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426" r:id="rId3"/>
    <p:sldId id="431" r:id="rId4"/>
    <p:sldId id="437" r:id="rId5"/>
    <p:sldId id="436" r:id="rId6"/>
    <p:sldId id="428" r:id="rId7"/>
    <p:sldId id="438" r:id="rId8"/>
    <p:sldId id="417" r:id="rId9"/>
    <p:sldId id="439" r:id="rId10"/>
  </p:sldIdLst>
  <p:sldSz cx="9144000" cy="6858000" type="screen4x3"/>
  <p:notesSz cx="7102475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00CC00"/>
    <a:srgbClr val="99FF66"/>
    <a:srgbClr val="FF0066"/>
    <a:srgbClr val="006778"/>
    <a:srgbClr val="AAC9B6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78333" autoAdjust="0"/>
  </p:normalViewPr>
  <p:slideViewPr>
    <p:cSldViewPr>
      <p:cViewPr varScale="1">
        <p:scale>
          <a:sx n="114" d="100"/>
          <a:sy n="114" d="100"/>
        </p:scale>
        <p:origin x="690" y="10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525" y="1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9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525" y="9723439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fld id="{7F261F39-24B5-4F77-8235-7CF9C4F1FE5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3173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525" y="1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3" y="4860925"/>
            <a:ext cx="5209329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9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525" y="9723439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fld id="{3F7E95B4-4547-4EBD-8A66-B2FE4E4DD9D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7935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E020B-8C97-4F83-A1C5-46021331F3D6}" type="slidenum">
              <a:rPr lang="it-IT" altLang="en-US"/>
              <a:pPr/>
              <a:t>1</a:t>
            </a:fld>
            <a:endParaRPr lang="it-IT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4CA1E4D8-A58C-4E1D-BD49-F1FA813CE09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8950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EC9ED8C5-1970-4CA1-9E63-A75CA5F04BF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5809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F52C4AD9-CC81-437C-BB2B-810DFC5E677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5368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9C85F464-9AF1-4C2F-8A66-A5A058C873C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1262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C1F774C0-88C7-4636-8209-689CE44C9D7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009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5F347FC0-E854-4AFB-B23C-212E9A87496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8452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C23A5EA5-91A2-477A-AC58-6861D692D95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0022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C99DAC0B-F6BA-4FCD-86D8-1EE50A67127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0922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ED5FBEBA-4A75-4E48-8252-83D7ACB1634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2819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D9231B9A-BE9C-4F74-BE54-E8B614E1AE9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9309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E391AA70-6BFA-4800-81F4-C5530EBF7DD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7100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 altLang="en-US"/>
              <a:t>Pagina </a:t>
            </a:r>
            <a:fld id="{479ACA7E-9115-4644-A1EF-309A1959FB6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gif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jpeg"/><Relationship Id="rId21" Type="http://schemas.openxmlformats.org/officeDocument/2006/relationships/image" Target="../media/image56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23" Type="http://schemas.openxmlformats.org/officeDocument/2006/relationships/image" Target="../media/image30.png"/><Relationship Id="rId10" Type="http://schemas.openxmlformats.org/officeDocument/2006/relationships/image" Target="../media/image45.jpeg"/><Relationship Id="rId19" Type="http://schemas.openxmlformats.org/officeDocument/2006/relationships/image" Target="../media/image54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59.png"/><Relationship Id="rId17" Type="http://schemas.openxmlformats.org/officeDocument/2006/relationships/image" Target="../media/image64.jpeg"/><Relationship Id="rId2" Type="http://schemas.openxmlformats.org/officeDocument/2006/relationships/image" Target="../media/image18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58.png"/><Relationship Id="rId5" Type="http://schemas.openxmlformats.org/officeDocument/2006/relationships/image" Target="../media/image21.png"/><Relationship Id="rId15" Type="http://schemas.openxmlformats.org/officeDocument/2006/relationships/image" Target="../media/image62.png"/><Relationship Id="rId10" Type="http://schemas.openxmlformats.org/officeDocument/2006/relationships/image" Target="../media/image26.jpeg"/><Relationship Id="rId19" Type="http://schemas.openxmlformats.org/officeDocument/2006/relationships/image" Target="../media/image6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-1587" y="690563"/>
            <a:ext cx="9144000" cy="3357563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095549"/>
            <a:ext cx="8073863" cy="574327"/>
          </a:xfrm>
        </p:spPr>
        <p:txBody>
          <a:bodyPr/>
          <a:lstStyle/>
          <a:p>
            <a:r>
              <a:rPr lang="it-IT" alt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it-IT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it-IT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  <a:r>
              <a:rPr lang="it-IT" alt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alt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crossroad</a:t>
            </a:r>
            <a:endParaRPr lang="it-IT" alt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40425" y="6381750"/>
            <a:ext cx="3132138" cy="3873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it-IT" altLang="en-US" sz="1800" i="1" dirty="0">
                <a:solidFill>
                  <a:schemeClr val="bg1"/>
                </a:solidFill>
              </a:rPr>
              <a:t>Roma 12 Dicembre, 2017</a:t>
            </a:r>
          </a:p>
        </p:txBody>
      </p:sp>
      <p:pic>
        <p:nvPicPr>
          <p:cNvPr id="34831" name="Picture 15" descr="Fond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538"/>
            <a:ext cx="9142413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logo +march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502039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6" descr="fas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3500438"/>
            <a:ext cx="705326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1547664" y="2439281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i="1" dirty="0"/>
              <a:t>Antonio Sassano</a:t>
            </a:r>
          </a:p>
        </p:txBody>
      </p:sp>
      <p:pic>
        <p:nvPicPr>
          <p:cNvPr id="1026" name="Picture 2" descr="Risultati immagini per fondazione bordo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38" y="-9048"/>
            <a:ext cx="2641962" cy="8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ccia angolare in su 171"/>
          <p:cNvSpPr/>
          <p:nvPr/>
        </p:nvSpPr>
        <p:spPr bwMode="auto">
          <a:xfrm rot="16200000" flipH="1">
            <a:off x="6017401" y="2597931"/>
            <a:ext cx="2330223" cy="1257108"/>
          </a:xfrm>
          <a:prstGeom prst="bent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The Distributed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Ledger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(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BlockChain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)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8"/>
          <p:cNvSpPr/>
          <p:nvPr/>
        </p:nvSpPr>
        <p:spPr bwMode="auto">
          <a:xfrm flipV="1">
            <a:off x="293106" y="404664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02470" cy="300906"/>
          </a:xfrm>
        </p:spPr>
        <p:txBody>
          <a:bodyPr/>
          <a:lstStyle/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  <p:grpSp>
        <p:nvGrpSpPr>
          <p:cNvPr id="145" name="Gruppo 144"/>
          <p:cNvGrpSpPr/>
          <p:nvPr/>
        </p:nvGrpSpPr>
        <p:grpSpPr>
          <a:xfrm>
            <a:off x="1971898" y="426201"/>
            <a:ext cx="2141440" cy="1408639"/>
            <a:chOff x="974716" y="685208"/>
            <a:chExt cx="2141440" cy="1408639"/>
          </a:xfrm>
        </p:grpSpPr>
        <p:sp>
          <p:nvSpPr>
            <p:cNvPr id="12" name="Rettangolo 11"/>
            <p:cNvSpPr/>
            <p:nvPr/>
          </p:nvSpPr>
          <p:spPr bwMode="auto">
            <a:xfrm>
              <a:off x="1196008" y="1205136"/>
              <a:ext cx="1080120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30" name="Gruppo 29"/>
            <p:cNvGrpSpPr/>
            <p:nvPr/>
          </p:nvGrpSpPr>
          <p:grpSpPr>
            <a:xfrm>
              <a:off x="1410577" y="685208"/>
              <a:ext cx="1106331" cy="468336"/>
              <a:chOff x="1769680" y="792654"/>
              <a:chExt cx="1106331" cy="468336"/>
            </a:xfrm>
          </p:grpSpPr>
          <p:sp>
            <p:nvSpPr>
              <p:cNvPr id="4" name="Rettangolo 3"/>
              <p:cNvSpPr/>
              <p:nvPr/>
            </p:nvSpPr>
            <p:spPr bwMode="auto">
              <a:xfrm>
                <a:off x="1769680" y="972958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1</a:t>
                </a:r>
              </a:p>
            </p:txBody>
          </p:sp>
          <p:pic>
            <p:nvPicPr>
              <p:cNvPr id="28" name="Elemento grafico 27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534758" y="792654"/>
                <a:ext cx="341253" cy="341253"/>
              </a:xfrm>
              <a:prstGeom prst="rect">
                <a:avLst/>
              </a:prstGeom>
            </p:spPr>
          </p:pic>
        </p:grpSp>
        <p:grpSp>
          <p:nvGrpSpPr>
            <p:cNvPr id="31" name="Gruppo 30"/>
            <p:cNvGrpSpPr/>
            <p:nvPr/>
          </p:nvGrpSpPr>
          <p:grpSpPr>
            <a:xfrm rot="19979319">
              <a:off x="2031301" y="984313"/>
              <a:ext cx="1084855" cy="505368"/>
              <a:chOff x="1590604" y="731527"/>
              <a:chExt cx="1084855" cy="505368"/>
            </a:xfrm>
          </p:grpSpPr>
          <p:sp>
            <p:nvSpPr>
              <p:cNvPr id="32" name="Rettangolo 31"/>
              <p:cNvSpPr/>
              <p:nvPr/>
            </p:nvSpPr>
            <p:spPr bwMode="auto">
              <a:xfrm>
                <a:off x="1590604" y="948863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2</a:t>
                </a:r>
              </a:p>
            </p:txBody>
          </p:sp>
          <p:pic>
            <p:nvPicPr>
              <p:cNvPr id="33" name="Elemento grafico 32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34206" y="731527"/>
                <a:ext cx="341253" cy="341253"/>
              </a:xfrm>
              <a:prstGeom prst="rect">
                <a:avLst/>
              </a:prstGeom>
            </p:spPr>
          </p:pic>
        </p:grpSp>
        <p:grpSp>
          <p:nvGrpSpPr>
            <p:cNvPr id="34" name="Gruppo 33"/>
            <p:cNvGrpSpPr/>
            <p:nvPr/>
          </p:nvGrpSpPr>
          <p:grpSpPr>
            <a:xfrm>
              <a:off x="974716" y="1203142"/>
              <a:ext cx="1145467" cy="421545"/>
              <a:chOff x="1807681" y="863422"/>
              <a:chExt cx="1145467" cy="421545"/>
            </a:xfrm>
          </p:grpSpPr>
          <p:sp>
            <p:nvSpPr>
              <p:cNvPr id="35" name="Rettangolo 34"/>
              <p:cNvSpPr/>
              <p:nvPr/>
            </p:nvSpPr>
            <p:spPr bwMode="auto">
              <a:xfrm>
                <a:off x="1807681" y="996935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4</a:t>
                </a:r>
              </a:p>
            </p:txBody>
          </p:sp>
          <p:pic>
            <p:nvPicPr>
              <p:cNvPr id="36" name="Elemento grafico 35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11895" y="863422"/>
                <a:ext cx="341253" cy="341253"/>
              </a:xfrm>
              <a:prstGeom prst="rect">
                <a:avLst/>
              </a:prstGeom>
            </p:spPr>
          </p:pic>
        </p:grpSp>
        <p:grpSp>
          <p:nvGrpSpPr>
            <p:cNvPr id="37" name="Gruppo 36"/>
            <p:cNvGrpSpPr/>
            <p:nvPr/>
          </p:nvGrpSpPr>
          <p:grpSpPr>
            <a:xfrm rot="1068125">
              <a:off x="1517772" y="1586363"/>
              <a:ext cx="1145790" cy="507484"/>
              <a:chOff x="1907701" y="655988"/>
              <a:chExt cx="1145790" cy="507484"/>
            </a:xfrm>
          </p:grpSpPr>
          <p:sp>
            <p:nvSpPr>
              <p:cNvPr id="38" name="Rettangolo 37"/>
              <p:cNvSpPr/>
              <p:nvPr/>
            </p:nvSpPr>
            <p:spPr bwMode="auto">
              <a:xfrm rot="21037416">
                <a:off x="1907701" y="875440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3</a:t>
                </a:r>
              </a:p>
            </p:txBody>
          </p:sp>
          <p:pic>
            <p:nvPicPr>
              <p:cNvPr id="39" name="Elemento grafico 38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12238" y="655988"/>
                <a:ext cx="341253" cy="341253"/>
              </a:xfrm>
              <a:prstGeom prst="rect">
                <a:avLst/>
              </a:prstGeom>
            </p:spPr>
          </p:pic>
        </p:grpSp>
      </p:grpSp>
      <p:grpSp>
        <p:nvGrpSpPr>
          <p:cNvPr id="52" name="Gruppo 51"/>
          <p:cNvGrpSpPr/>
          <p:nvPr/>
        </p:nvGrpSpPr>
        <p:grpSpPr>
          <a:xfrm>
            <a:off x="4523068" y="655872"/>
            <a:ext cx="1324782" cy="1405857"/>
            <a:chOff x="3826567" y="866872"/>
            <a:chExt cx="1324782" cy="1405857"/>
          </a:xfrm>
        </p:grpSpPr>
        <p:grpSp>
          <p:nvGrpSpPr>
            <p:cNvPr id="41" name="Gruppo 40"/>
            <p:cNvGrpSpPr/>
            <p:nvPr/>
          </p:nvGrpSpPr>
          <p:grpSpPr>
            <a:xfrm>
              <a:off x="3826567" y="866872"/>
              <a:ext cx="1320174" cy="1405857"/>
              <a:chOff x="3826567" y="866872"/>
              <a:chExt cx="1152128" cy="1405857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4071269" y="2041897"/>
                <a:ext cx="59503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BLOCK</a:t>
                </a:r>
              </a:p>
            </p:txBody>
          </p:sp>
          <p:sp>
            <p:nvSpPr>
              <p:cNvPr id="40" name="Rettangolo 39"/>
              <p:cNvSpPr/>
              <p:nvPr/>
            </p:nvSpPr>
            <p:spPr bwMode="auto">
              <a:xfrm>
                <a:off x="3826567" y="866872"/>
                <a:ext cx="1152128" cy="1179643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</p:grpSp>
        <p:grpSp>
          <p:nvGrpSpPr>
            <p:cNvPr id="42" name="Gruppo 41"/>
            <p:cNvGrpSpPr/>
            <p:nvPr/>
          </p:nvGrpSpPr>
          <p:grpSpPr>
            <a:xfrm>
              <a:off x="3877768" y="900198"/>
              <a:ext cx="1268973" cy="341253"/>
              <a:chOff x="1500808" y="937986"/>
              <a:chExt cx="1268973" cy="341253"/>
            </a:xfrm>
          </p:grpSpPr>
          <p:sp>
            <p:nvSpPr>
              <p:cNvPr id="43" name="Rettangolo 42"/>
              <p:cNvSpPr/>
              <p:nvPr/>
            </p:nvSpPr>
            <p:spPr bwMode="auto">
              <a:xfrm>
                <a:off x="1500808" y="972958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1</a:t>
                </a:r>
              </a:p>
            </p:txBody>
          </p:sp>
          <p:pic>
            <p:nvPicPr>
              <p:cNvPr id="44" name="Elemento grafico 43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28528" y="937986"/>
                <a:ext cx="341253" cy="341253"/>
              </a:xfrm>
              <a:prstGeom prst="rect">
                <a:avLst/>
              </a:prstGeom>
            </p:spPr>
          </p:pic>
        </p:grpSp>
        <p:grpSp>
          <p:nvGrpSpPr>
            <p:cNvPr id="45" name="Gruppo 44"/>
            <p:cNvGrpSpPr/>
            <p:nvPr/>
          </p:nvGrpSpPr>
          <p:grpSpPr>
            <a:xfrm>
              <a:off x="3882376" y="1247044"/>
              <a:ext cx="1268973" cy="341253"/>
              <a:chOff x="1500808" y="937986"/>
              <a:chExt cx="1268973" cy="341253"/>
            </a:xfrm>
          </p:grpSpPr>
          <p:sp>
            <p:nvSpPr>
              <p:cNvPr id="46" name="Rettangolo 45"/>
              <p:cNvSpPr/>
              <p:nvPr/>
            </p:nvSpPr>
            <p:spPr bwMode="auto">
              <a:xfrm>
                <a:off x="1500808" y="972958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2</a:t>
                </a:r>
              </a:p>
            </p:txBody>
          </p:sp>
          <p:pic>
            <p:nvPicPr>
              <p:cNvPr id="47" name="Elemento grafico 46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28528" y="937986"/>
                <a:ext cx="341253" cy="341253"/>
              </a:xfrm>
              <a:prstGeom prst="rect">
                <a:avLst/>
              </a:prstGeom>
            </p:spPr>
          </p:pic>
        </p:grpSp>
        <p:grpSp>
          <p:nvGrpSpPr>
            <p:cNvPr id="48" name="Gruppo 47"/>
            <p:cNvGrpSpPr/>
            <p:nvPr/>
          </p:nvGrpSpPr>
          <p:grpSpPr>
            <a:xfrm>
              <a:off x="3880071" y="1627216"/>
              <a:ext cx="1266670" cy="341253"/>
              <a:chOff x="1500807" y="937986"/>
              <a:chExt cx="1268974" cy="341253"/>
            </a:xfrm>
          </p:grpSpPr>
          <p:sp>
            <p:nvSpPr>
              <p:cNvPr id="49" name="Rettangolo 48"/>
              <p:cNvSpPr/>
              <p:nvPr/>
            </p:nvSpPr>
            <p:spPr bwMode="auto">
              <a:xfrm>
                <a:off x="1500807" y="972958"/>
                <a:ext cx="943336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lang="it-IT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n</a:t>
                </a:r>
              </a:p>
            </p:txBody>
          </p:sp>
          <p:pic>
            <p:nvPicPr>
              <p:cNvPr id="50" name="Elemento grafico 49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28528" y="937986"/>
                <a:ext cx="341253" cy="341253"/>
              </a:xfrm>
              <a:prstGeom prst="rect">
                <a:avLst/>
              </a:prstGeom>
            </p:spPr>
          </p:pic>
        </p:grpSp>
      </p:grpSp>
      <p:grpSp>
        <p:nvGrpSpPr>
          <p:cNvPr id="146" name="Gruppo 145"/>
          <p:cNvGrpSpPr/>
          <p:nvPr/>
        </p:nvGrpSpPr>
        <p:grpSpPr>
          <a:xfrm>
            <a:off x="6453176" y="450048"/>
            <a:ext cx="2572312" cy="1660095"/>
            <a:chOff x="6044117" y="582663"/>
            <a:chExt cx="2572312" cy="1660095"/>
          </a:xfrm>
        </p:grpSpPr>
        <p:pic>
          <p:nvPicPr>
            <p:cNvPr id="6" name="Elemento grafico 5" descr="Ut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44117" y="1498673"/>
              <a:ext cx="457200" cy="457200"/>
            </a:xfrm>
            <a:prstGeom prst="rect">
              <a:avLst/>
            </a:prstGeom>
          </p:spPr>
        </p:pic>
        <p:pic>
          <p:nvPicPr>
            <p:cNvPr id="18" name="Elemento grafico 17" descr="Ut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6974" y="709216"/>
              <a:ext cx="457200" cy="457200"/>
            </a:xfrm>
            <a:prstGeom prst="rect">
              <a:avLst/>
            </a:prstGeom>
          </p:spPr>
        </p:pic>
        <p:pic>
          <p:nvPicPr>
            <p:cNvPr id="19" name="Elemento grafico 18" descr="Ut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59229" y="1558377"/>
              <a:ext cx="457200" cy="457200"/>
            </a:xfrm>
            <a:prstGeom prst="rect">
              <a:avLst/>
            </a:prstGeom>
          </p:spPr>
        </p:pic>
        <p:pic>
          <p:nvPicPr>
            <p:cNvPr id="20" name="Elemento grafico 19" descr="Ut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0629" y="790057"/>
              <a:ext cx="457200" cy="457200"/>
            </a:xfrm>
            <a:prstGeom prst="rect">
              <a:avLst/>
            </a:prstGeom>
          </p:spPr>
        </p:pic>
        <p:pic>
          <p:nvPicPr>
            <p:cNvPr id="21" name="Elemento grafico 20" descr="Ut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44097" y="582663"/>
              <a:ext cx="457200" cy="457200"/>
            </a:xfrm>
            <a:prstGeom prst="rect">
              <a:avLst/>
            </a:prstGeom>
          </p:spPr>
        </p:pic>
        <p:grpSp>
          <p:nvGrpSpPr>
            <p:cNvPr id="96" name="Gruppo 95"/>
            <p:cNvGrpSpPr/>
            <p:nvPr/>
          </p:nvGrpSpPr>
          <p:grpSpPr>
            <a:xfrm>
              <a:off x="6687360" y="1081617"/>
              <a:ext cx="1289133" cy="1161141"/>
              <a:chOff x="6619619" y="1027406"/>
              <a:chExt cx="1403553" cy="1503605"/>
            </a:xfrm>
          </p:grpSpPr>
          <p:grpSp>
            <p:nvGrpSpPr>
              <p:cNvPr id="97" name="Gruppo 96"/>
              <p:cNvGrpSpPr/>
              <p:nvPr/>
            </p:nvGrpSpPr>
            <p:grpSpPr>
              <a:xfrm>
                <a:off x="6619619" y="1027406"/>
                <a:ext cx="1324782" cy="1421225"/>
                <a:chOff x="3826567" y="866872"/>
                <a:chExt cx="1324782" cy="1421225"/>
              </a:xfrm>
            </p:grpSpPr>
            <p:grpSp>
              <p:nvGrpSpPr>
                <p:cNvPr id="99" name="Gruppo 98"/>
                <p:cNvGrpSpPr/>
                <p:nvPr/>
              </p:nvGrpSpPr>
              <p:grpSpPr>
                <a:xfrm>
                  <a:off x="3826567" y="866872"/>
                  <a:ext cx="1320174" cy="1421225"/>
                  <a:chOff x="3826567" y="866872"/>
                  <a:chExt cx="1152128" cy="1421225"/>
                </a:xfrm>
              </p:grpSpPr>
              <p:sp>
                <p:nvSpPr>
                  <p:cNvPr id="109" name="CasellaDiTesto 108"/>
                  <p:cNvSpPr txBox="1"/>
                  <p:nvPr/>
                </p:nvSpPr>
                <p:spPr>
                  <a:xfrm>
                    <a:off x="4099989" y="2057265"/>
                    <a:ext cx="595035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BLOCK</a:t>
                    </a:r>
                  </a:p>
                </p:txBody>
              </p:sp>
              <p:sp>
                <p:nvSpPr>
                  <p:cNvPr id="110" name="Rettangolo 109"/>
                  <p:cNvSpPr/>
                  <p:nvPr/>
                </p:nvSpPr>
                <p:spPr bwMode="auto">
                  <a:xfrm>
                    <a:off x="3826567" y="866872"/>
                    <a:ext cx="1152128" cy="1179643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9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100" name="Gruppo 99"/>
                <p:cNvGrpSpPr/>
                <p:nvPr/>
              </p:nvGrpSpPr>
              <p:grpSpPr>
                <a:xfrm>
                  <a:off x="3877768" y="900198"/>
                  <a:ext cx="1268973" cy="341253"/>
                  <a:chOff x="1500808" y="937986"/>
                  <a:chExt cx="1268973" cy="341253"/>
                </a:xfrm>
              </p:grpSpPr>
              <p:sp>
                <p:nvSpPr>
                  <p:cNvPr id="107" name="Rettangolo 106"/>
                  <p:cNvSpPr/>
                  <p:nvPr/>
                </p:nvSpPr>
                <p:spPr bwMode="auto">
                  <a:xfrm>
                    <a:off x="1500808" y="972958"/>
                    <a:ext cx="927720" cy="2880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800" b="1" i="1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Transaction</a:t>
                    </a:r>
                    <a:r>
                      <a: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 1</a:t>
                    </a:r>
                  </a:p>
                </p:txBody>
              </p:sp>
              <p:pic>
                <p:nvPicPr>
                  <p:cNvPr id="108" name="Elemento grafico 107" descr="Chiudi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28528" y="937986"/>
                    <a:ext cx="341253" cy="34125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uppo 100"/>
                <p:cNvGrpSpPr/>
                <p:nvPr/>
              </p:nvGrpSpPr>
              <p:grpSpPr>
                <a:xfrm>
                  <a:off x="3882376" y="1247044"/>
                  <a:ext cx="1268973" cy="341253"/>
                  <a:chOff x="1500808" y="937986"/>
                  <a:chExt cx="1268973" cy="341253"/>
                </a:xfrm>
              </p:grpSpPr>
              <p:sp>
                <p:nvSpPr>
                  <p:cNvPr id="105" name="Rettangolo 104"/>
                  <p:cNvSpPr/>
                  <p:nvPr/>
                </p:nvSpPr>
                <p:spPr bwMode="auto">
                  <a:xfrm>
                    <a:off x="1500808" y="972958"/>
                    <a:ext cx="927720" cy="2880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800" b="1" i="1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Transaction</a:t>
                    </a:r>
                    <a:r>
                      <a: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 2</a:t>
                    </a:r>
                  </a:p>
                </p:txBody>
              </p:sp>
              <p:pic>
                <p:nvPicPr>
                  <p:cNvPr id="106" name="Elemento grafico 105" descr="Chiudi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28528" y="937986"/>
                    <a:ext cx="341253" cy="34125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Gruppo 101"/>
                <p:cNvGrpSpPr/>
                <p:nvPr/>
              </p:nvGrpSpPr>
              <p:grpSpPr>
                <a:xfrm>
                  <a:off x="3880071" y="1627216"/>
                  <a:ext cx="1266670" cy="341253"/>
                  <a:chOff x="1500807" y="937986"/>
                  <a:chExt cx="1268974" cy="341253"/>
                </a:xfrm>
              </p:grpSpPr>
              <p:sp>
                <p:nvSpPr>
                  <p:cNvPr id="103" name="Rettangolo 102"/>
                  <p:cNvSpPr/>
                  <p:nvPr/>
                </p:nvSpPr>
                <p:spPr bwMode="auto">
                  <a:xfrm>
                    <a:off x="1500807" y="972958"/>
                    <a:ext cx="943336" cy="2880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800" b="1" i="1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Transaction</a:t>
                    </a:r>
                    <a:r>
                      <a:rPr lang="it-IT" sz="8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n</a:t>
                    </a:r>
                  </a:p>
                </p:txBody>
              </p:sp>
              <p:pic>
                <p:nvPicPr>
                  <p:cNvPr id="104" name="Elemento grafico 103" descr="Chiudi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28528" y="937986"/>
                    <a:ext cx="341253" cy="34125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8" name="Elemento grafico 97" descr="Chiudi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68125">
                <a:off x="7569145" y="2076984"/>
                <a:ext cx="454027" cy="454027"/>
              </a:xfrm>
              <a:prstGeom prst="rect">
                <a:avLst/>
              </a:prstGeom>
            </p:spPr>
          </p:pic>
        </p:grpSp>
      </p:grpSp>
      <p:grpSp>
        <p:nvGrpSpPr>
          <p:cNvPr id="149" name="Gruppo 148"/>
          <p:cNvGrpSpPr/>
          <p:nvPr/>
        </p:nvGrpSpPr>
        <p:grpSpPr>
          <a:xfrm>
            <a:off x="192519" y="3477052"/>
            <a:ext cx="6396607" cy="1190099"/>
            <a:chOff x="328911" y="3050710"/>
            <a:chExt cx="6396607" cy="1190099"/>
          </a:xfrm>
        </p:grpSpPr>
        <p:grpSp>
          <p:nvGrpSpPr>
            <p:cNvPr id="143" name="Gruppo 142"/>
            <p:cNvGrpSpPr/>
            <p:nvPr/>
          </p:nvGrpSpPr>
          <p:grpSpPr>
            <a:xfrm>
              <a:off x="328911" y="3050710"/>
              <a:ext cx="4708622" cy="1169759"/>
              <a:chOff x="328911" y="2523434"/>
              <a:chExt cx="4708622" cy="1169759"/>
            </a:xfrm>
          </p:grpSpPr>
          <p:pic>
            <p:nvPicPr>
              <p:cNvPr id="26" name="Elemento grafico 25" descr="Collega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8852820">
                <a:off x="1567343" y="2744364"/>
                <a:ext cx="476707" cy="476707"/>
              </a:xfrm>
              <a:prstGeom prst="rect">
                <a:avLst/>
              </a:prstGeom>
            </p:spPr>
          </p:pic>
          <p:grpSp>
            <p:nvGrpSpPr>
              <p:cNvPr id="80" name="Gruppo 79"/>
              <p:cNvGrpSpPr/>
              <p:nvPr/>
            </p:nvGrpSpPr>
            <p:grpSpPr>
              <a:xfrm>
                <a:off x="328911" y="2532052"/>
                <a:ext cx="1289133" cy="1161141"/>
                <a:chOff x="6619619" y="1027406"/>
                <a:chExt cx="1403553" cy="1503605"/>
              </a:xfrm>
            </p:grpSpPr>
            <p:grpSp>
              <p:nvGrpSpPr>
                <p:cNvPr id="53" name="Gruppo 52"/>
                <p:cNvGrpSpPr/>
                <p:nvPr/>
              </p:nvGrpSpPr>
              <p:grpSpPr>
                <a:xfrm>
                  <a:off x="6619619" y="1027406"/>
                  <a:ext cx="1324782" cy="1467396"/>
                  <a:chOff x="3826567" y="866872"/>
                  <a:chExt cx="1324782" cy="1467396"/>
                </a:xfrm>
              </p:grpSpPr>
              <p:grpSp>
                <p:nvGrpSpPr>
                  <p:cNvPr id="54" name="Gruppo 53"/>
                  <p:cNvGrpSpPr/>
                  <p:nvPr/>
                </p:nvGrpSpPr>
                <p:grpSpPr>
                  <a:xfrm>
                    <a:off x="3826567" y="866872"/>
                    <a:ext cx="1320174" cy="1467396"/>
                    <a:chOff x="3826567" y="866872"/>
                    <a:chExt cx="1152128" cy="1467396"/>
                  </a:xfrm>
                </p:grpSpPr>
                <p:sp>
                  <p:nvSpPr>
                    <p:cNvPr id="64" name="CasellaDiTesto 63"/>
                    <p:cNvSpPr txBox="1"/>
                    <p:nvPr/>
                  </p:nvSpPr>
                  <p:spPr>
                    <a:xfrm>
                      <a:off x="3935416" y="2035355"/>
                      <a:ext cx="717695" cy="2989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BLOCK  k </a:t>
                      </a:r>
                    </a:p>
                  </p:txBody>
                </p:sp>
                <p:sp>
                  <p:nvSpPr>
                    <p:cNvPr id="65" name="Rettangolo 64"/>
                    <p:cNvSpPr/>
                    <p:nvPr/>
                  </p:nvSpPr>
                  <p:spPr bwMode="auto">
                    <a:xfrm>
                      <a:off x="3826567" y="866872"/>
                      <a:ext cx="1152128" cy="1179643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</p:grpSp>
              <p:grpSp>
                <p:nvGrpSpPr>
                  <p:cNvPr id="55" name="Gruppo 54"/>
                  <p:cNvGrpSpPr/>
                  <p:nvPr/>
                </p:nvGrpSpPr>
                <p:grpSpPr>
                  <a:xfrm>
                    <a:off x="3877768" y="900198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62" name="Rettangolo 61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63" name="Elemento grafico 62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6" name="Gruppo 55"/>
                  <p:cNvGrpSpPr/>
                  <p:nvPr/>
                </p:nvGrpSpPr>
                <p:grpSpPr>
                  <a:xfrm>
                    <a:off x="3882376" y="1247044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60" name="Rettangolo 59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61" name="Elemento grafico 60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7" name="Gruppo 56"/>
                  <p:cNvGrpSpPr/>
                  <p:nvPr/>
                </p:nvGrpSpPr>
                <p:grpSpPr>
                  <a:xfrm>
                    <a:off x="3880071" y="1627216"/>
                    <a:ext cx="1266670" cy="341253"/>
                    <a:chOff x="1500807" y="937986"/>
                    <a:chExt cx="1268974" cy="341253"/>
                  </a:xfrm>
                </p:grpSpPr>
                <p:sp>
                  <p:nvSpPr>
                    <p:cNvPr id="58" name="Rettangolo 57"/>
                    <p:cNvSpPr/>
                    <p:nvPr/>
                  </p:nvSpPr>
                  <p:spPr bwMode="auto">
                    <a:xfrm>
                      <a:off x="1500807" y="972958"/>
                      <a:ext cx="943336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59" name="Elemento grafico 58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6" name="Elemento grafico 65" descr="Chiudi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068125">
                  <a:off x="7569145" y="2076984"/>
                  <a:ext cx="454027" cy="454027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uppo 80"/>
              <p:cNvGrpSpPr/>
              <p:nvPr/>
            </p:nvGrpSpPr>
            <p:grpSpPr>
              <a:xfrm>
                <a:off x="2046456" y="2530669"/>
                <a:ext cx="1289133" cy="1161141"/>
                <a:chOff x="6619619" y="1027406"/>
                <a:chExt cx="1403553" cy="1503605"/>
              </a:xfrm>
            </p:grpSpPr>
            <p:grpSp>
              <p:nvGrpSpPr>
                <p:cNvPr id="82" name="Gruppo 81"/>
                <p:cNvGrpSpPr/>
                <p:nvPr/>
              </p:nvGrpSpPr>
              <p:grpSpPr>
                <a:xfrm>
                  <a:off x="6619619" y="1027406"/>
                  <a:ext cx="1324782" cy="1478447"/>
                  <a:chOff x="3826567" y="866872"/>
                  <a:chExt cx="1324782" cy="1478447"/>
                </a:xfrm>
              </p:grpSpPr>
              <p:grpSp>
                <p:nvGrpSpPr>
                  <p:cNvPr id="84" name="Gruppo 83"/>
                  <p:cNvGrpSpPr/>
                  <p:nvPr/>
                </p:nvGrpSpPr>
                <p:grpSpPr>
                  <a:xfrm>
                    <a:off x="3826567" y="866872"/>
                    <a:ext cx="1320174" cy="1478447"/>
                    <a:chOff x="3826567" y="866872"/>
                    <a:chExt cx="1152128" cy="1478447"/>
                  </a:xfrm>
                </p:grpSpPr>
                <p:sp>
                  <p:nvSpPr>
                    <p:cNvPr id="94" name="CasellaDiTesto 93"/>
                    <p:cNvSpPr txBox="1"/>
                    <p:nvPr/>
                  </p:nvSpPr>
                  <p:spPr>
                    <a:xfrm>
                      <a:off x="3936751" y="2046406"/>
                      <a:ext cx="781666" cy="2989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BLOCK k+1</a:t>
                      </a:r>
                    </a:p>
                  </p:txBody>
                </p:sp>
                <p:sp>
                  <p:nvSpPr>
                    <p:cNvPr id="95" name="Rettangolo 94"/>
                    <p:cNvSpPr/>
                    <p:nvPr/>
                  </p:nvSpPr>
                  <p:spPr bwMode="auto">
                    <a:xfrm>
                      <a:off x="3826567" y="866872"/>
                      <a:ext cx="1152128" cy="1179643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</p:grpSp>
              <p:grpSp>
                <p:nvGrpSpPr>
                  <p:cNvPr id="85" name="Gruppo 84"/>
                  <p:cNvGrpSpPr/>
                  <p:nvPr/>
                </p:nvGrpSpPr>
                <p:grpSpPr>
                  <a:xfrm>
                    <a:off x="3877768" y="900198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92" name="Rettangolo 91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93" name="Elemento grafico 92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6" name="Gruppo 85"/>
                  <p:cNvGrpSpPr/>
                  <p:nvPr/>
                </p:nvGrpSpPr>
                <p:grpSpPr>
                  <a:xfrm>
                    <a:off x="3882376" y="1247044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90" name="Rettangolo 89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91" name="Elemento grafico 90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7" name="Gruppo 86"/>
                  <p:cNvGrpSpPr/>
                  <p:nvPr/>
                </p:nvGrpSpPr>
                <p:grpSpPr>
                  <a:xfrm>
                    <a:off x="3880071" y="1627216"/>
                    <a:ext cx="1266670" cy="341253"/>
                    <a:chOff x="1500807" y="937986"/>
                    <a:chExt cx="1268974" cy="341253"/>
                  </a:xfrm>
                </p:grpSpPr>
                <p:sp>
                  <p:nvSpPr>
                    <p:cNvPr id="88" name="Rettangolo 87"/>
                    <p:cNvSpPr/>
                    <p:nvPr/>
                  </p:nvSpPr>
                  <p:spPr bwMode="auto">
                    <a:xfrm>
                      <a:off x="1500807" y="972958"/>
                      <a:ext cx="943336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89" name="Elemento grafico 88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3" name="Elemento grafico 82" descr="Chiudi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068125">
                  <a:off x="7569145" y="2076984"/>
                  <a:ext cx="454027" cy="454027"/>
                </a:xfrm>
                <a:prstGeom prst="rect">
                  <a:avLst/>
                </a:prstGeom>
              </p:spPr>
            </p:pic>
          </p:grpSp>
          <p:pic>
            <p:nvPicPr>
              <p:cNvPr id="111" name="Elemento grafico 110" descr="Collega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8852820">
                <a:off x="3269287" y="2737129"/>
                <a:ext cx="476707" cy="476707"/>
              </a:xfrm>
              <a:prstGeom prst="rect">
                <a:avLst/>
              </a:prstGeom>
            </p:spPr>
          </p:pic>
          <p:grpSp>
            <p:nvGrpSpPr>
              <p:cNvPr id="112" name="Gruppo 111"/>
              <p:cNvGrpSpPr/>
              <p:nvPr/>
            </p:nvGrpSpPr>
            <p:grpSpPr>
              <a:xfrm>
                <a:off x="3748400" y="2523434"/>
                <a:ext cx="1289133" cy="1161141"/>
                <a:chOff x="6619619" y="1027406"/>
                <a:chExt cx="1403553" cy="1503605"/>
              </a:xfrm>
            </p:grpSpPr>
            <p:grpSp>
              <p:nvGrpSpPr>
                <p:cNvPr id="113" name="Gruppo 112"/>
                <p:cNvGrpSpPr/>
                <p:nvPr/>
              </p:nvGrpSpPr>
              <p:grpSpPr>
                <a:xfrm>
                  <a:off x="6619619" y="1027406"/>
                  <a:ext cx="1324782" cy="1478556"/>
                  <a:chOff x="3826567" y="866872"/>
                  <a:chExt cx="1324782" cy="1478556"/>
                </a:xfrm>
              </p:grpSpPr>
              <p:grpSp>
                <p:nvGrpSpPr>
                  <p:cNvPr id="115" name="Gruppo 114"/>
                  <p:cNvGrpSpPr/>
                  <p:nvPr/>
                </p:nvGrpSpPr>
                <p:grpSpPr>
                  <a:xfrm>
                    <a:off x="3826567" y="866872"/>
                    <a:ext cx="1320174" cy="1478556"/>
                    <a:chOff x="3826567" y="866872"/>
                    <a:chExt cx="1152128" cy="1478556"/>
                  </a:xfrm>
                </p:grpSpPr>
                <p:sp>
                  <p:nvSpPr>
                    <p:cNvPr id="125" name="CasellaDiTesto 124"/>
                    <p:cNvSpPr txBox="1"/>
                    <p:nvPr/>
                  </p:nvSpPr>
                  <p:spPr>
                    <a:xfrm>
                      <a:off x="3901769" y="2046515"/>
                      <a:ext cx="781666" cy="2989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BLOCK k+2</a:t>
                      </a:r>
                    </a:p>
                  </p:txBody>
                </p:sp>
                <p:sp>
                  <p:nvSpPr>
                    <p:cNvPr id="126" name="Rettangolo 125"/>
                    <p:cNvSpPr/>
                    <p:nvPr/>
                  </p:nvSpPr>
                  <p:spPr bwMode="auto">
                    <a:xfrm>
                      <a:off x="3826567" y="866872"/>
                      <a:ext cx="1152128" cy="1179643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</p:grpSp>
              <p:grpSp>
                <p:nvGrpSpPr>
                  <p:cNvPr id="116" name="Gruppo 115"/>
                  <p:cNvGrpSpPr/>
                  <p:nvPr/>
                </p:nvGrpSpPr>
                <p:grpSpPr>
                  <a:xfrm>
                    <a:off x="3877768" y="900198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123" name="Rettangolo 122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124" name="Elemento grafico 123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7" name="Gruppo 116"/>
                  <p:cNvGrpSpPr/>
                  <p:nvPr/>
                </p:nvGrpSpPr>
                <p:grpSpPr>
                  <a:xfrm>
                    <a:off x="3882376" y="1247044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121" name="Rettangolo 120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122" name="Elemento grafico 121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8" name="Gruppo 117"/>
                  <p:cNvGrpSpPr/>
                  <p:nvPr/>
                </p:nvGrpSpPr>
                <p:grpSpPr>
                  <a:xfrm>
                    <a:off x="3880071" y="1627216"/>
                    <a:ext cx="1266670" cy="341253"/>
                    <a:chOff x="1500807" y="937986"/>
                    <a:chExt cx="1268974" cy="341253"/>
                  </a:xfrm>
                </p:grpSpPr>
                <p:sp>
                  <p:nvSpPr>
                    <p:cNvPr id="119" name="Rettangolo 118"/>
                    <p:cNvSpPr/>
                    <p:nvPr/>
                  </p:nvSpPr>
                  <p:spPr bwMode="auto">
                    <a:xfrm>
                      <a:off x="1500807" y="972958"/>
                      <a:ext cx="943336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120" name="Elemento grafico 119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14" name="Elemento grafico 113" descr="Chiudi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068125">
                  <a:off x="7569145" y="2076984"/>
                  <a:ext cx="454027" cy="45402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4" name="Gruppo 143"/>
            <p:cNvGrpSpPr/>
            <p:nvPr/>
          </p:nvGrpSpPr>
          <p:grpSpPr>
            <a:xfrm>
              <a:off x="4956760" y="3079668"/>
              <a:ext cx="1768758" cy="1161141"/>
              <a:chOff x="4965629" y="2532671"/>
              <a:chExt cx="1768758" cy="1161141"/>
            </a:xfrm>
          </p:grpSpPr>
          <p:grpSp>
            <p:nvGrpSpPr>
              <p:cNvPr id="127" name="Gruppo 126"/>
              <p:cNvGrpSpPr/>
              <p:nvPr/>
            </p:nvGrpSpPr>
            <p:grpSpPr>
              <a:xfrm>
                <a:off x="5445254" y="2532671"/>
                <a:ext cx="1289133" cy="1161141"/>
                <a:chOff x="6619619" y="1027406"/>
                <a:chExt cx="1403553" cy="1503605"/>
              </a:xfrm>
            </p:grpSpPr>
            <p:grpSp>
              <p:nvGrpSpPr>
                <p:cNvPr id="128" name="Gruppo 127"/>
                <p:cNvGrpSpPr/>
                <p:nvPr/>
              </p:nvGrpSpPr>
              <p:grpSpPr>
                <a:xfrm>
                  <a:off x="6619619" y="1027406"/>
                  <a:ext cx="1324782" cy="1466594"/>
                  <a:chOff x="3826567" y="866872"/>
                  <a:chExt cx="1324782" cy="1466594"/>
                </a:xfrm>
              </p:grpSpPr>
              <p:grpSp>
                <p:nvGrpSpPr>
                  <p:cNvPr id="130" name="Gruppo 129"/>
                  <p:cNvGrpSpPr/>
                  <p:nvPr/>
                </p:nvGrpSpPr>
                <p:grpSpPr>
                  <a:xfrm>
                    <a:off x="3826567" y="866872"/>
                    <a:ext cx="1320174" cy="1466594"/>
                    <a:chOff x="3826567" y="866872"/>
                    <a:chExt cx="1152128" cy="1466594"/>
                  </a:xfrm>
                </p:grpSpPr>
                <p:sp>
                  <p:nvSpPr>
                    <p:cNvPr id="140" name="CasellaDiTesto 139"/>
                    <p:cNvSpPr txBox="1"/>
                    <p:nvPr/>
                  </p:nvSpPr>
                  <p:spPr>
                    <a:xfrm>
                      <a:off x="3904545" y="2034553"/>
                      <a:ext cx="781666" cy="2989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BLOCK k+3</a:t>
                      </a:r>
                    </a:p>
                  </p:txBody>
                </p:sp>
                <p:sp>
                  <p:nvSpPr>
                    <p:cNvPr id="141" name="Rettangolo 140"/>
                    <p:cNvSpPr/>
                    <p:nvPr/>
                  </p:nvSpPr>
                  <p:spPr bwMode="auto">
                    <a:xfrm>
                      <a:off x="3826567" y="866872"/>
                      <a:ext cx="1152128" cy="1179643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</p:grpSp>
              <p:grpSp>
                <p:nvGrpSpPr>
                  <p:cNvPr id="131" name="Gruppo 130"/>
                  <p:cNvGrpSpPr/>
                  <p:nvPr/>
                </p:nvGrpSpPr>
                <p:grpSpPr>
                  <a:xfrm>
                    <a:off x="3877768" y="900198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138" name="Rettangolo 137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Transaction</a:t>
                      </a:r>
                      <a:r>
                        <a:rPr kumimoji="0" lang="it-IT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 1</a:t>
                      </a:r>
                    </a:p>
                  </p:txBody>
                </p:sp>
                <p:pic>
                  <p:nvPicPr>
                    <p:cNvPr id="139" name="Elemento grafico 138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2" name="Gruppo 131"/>
                  <p:cNvGrpSpPr/>
                  <p:nvPr/>
                </p:nvGrpSpPr>
                <p:grpSpPr>
                  <a:xfrm>
                    <a:off x="3882376" y="1247044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136" name="Rettangolo 135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Transaction</a:t>
                      </a:r>
                      <a:r>
                        <a:rPr kumimoji="0" lang="it-IT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 2</a:t>
                      </a:r>
                    </a:p>
                  </p:txBody>
                </p:sp>
                <p:pic>
                  <p:nvPicPr>
                    <p:cNvPr id="137" name="Elemento grafico 136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3" name="Gruppo 132"/>
                  <p:cNvGrpSpPr/>
                  <p:nvPr/>
                </p:nvGrpSpPr>
                <p:grpSpPr>
                  <a:xfrm>
                    <a:off x="3880071" y="1627216"/>
                    <a:ext cx="1266670" cy="341253"/>
                    <a:chOff x="1500807" y="937986"/>
                    <a:chExt cx="1268974" cy="341253"/>
                  </a:xfrm>
                </p:grpSpPr>
                <p:sp>
                  <p:nvSpPr>
                    <p:cNvPr id="134" name="Rettangolo 133"/>
                    <p:cNvSpPr/>
                    <p:nvPr/>
                  </p:nvSpPr>
                  <p:spPr bwMode="auto">
                    <a:xfrm>
                      <a:off x="1500807" y="972958"/>
                      <a:ext cx="943336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Transaction</a:t>
                      </a:r>
                      <a:r>
                        <a:rPr lang="it-IT" sz="8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it-IT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n</a:t>
                      </a:r>
                    </a:p>
                  </p:txBody>
                </p:sp>
                <p:pic>
                  <p:nvPicPr>
                    <p:cNvPr id="135" name="Elemento grafico 134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29" name="Elemento grafico 128" descr="Chiudi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068125">
                  <a:off x="7569145" y="2076984"/>
                  <a:ext cx="454027" cy="454027"/>
                </a:xfrm>
                <a:prstGeom prst="rect">
                  <a:avLst/>
                </a:prstGeom>
              </p:spPr>
            </p:pic>
          </p:grpSp>
          <p:pic>
            <p:nvPicPr>
              <p:cNvPr id="142" name="Elemento grafico 141" descr="Collega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8852820">
                <a:off x="4965629" y="2696268"/>
                <a:ext cx="476707" cy="476707"/>
              </a:xfrm>
              <a:prstGeom prst="rect">
                <a:avLst/>
              </a:prstGeom>
            </p:spPr>
          </p:pic>
        </p:grpSp>
      </p:grpSp>
      <p:sp>
        <p:nvSpPr>
          <p:cNvPr id="147" name="CasellaDiTesto 146"/>
          <p:cNvSpPr txBox="1"/>
          <p:nvPr/>
        </p:nvSpPr>
        <p:spPr>
          <a:xfrm>
            <a:off x="4944755" y="2211738"/>
            <a:ext cx="4087722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A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Consensus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validates</a:t>
            </a:r>
            <a:r>
              <a:rPr lang="it-IT" sz="1400" dirty="0">
                <a:solidFill>
                  <a:srgbClr val="000000"/>
                </a:solidFill>
              </a:rPr>
              <a:t> the </a:t>
            </a:r>
            <a:r>
              <a:rPr lang="it-IT" sz="1400" dirty="0" err="1">
                <a:solidFill>
                  <a:srgbClr val="000000"/>
                </a:solidFill>
              </a:rPr>
              <a:t>Block</a:t>
            </a:r>
            <a:endParaRPr lang="it-IT" sz="1400" dirty="0">
              <a:solidFill>
                <a:srgbClr val="000000"/>
              </a:solidFill>
            </a:endParaRPr>
          </a:p>
          <a:p>
            <a:r>
              <a:rPr lang="it-IT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sz="1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it-IT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</a:t>
            </a:r>
            <a:r>
              <a:rPr lang="it-IT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1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it-IT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</a:t>
            </a:r>
            <a:r>
              <a:rPr lang="it-IT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Work: 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power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decides</a:t>
            </a:r>
            <a:endParaRPr lang="it-IT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</a:t>
            </a:r>
            <a:r>
              <a:rPr lang="it-IT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</a:t>
            </a:r>
            <a:r>
              <a:rPr lang="it-IT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decide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Algorand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FBA,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Sortition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..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48" name="CasellaDiTesto 147"/>
          <p:cNvSpPr txBox="1"/>
          <p:nvPr/>
        </p:nvSpPr>
        <p:spPr>
          <a:xfrm>
            <a:off x="37671" y="2019895"/>
            <a:ext cx="4932761" cy="13849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000000"/>
                </a:solidFill>
              </a:rPr>
              <a:t>Signed</a:t>
            </a:r>
            <a:r>
              <a:rPr lang="it-IT" sz="1400" dirty="0">
                <a:solidFill>
                  <a:srgbClr val="000000"/>
                </a:solidFill>
              </a:rPr>
              <a:t> &amp; </a:t>
            </a:r>
            <a:r>
              <a:rPr lang="it-IT" sz="1400" dirty="0" err="1">
                <a:solidFill>
                  <a:srgbClr val="000000"/>
                </a:solidFill>
              </a:rPr>
              <a:t>Readable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Transactions</a:t>
            </a:r>
            <a:r>
              <a:rPr lang="it-IT" sz="1400" dirty="0">
                <a:solidFill>
                  <a:srgbClr val="000000"/>
                </a:solidFill>
              </a:rPr>
              <a:t> (</a:t>
            </a:r>
            <a:r>
              <a:rPr lang="it-IT" sz="1400" dirty="0" err="1">
                <a:solidFill>
                  <a:srgbClr val="000000"/>
                </a:solidFill>
              </a:rPr>
              <a:t>CryptoSignature</a:t>
            </a:r>
            <a:r>
              <a:rPr lang="it-IT" sz="1400" dirty="0">
                <a:solidFill>
                  <a:srgbClr val="000000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000000"/>
                </a:solidFill>
              </a:rPr>
              <a:t>Between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anonymous</a:t>
            </a:r>
            <a:r>
              <a:rPr lang="it-IT" sz="1400" b="1" dirty="0">
                <a:solidFill>
                  <a:srgbClr val="000000"/>
                </a:solidFill>
              </a:rPr>
              <a:t> «</a:t>
            </a:r>
            <a:r>
              <a:rPr lang="it-IT" sz="1400" b="1" dirty="0" err="1">
                <a:solidFill>
                  <a:srgbClr val="000000"/>
                </a:solidFill>
              </a:rPr>
              <a:t>entities</a:t>
            </a:r>
            <a:r>
              <a:rPr lang="it-IT" sz="1400" b="1" dirty="0">
                <a:solidFill>
                  <a:srgbClr val="000000"/>
                </a:solidFill>
              </a:rPr>
              <a:t>»: </a:t>
            </a:r>
            <a:r>
              <a:rPr lang="it-IT" sz="1400" dirty="0" err="1">
                <a:solidFill>
                  <a:srgbClr val="000000"/>
                </a:solidFill>
              </a:rPr>
              <a:t>Humans</a:t>
            </a:r>
            <a:r>
              <a:rPr lang="it-IT" sz="1400" dirty="0">
                <a:solidFill>
                  <a:srgbClr val="000000"/>
                </a:solidFill>
              </a:rPr>
              <a:t> or </a:t>
            </a:r>
            <a:r>
              <a:rPr lang="it-IT" sz="1400" b="1" i="1" dirty="0" err="1">
                <a:solidFill>
                  <a:srgbClr val="000000"/>
                </a:solidFill>
              </a:rPr>
              <a:t>Machines</a:t>
            </a:r>
            <a:endParaRPr lang="it-IT" sz="1400" b="1" i="1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A </a:t>
            </a:r>
            <a:r>
              <a:rPr lang="it-IT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</a:t>
            </a:r>
            <a:r>
              <a:rPr lang="it-IT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>
                <a:solidFill>
                  <a:srgbClr val="000000"/>
                </a:solidFill>
              </a:rPr>
              <a:t>can be: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the </a:t>
            </a:r>
            <a:r>
              <a:rPr lang="it-IT" sz="1400" dirty="0" err="1">
                <a:solidFill>
                  <a:srgbClr val="000000"/>
                </a:solidFill>
              </a:rPr>
              <a:t>effect</a:t>
            </a:r>
            <a:r>
              <a:rPr lang="it-IT" sz="1400" dirty="0">
                <a:solidFill>
                  <a:srgbClr val="000000"/>
                </a:solidFill>
              </a:rPr>
              <a:t> of an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executable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 </a:t>
            </a:r>
            <a:r>
              <a:rPr lang="it-IT" sz="1400" dirty="0">
                <a:solidFill>
                  <a:srgbClr val="000000"/>
                </a:solidFill>
              </a:rPr>
              <a:t>(</a:t>
            </a:r>
            <a:r>
              <a:rPr lang="it-IT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</a:t>
            </a:r>
            <a:r>
              <a:rPr lang="it-IT" sz="1400" dirty="0">
                <a:solidFill>
                  <a:srgbClr val="000000"/>
                </a:solidFill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the transfer of a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cryptocurrency</a:t>
            </a:r>
            <a:endParaRPr lang="it-IT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the trade of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immaterial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asset </a:t>
            </a:r>
            <a:r>
              <a:rPr lang="it-IT" sz="1400" dirty="0">
                <a:solidFill>
                  <a:srgbClr val="000000"/>
                </a:solidFill>
              </a:rPr>
              <a:t>(e.g. </a:t>
            </a:r>
            <a:r>
              <a:rPr lang="it-IT" sz="1400" dirty="0" err="1">
                <a:solidFill>
                  <a:srgbClr val="000000"/>
                </a:solidFill>
              </a:rPr>
              <a:t>spectrum</a:t>
            </a:r>
            <a:r>
              <a:rPr lang="it-IT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0" name="CasellaDiTesto 149"/>
          <p:cNvSpPr txBox="1"/>
          <p:nvPr/>
        </p:nvSpPr>
        <p:spPr>
          <a:xfrm>
            <a:off x="174906" y="4680143"/>
            <a:ext cx="5580374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The «</a:t>
            </a:r>
            <a:r>
              <a:rPr lang="it-IT" sz="1400" dirty="0" err="1">
                <a:solidFill>
                  <a:srgbClr val="000000"/>
                </a:solidFill>
              </a:rPr>
              <a:t>chain</a:t>
            </a:r>
            <a:r>
              <a:rPr lang="it-IT" sz="1400" dirty="0">
                <a:solidFill>
                  <a:srgbClr val="000000"/>
                </a:solidFill>
              </a:rPr>
              <a:t>» of </a:t>
            </a:r>
            <a:r>
              <a:rPr lang="it-IT" sz="1400" dirty="0" err="1">
                <a:solidFill>
                  <a:srgbClr val="000000"/>
                </a:solidFill>
              </a:rPr>
              <a:t>transactions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is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immutable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it-IT" sz="1400" dirty="0">
                <a:solidFill>
                  <a:srgbClr val="000000"/>
                </a:solidFill>
              </a:rPr>
              <a:t>and 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tamper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it-IT" sz="1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1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</a:t>
            </a:r>
            <a:r>
              <a:rPr lang="it-IT" sz="1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(Public)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Centralized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Trust Authority</a:t>
            </a:r>
            <a:r>
              <a:rPr lang="it-IT" sz="1400" b="1" i="1" dirty="0">
                <a:solidFill>
                  <a:srgbClr val="FF0000"/>
                </a:solidFill>
              </a:rPr>
              <a:t> </a:t>
            </a:r>
            <a:r>
              <a:rPr lang="it-IT" sz="1400" dirty="0">
                <a:solidFill>
                  <a:srgbClr val="000000"/>
                </a:solidFill>
              </a:rPr>
              <a:t>«</a:t>
            </a:r>
            <a:r>
              <a:rPr lang="it-IT" sz="1400" dirty="0" err="1">
                <a:solidFill>
                  <a:srgbClr val="000000"/>
                </a:solidFill>
              </a:rPr>
              <a:t>certifies</a:t>
            </a:r>
            <a:r>
              <a:rPr lang="it-IT" sz="1400" dirty="0">
                <a:solidFill>
                  <a:srgbClr val="000000"/>
                </a:solidFill>
              </a:rPr>
              <a:t>» the </a:t>
            </a:r>
            <a:r>
              <a:rPr lang="it-IT" sz="1400" dirty="0" err="1">
                <a:solidFill>
                  <a:srgbClr val="000000"/>
                </a:solidFill>
              </a:rPr>
              <a:t>transactions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>
                <a:solidFill>
                  <a:srgbClr val="000000"/>
                </a:solidFill>
              </a:rPr>
              <a:t>by design (</a:t>
            </a:r>
            <a:r>
              <a:rPr lang="it-IT" sz="1400" b="1" dirty="0" err="1">
                <a:solidFill>
                  <a:srgbClr val="000000"/>
                </a:solidFill>
              </a:rPr>
              <a:t>Bitcoin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as</a:t>
            </a:r>
            <a:r>
              <a:rPr lang="it-IT" sz="1400" dirty="0">
                <a:solidFill>
                  <a:srgbClr val="000000"/>
                </a:solidFill>
              </a:rPr>
              <a:t> «showcase»)</a:t>
            </a:r>
          </a:p>
        </p:txBody>
      </p:sp>
      <p:sp>
        <p:nvSpPr>
          <p:cNvPr id="158" name="Freccia a destra 157"/>
          <p:cNvSpPr/>
          <p:nvPr/>
        </p:nvSpPr>
        <p:spPr bwMode="auto">
          <a:xfrm>
            <a:off x="3838885" y="1256037"/>
            <a:ext cx="614622" cy="49095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9" name="Freccia a destra 158"/>
          <p:cNvSpPr/>
          <p:nvPr/>
        </p:nvSpPr>
        <p:spPr bwMode="auto">
          <a:xfrm>
            <a:off x="5944240" y="949002"/>
            <a:ext cx="536669" cy="5289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176" name="Gruppo 175"/>
          <p:cNvGrpSpPr/>
          <p:nvPr/>
        </p:nvGrpSpPr>
        <p:grpSpPr>
          <a:xfrm>
            <a:off x="157003" y="544728"/>
            <a:ext cx="1569731" cy="1456885"/>
            <a:chOff x="157003" y="544728"/>
            <a:chExt cx="1569731" cy="1456885"/>
          </a:xfrm>
        </p:grpSpPr>
        <p:pic>
          <p:nvPicPr>
            <p:cNvPr id="153" name="Elemento grafico 152" descr="Utente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7003" y="561457"/>
              <a:ext cx="457200" cy="457200"/>
            </a:xfrm>
            <a:prstGeom prst="rect">
              <a:avLst/>
            </a:prstGeom>
          </p:spPr>
        </p:pic>
        <p:pic>
          <p:nvPicPr>
            <p:cNvPr id="160" name="Elemento grafico 159" descr="Utente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3153" y="1433198"/>
              <a:ext cx="457200" cy="457200"/>
            </a:xfrm>
            <a:prstGeom prst="rect">
              <a:avLst/>
            </a:prstGeom>
          </p:spPr>
        </p:pic>
        <p:sp>
          <p:nvSpPr>
            <p:cNvPr id="161" name="Rettangolo 160"/>
            <p:cNvSpPr/>
            <p:nvPr/>
          </p:nvSpPr>
          <p:spPr bwMode="auto">
            <a:xfrm>
              <a:off x="566662" y="544728"/>
              <a:ext cx="852091" cy="2224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Private </a:t>
              </a:r>
              <a:r>
                <a:rPr kumimoji="0" lang="it-IT" sz="800" b="1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Key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 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A</a:t>
              </a:r>
            </a:p>
          </p:txBody>
        </p:sp>
        <p:sp>
          <p:nvSpPr>
            <p:cNvPr id="162" name="Rettangolo 161"/>
            <p:cNvSpPr/>
            <p:nvPr/>
          </p:nvSpPr>
          <p:spPr bwMode="auto">
            <a:xfrm>
              <a:off x="574586" y="779315"/>
              <a:ext cx="852091" cy="2224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Public </a:t>
              </a:r>
              <a:r>
                <a:rPr kumimoji="0" lang="it-IT" sz="800" b="1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Key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 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A</a:t>
              </a:r>
            </a:p>
          </p:txBody>
        </p:sp>
        <p:sp>
          <p:nvSpPr>
            <p:cNvPr id="163" name="Rettangolo 162"/>
            <p:cNvSpPr/>
            <p:nvPr/>
          </p:nvSpPr>
          <p:spPr bwMode="auto">
            <a:xfrm>
              <a:off x="850914" y="1544596"/>
              <a:ext cx="852091" cy="2224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Private </a:t>
              </a:r>
              <a:r>
                <a:rPr kumimoji="0" lang="it-IT" sz="800" b="1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Key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 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B</a:t>
              </a:r>
            </a:p>
          </p:txBody>
        </p:sp>
        <p:sp>
          <p:nvSpPr>
            <p:cNvPr id="164" name="Rettangolo 163"/>
            <p:cNvSpPr/>
            <p:nvPr/>
          </p:nvSpPr>
          <p:spPr bwMode="auto">
            <a:xfrm>
              <a:off x="839589" y="1779183"/>
              <a:ext cx="852091" cy="2224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Public </a:t>
              </a:r>
              <a:r>
                <a:rPr kumimoji="0" lang="it-IT" sz="800" b="1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Key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 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B</a:t>
              </a:r>
            </a:p>
          </p:txBody>
        </p:sp>
        <p:sp>
          <p:nvSpPr>
            <p:cNvPr id="165" name="Rettangolo 164"/>
            <p:cNvSpPr/>
            <p:nvPr/>
          </p:nvSpPr>
          <p:spPr>
            <a:xfrm>
              <a:off x="621189" y="1073988"/>
              <a:ext cx="923651" cy="4001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000" b="1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Transaction</a:t>
              </a:r>
              <a:endParaRPr lang="it-IT" sz="1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it-IT" sz="10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Signed</a:t>
              </a:r>
              <a:r>
                <a:rPr lang="it-IT" sz="1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by A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sp>
          <p:nvSpPr>
            <p:cNvPr id="168" name="Freccia a destra 167"/>
            <p:cNvSpPr/>
            <p:nvPr/>
          </p:nvSpPr>
          <p:spPr bwMode="auto">
            <a:xfrm rot="4481343">
              <a:off x="199834" y="1112456"/>
              <a:ext cx="393484" cy="31540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9" name="CasellaDiTesto 168"/>
            <p:cNvSpPr txBox="1"/>
            <p:nvPr/>
          </p:nvSpPr>
          <p:spPr>
            <a:xfrm>
              <a:off x="245991" y="783302"/>
              <a:ext cx="3140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70" name="CasellaDiTesto 169"/>
            <p:cNvSpPr txBox="1"/>
            <p:nvPr/>
          </p:nvSpPr>
          <p:spPr>
            <a:xfrm>
              <a:off x="390052" y="1675234"/>
              <a:ext cx="3140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pic>
          <p:nvPicPr>
            <p:cNvPr id="171" name="Elemento grafico 170" descr="Chiudi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85481" y="902891"/>
              <a:ext cx="341253" cy="341253"/>
            </a:xfrm>
            <a:prstGeom prst="rect">
              <a:avLst/>
            </a:prstGeom>
          </p:spPr>
        </p:pic>
      </p:grpSp>
      <p:sp>
        <p:nvSpPr>
          <p:cNvPr id="174" name="Rettangolo 173"/>
          <p:cNvSpPr/>
          <p:nvPr/>
        </p:nvSpPr>
        <p:spPr>
          <a:xfrm>
            <a:off x="229916" y="5739669"/>
            <a:ext cx="804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 err="1">
                <a:solidFill>
                  <a:srgbClr val="000000"/>
                </a:solidFill>
              </a:rPr>
              <a:t>This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is</a:t>
            </a:r>
            <a:r>
              <a:rPr lang="it-IT" sz="1800" dirty="0">
                <a:solidFill>
                  <a:srgbClr val="000000"/>
                </a:solidFill>
              </a:rPr>
              <a:t> the 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Open, Public, </a:t>
            </a:r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Permissionless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Borderless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Distributed </a:t>
            </a:r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Ledger</a:t>
            </a:r>
            <a:endParaRPr lang="it-IT" sz="1800" dirty="0"/>
          </a:p>
        </p:txBody>
      </p:sp>
      <p:grpSp>
        <p:nvGrpSpPr>
          <p:cNvPr id="5" name="Gruppo 4"/>
          <p:cNvGrpSpPr/>
          <p:nvPr/>
        </p:nvGrpSpPr>
        <p:grpSpPr>
          <a:xfrm>
            <a:off x="5816924" y="4349053"/>
            <a:ext cx="1801007" cy="1116131"/>
            <a:chOff x="6049347" y="4386321"/>
            <a:chExt cx="1801007" cy="1116131"/>
          </a:xfrm>
        </p:grpSpPr>
        <p:pic>
          <p:nvPicPr>
            <p:cNvPr id="156" name="Elemento grafico 155" descr="Utent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64107" y="5228714"/>
              <a:ext cx="273738" cy="273738"/>
            </a:xfrm>
            <a:prstGeom prst="rect">
              <a:avLst/>
            </a:prstGeom>
          </p:spPr>
        </p:pic>
        <p:grpSp>
          <p:nvGrpSpPr>
            <p:cNvPr id="2" name="Gruppo 1"/>
            <p:cNvGrpSpPr/>
            <p:nvPr/>
          </p:nvGrpSpPr>
          <p:grpSpPr>
            <a:xfrm>
              <a:off x="6049347" y="4386321"/>
              <a:ext cx="1801007" cy="938741"/>
              <a:chOff x="5971794" y="4360170"/>
              <a:chExt cx="1801007" cy="938741"/>
            </a:xfrm>
          </p:grpSpPr>
          <p:pic>
            <p:nvPicPr>
              <p:cNvPr id="151" name="Elemento grafico 150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71794" y="4910806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57" name="Elemento grafico 156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88306" y="4813534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66" name="Elemento grafico 165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05962" y="4637068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67" name="Elemento grafico 166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69707" y="4360170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73" name="Elemento grafico 172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22010" y="5007572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75" name="Elemento grafico 174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00664" y="5025173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77" name="Elemento grafico 176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06289" y="4787728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78" name="Elemento grafico 177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51764" y="4745114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79" name="Elemento grafico 178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98043" y="4587047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80" name="Elemento grafico 179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063" y="4360507"/>
                <a:ext cx="273738" cy="273738"/>
              </a:xfrm>
              <a:prstGeom prst="rect">
                <a:avLst/>
              </a:prstGeom>
            </p:spPr>
          </p:pic>
        </p:grpSp>
      </p:grpSp>
      <p:sp>
        <p:nvSpPr>
          <p:cNvPr id="3" name="Rettangolo 2"/>
          <p:cNvSpPr/>
          <p:nvPr/>
        </p:nvSpPr>
        <p:spPr>
          <a:xfrm>
            <a:off x="7088055" y="5033058"/>
            <a:ext cx="2024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</a:t>
            </a:r>
            <a:r>
              <a:rPr lang="it-IT" sz="1400" dirty="0">
                <a:solidFill>
                  <a:srgbClr val="000000"/>
                </a:solidFill>
              </a:rPr>
              <a:t> and </a:t>
            </a:r>
            <a:r>
              <a:rPr lang="it-IT" sz="1400" b="1" i="1" dirty="0" err="1">
                <a:solidFill>
                  <a:srgbClr val="FF0000"/>
                </a:solidFill>
              </a:rPr>
              <a:t>verifiable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</a:p>
          <a:p>
            <a:r>
              <a:rPr lang="it-IT" sz="1400" dirty="0">
                <a:solidFill>
                  <a:srgbClr val="000000"/>
                </a:solidFill>
              </a:rPr>
              <a:t>by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stakeholders </a:t>
            </a:r>
          </a:p>
        </p:txBody>
      </p:sp>
    </p:spTree>
    <p:extLst>
      <p:ext uri="{BB962C8B-B14F-4D97-AF65-F5344CB8AC3E}">
        <p14:creationId xmlns:p14="http://schemas.microsoft.com/office/powerpoint/2010/main" val="9924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47" grpId="0" animBg="1"/>
      <p:bldP spid="148" grpId="0" animBg="1"/>
      <p:bldP spid="150" grpId="0" animBg="1"/>
      <p:bldP spid="158" grpId="0" animBg="1"/>
      <p:bldP spid="159" grpId="0" animBg="1"/>
      <p:bldP spid="17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The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main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takeaway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8"/>
          <p:cNvSpPr/>
          <p:nvPr/>
        </p:nvSpPr>
        <p:spPr bwMode="auto">
          <a:xfrm flipV="1">
            <a:off x="359243" y="358991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74" name="Rettangolo 173"/>
          <p:cNvSpPr/>
          <p:nvPr/>
        </p:nvSpPr>
        <p:spPr>
          <a:xfrm>
            <a:off x="359243" y="503343"/>
            <a:ext cx="8477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</a:rPr>
              <a:t>The </a:t>
            </a: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Open, Public, </a:t>
            </a:r>
            <a:r>
              <a:rPr lang="it-IT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Permissionless</a:t>
            </a: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Borderless</a:t>
            </a: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Distributed </a:t>
            </a:r>
            <a:r>
              <a:rPr lang="it-IT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Ledger</a:t>
            </a: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(can be)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totally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disruptive for 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Central Trust 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Industries</a:t>
            </a: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://www.marketwire.com/library/MwGo/2017/12/15/11G148819/Images/ibm_blockchain_dec_15-53151b14b7b7996eaae41bcfa4df7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3" y="1428998"/>
            <a:ext cx="6870429" cy="43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02470" cy="300906"/>
          </a:xfrm>
        </p:spPr>
        <p:txBody>
          <a:bodyPr/>
          <a:lstStyle/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</p:spTree>
    <p:extLst>
      <p:ext uri="{BB962C8B-B14F-4D97-AF65-F5344CB8AC3E}">
        <p14:creationId xmlns:p14="http://schemas.microsoft.com/office/powerpoint/2010/main" val="34977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 bwMode="auto">
          <a:xfrm>
            <a:off x="109134" y="1339379"/>
            <a:ext cx="8851252" cy="1296144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97980" y="2679363"/>
            <a:ext cx="8851252" cy="2602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rPr>
              <a:t>Not</a:t>
            </a:r>
            <a:r>
              <a:rPr kumimoji="0" lang="it-IT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rPr>
              <a:t> a </a:t>
            </a:r>
            <a:r>
              <a:rPr kumimoji="0" lang="it-IT" sz="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rPr>
              <a:t>BlockChain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(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Only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) Public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BlockChains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are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Trustable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and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Secure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8"/>
          <p:cNvSpPr/>
          <p:nvPr/>
        </p:nvSpPr>
        <p:spPr bwMode="auto">
          <a:xfrm flipV="1">
            <a:off x="113236" y="358990"/>
            <a:ext cx="8958975" cy="6987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83" name="Gruppo 82"/>
          <p:cNvGrpSpPr/>
          <p:nvPr/>
        </p:nvGrpSpPr>
        <p:grpSpPr>
          <a:xfrm>
            <a:off x="73903" y="1379311"/>
            <a:ext cx="2422458" cy="4709130"/>
            <a:chOff x="165066" y="1369711"/>
            <a:chExt cx="2422458" cy="4709130"/>
          </a:xfrm>
        </p:grpSpPr>
        <p:grpSp>
          <p:nvGrpSpPr>
            <p:cNvPr id="36" name="Gruppo 35"/>
            <p:cNvGrpSpPr/>
            <p:nvPr/>
          </p:nvGrpSpPr>
          <p:grpSpPr>
            <a:xfrm>
              <a:off x="787684" y="2845788"/>
              <a:ext cx="938751" cy="676401"/>
              <a:chOff x="787684" y="2916580"/>
              <a:chExt cx="938751" cy="676401"/>
            </a:xfrm>
          </p:grpSpPr>
          <p:pic>
            <p:nvPicPr>
              <p:cNvPr id="46" name="Elemento grafico 45" descr="Utente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55622" y="3138127"/>
                <a:ext cx="235856" cy="235856"/>
              </a:xfrm>
              <a:prstGeom prst="rect">
                <a:avLst/>
              </a:prstGeom>
            </p:spPr>
          </p:pic>
          <p:pic>
            <p:nvPicPr>
              <p:cNvPr id="51" name="Elemento grafico 50" descr="Utente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0579" y="3357125"/>
                <a:ext cx="235856" cy="235856"/>
              </a:xfrm>
              <a:prstGeom prst="rect">
                <a:avLst/>
              </a:prstGeom>
            </p:spPr>
          </p:pic>
          <p:pic>
            <p:nvPicPr>
              <p:cNvPr id="52" name="Elemento grafico 51" descr="Utente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7684" y="3059103"/>
                <a:ext cx="235856" cy="235856"/>
              </a:xfrm>
              <a:prstGeom prst="rect">
                <a:avLst/>
              </a:prstGeom>
            </p:spPr>
          </p:pic>
          <p:pic>
            <p:nvPicPr>
              <p:cNvPr id="53" name="Elemento grafico 52" descr="Utente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15474" y="3091817"/>
                <a:ext cx="235856" cy="235856"/>
              </a:xfrm>
              <a:prstGeom prst="rect">
                <a:avLst/>
              </a:prstGeom>
            </p:spPr>
          </p:pic>
          <p:pic>
            <p:nvPicPr>
              <p:cNvPr id="54" name="Elemento grafico 53" descr="Utente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84262" y="2916580"/>
                <a:ext cx="235856" cy="235856"/>
              </a:xfrm>
              <a:prstGeom prst="rect">
                <a:avLst/>
              </a:prstGeom>
            </p:spPr>
          </p:pic>
        </p:grpSp>
        <p:grpSp>
          <p:nvGrpSpPr>
            <p:cNvPr id="76" name="Gruppo 75"/>
            <p:cNvGrpSpPr/>
            <p:nvPr/>
          </p:nvGrpSpPr>
          <p:grpSpPr>
            <a:xfrm>
              <a:off x="165066" y="1513345"/>
              <a:ext cx="2422458" cy="4565496"/>
              <a:chOff x="165066" y="1513345"/>
              <a:chExt cx="2422458" cy="4565496"/>
            </a:xfrm>
          </p:grpSpPr>
          <p:sp>
            <p:nvSpPr>
              <p:cNvPr id="3" name="Rettangolo 2"/>
              <p:cNvSpPr/>
              <p:nvPr/>
            </p:nvSpPr>
            <p:spPr>
              <a:xfrm>
                <a:off x="165066" y="5247844"/>
                <a:ext cx="2422458" cy="830997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b="1" i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Consensus</a:t>
                </a:r>
                <a:endParaRPr lang="it-IT" sz="18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it-IT" sz="16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it-IT" sz="1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Red</a:t>
                </a:r>
                <a:r>
                  <a:rPr lang="it-IT" sz="14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14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Decide</a:t>
                </a:r>
              </a:p>
              <a:p>
                <a:r>
                  <a:rPr lang="it-IT" sz="14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it-IT" sz="1400" b="1" i="1" dirty="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Green</a:t>
                </a:r>
                <a:r>
                  <a:rPr lang="it-IT" sz="14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14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Only</a:t>
                </a:r>
                <a:r>
                  <a:rPr lang="it-IT" sz="14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14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Stakeholders</a:t>
                </a:r>
              </a:p>
            </p:txBody>
          </p:sp>
          <p:grpSp>
            <p:nvGrpSpPr>
              <p:cNvPr id="73" name="Gruppo 72"/>
              <p:cNvGrpSpPr/>
              <p:nvPr/>
            </p:nvGrpSpPr>
            <p:grpSpPr>
              <a:xfrm>
                <a:off x="355602" y="1513345"/>
                <a:ext cx="1877017" cy="3743933"/>
                <a:chOff x="355602" y="1513345"/>
                <a:chExt cx="1877017" cy="3743933"/>
              </a:xfrm>
            </p:grpSpPr>
            <p:sp>
              <p:nvSpPr>
                <p:cNvPr id="2" name="Freccia in giù 1"/>
                <p:cNvSpPr/>
                <p:nvPr/>
              </p:nvSpPr>
              <p:spPr bwMode="auto">
                <a:xfrm rot="10800000">
                  <a:off x="355602" y="1513345"/>
                  <a:ext cx="484632" cy="3676954"/>
                </a:xfrm>
                <a:prstGeom prst="downArrow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4" name="Gruppo 3"/>
                <p:cNvGrpSpPr/>
                <p:nvPr/>
              </p:nvGrpSpPr>
              <p:grpSpPr>
                <a:xfrm>
                  <a:off x="861640" y="3275756"/>
                  <a:ext cx="1349815" cy="662178"/>
                  <a:chOff x="873821" y="3370567"/>
                  <a:chExt cx="1349815" cy="662178"/>
                </a:xfrm>
              </p:grpSpPr>
              <p:pic>
                <p:nvPicPr>
                  <p:cNvPr id="13" name="Elemento grafico 12" descr="Utente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3821" y="3370567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14" name="Elemento grafico 13" descr="Utente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72592" y="3370567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17" name="Elemento grafico 16" descr="Utente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6221" y="3522967"/>
                    <a:ext cx="235856" cy="235856"/>
                  </a:xfrm>
                  <a:prstGeom prst="rect">
                    <a:avLst/>
                  </a:prstGeom>
                </p:spPr>
              </p:pic>
              <p:sp>
                <p:nvSpPr>
                  <p:cNvPr id="26" name="Rettangolo 25"/>
                  <p:cNvSpPr/>
                  <p:nvPr/>
                </p:nvSpPr>
                <p:spPr>
                  <a:xfrm>
                    <a:off x="1160524" y="3571080"/>
                    <a:ext cx="106311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1200" b="1" i="1" dirty="0" err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Consortium</a:t>
                    </a:r>
                    <a:endParaRPr lang="it-IT" sz="1200" b="1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it-IT" sz="1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(Private BC)</a:t>
                    </a:r>
                    <a:endParaRPr lang="it-IT" sz="12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1" name="Gruppo 70"/>
                <p:cNvGrpSpPr/>
                <p:nvPr/>
              </p:nvGrpSpPr>
              <p:grpSpPr>
                <a:xfrm>
                  <a:off x="852020" y="4347852"/>
                  <a:ext cx="1380599" cy="909426"/>
                  <a:chOff x="852020" y="4418644"/>
                  <a:chExt cx="1380599" cy="909426"/>
                </a:xfrm>
              </p:grpSpPr>
              <p:pic>
                <p:nvPicPr>
                  <p:cNvPr id="12" name="Elemento grafico 11" descr="Utente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0448" y="4870870"/>
                    <a:ext cx="457200" cy="457200"/>
                  </a:xfrm>
                  <a:prstGeom prst="rect">
                    <a:avLst/>
                  </a:prstGeom>
                </p:spPr>
              </p:pic>
              <p:sp>
                <p:nvSpPr>
                  <p:cNvPr id="25" name="Rettangolo 24"/>
                  <p:cNvSpPr/>
                  <p:nvPr/>
                </p:nvSpPr>
                <p:spPr>
                  <a:xfrm>
                    <a:off x="1219200" y="5025188"/>
                    <a:ext cx="1013419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1200" b="1" i="1" dirty="0" err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Centralized</a:t>
                    </a:r>
                    <a:endParaRPr lang="it-IT" sz="1200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55" name="Elemento grafico 54" descr="Utente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19958" y="4640191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56" name="Elemento grafico 55" descr="Utente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54915" y="4859189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57" name="Elemento grafico 56" descr="Utente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020" y="4561167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58" name="Elemento grafico 57" descr="Utente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9810" y="4593881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59" name="Elemento grafico 58" descr="Utente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8598" y="4418644"/>
                    <a:ext cx="235856" cy="235856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7" name="Gruppo 76"/>
            <p:cNvGrpSpPr/>
            <p:nvPr/>
          </p:nvGrpSpPr>
          <p:grpSpPr>
            <a:xfrm>
              <a:off x="902032" y="1369711"/>
              <a:ext cx="1390124" cy="1202861"/>
              <a:chOff x="902032" y="1369711"/>
              <a:chExt cx="1390124" cy="1202861"/>
            </a:xfrm>
          </p:grpSpPr>
          <p:sp>
            <p:nvSpPr>
              <p:cNvPr id="27" name="Rettangolo 26"/>
              <p:cNvSpPr/>
              <p:nvPr/>
            </p:nvSpPr>
            <p:spPr>
              <a:xfrm>
                <a:off x="902032" y="2110907"/>
                <a:ext cx="1390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All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Stakeholders</a:t>
                </a:r>
              </a:p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Crypto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Math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" name="Gruppo 71"/>
              <p:cNvGrpSpPr/>
              <p:nvPr/>
            </p:nvGrpSpPr>
            <p:grpSpPr>
              <a:xfrm>
                <a:off x="916821" y="1369711"/>
                <a:ext cx="938751" cy="800851"/>
                <a:chOff x="916821" y="1440503"/>
                <a:chExt cx="938751" cy="800851"/>
              </a:xfrm>
            </p:grpSpPr>
            <p:pic>
              <p:nvPicPr>
                <p:cNvPr id="60" name="Elemento grafico 59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4759" y="1662050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1" name="Elemento grafico 60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9716" y="1881048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2" name="Elemento grafico 61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821" y="1583026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3" name="Elemento grafico 62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4611" y="1615740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4" name="Elemento grafico 63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3399" y="1440503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5" name="Elemento grafico 64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0277" y="1853098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6" name="Elemento grafico 65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9048" y="1853098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7" name="Elemento grafico 66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677" y="2005498"/>
                  <a:ext cx="235856" cy="2358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8" name="Rettangolo 67"/>
          <p:cNvSpPr/>
          <p:nvPr/>
        </p:nvSpPr>
        <p:spPr>
          <a:xfrm>
            <a:off x="24556" y="390391"/>
            <a:ext cx="88971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Public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stakeholders decide</a:t>
            </a:r>
          </a:p>
          <a:p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Trust and Security High «by design».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Algorand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stakeholders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«do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decide»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endParaRPr lang="it-IT" sz="2000" dirty="0">
              <a:solidFill>
                <a:srgbClr val="000000"/>
              </a:solidFill>
            </a:endParaRPr>
          </a:p>
        </p:txBody>
      </p:sp>
      <p:grpSp>
        <p:nvGrpSpPr>
          <p:cNvPr id="84" name="Gruppo 83"/>
          <p:cNvGrpSpPr/>
          <p:nvPr/>
        </p:nvGrpSpPr>
        <p:grpSpPr>
          <a:xfrm>
            <a:off x="4842834" y="1506633"/>
            <a:ext cx="2610941" cy="4109387"/>
            <a:chOff x="4842834" y="1506633"/>
            <a:chExt cx="2610941" cy="4109387"/>
          </a:xfrm>
        </p:grpSpPr>
        <p:sp>
          <p:nvSpPr>
            <p:cNvPr id="8" name="Freccia in giù 7"/>
            <p:cNvSpPr/>
            <p:nvPr/>
          </p:nvSpPr>
          <p:spPr bwMode="auto">
            <a:xfrm rot="10800000">
              <a:off x="4986158" y="1506633"/>
              <a:ext cx="484632" cy="3676954"/>
            </a:xfrm>
            <a:prstGeom prst="downArrow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842834" y="5246688"/>
              <a:ext cx="1903085" cy="36933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8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(Cyber)Security</a:t>
              </a:r>
              <a:endParaRPr lang="it-IT" sz="1800" dirty="0"/>
            </a:p>
          </p:txBody>
        </p:sp>
        <p:grpSp>
          <p:nvGrpSpPr>
            <p:cNvPr id="47" name="Gruppo 46"/>
            <p:cNvGrpSpPr/>
            <p:nvPr/>
          </p:nvGrpSpPr>
          <p:grpSpPr>
            <a:xfrm>
              <a:off x="5401500" y="1659031"/>
              <a:ext cx="1532562" cy="3545883"/>
              <a:chOff x="3096301" y="1447707"/>
              <a:chExt cx="1532562" cy="3545883"/>
            </a:xfrm>
          </p:grpSpPr>
          <p:sp>
            <p:nvSpPr>
              <p:cNvPr id="48" name="Rettangolo 47"/>
              <p:cNvSpPr/>
              <p:nvPr/>
            </p:nvSpPr>
            <p:spPr>
              <a:xfrm>
                <a:off x="3096301" y="4716591"/>
                <a:ext cx="86344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Very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Low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ttangolo 48"/>
              <p:cNvSpPr/>
              <p:nvPr/>
            </p:nvSpPr>
            <p:spPr>
              <a:xfrm>
                <a:off x="3137631" y="3211677"/>
                <a:ext cx="4940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>
              <a:xfrm>
                <a:off x="3161795" y="1447707"/>
                <a:ext cx="14670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High «by design»</a:t>
                </a:r>
              </a:p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Bitcoin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Rettangolo 68"/>
            <p:cNvSpPr/>
            <p:nvPr/>
          </p:nvSpPr>
          <p:spPr>
            <a:xfrm>
              <a:off x="5465730" y="4052828"/>
              <a:ext cx="1988045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 Point of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Failure</a:t>
              </a:r>
              <a:endParaRPr lang="it-IT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indent="-171450">
                <a:buFontTx/>
                <a:buChar char="-"/>
              </a:pP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Denial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of Service</a:t>
              </a:r>
            </a:p>
            <a:p>
              <a:pPr marL="171450" indent="-171450">
                <a:buFontTx/>
                <a:buChar char="-"/>
              </a:pP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Hacked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Everyday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uppo 84"/>
          <p:cNvGrpSpPr/>
          <p:nvPr/>
        </p:nvGrpSpPr>
        <p:grpSpPr>
          <a:xfrm>
            <a:off x="2461131" y="1463599"/>
            <a:ext cx="2351473" cy="4426095"/>
            <a:chOff x="2461131" y="1463599"/>
            <a:chExt cx="2351473" cy="4426095"/>
          </a:xfrm>
        </p:grpSpPr>
        <p:sp>
          <p:nvSpPr>
            <p:cNvPr id="37" name="Freccia in giù 36"/>
            <p:cNvSpPr/>
            <p:nvPr/>
          </p:nvSpPr>
          <p:spPr bwMode="auto">
            <a:xfrm rot="10800000">
              <a:off x="2461131" y="1463599"/>
              <a:ext cx="484632" cy="3676954"/>
            </a:xfrm>
            <a:prstGeom prst="downArrow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2573638" y="5243363"/>
              <a:ext cx="1907895" cy="64633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8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Trust</a:t>
              </a:r>
            </a:p>
            <a:p>
              <a:r>
                <a:rPr lang="it-IT" sz="18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the Stakeholders</a:t>
              </a:r>
              <a:endParaRPr lang="it-IT" sz="1800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uppo 8"/>
            <p:cNvGrpSpPr/>
            <p:nvPr/>
          </p:nvGrpSpPr>
          <p:grpSpPr>
            <a:xfrm>
              <a:off x="2865761" y="1606584"/>
              <a:ext cx="1946843" cy="3545883"/>
              <a:chOff x="3096301" y="1447707"/>
              <a:chExt cx="1946843" cy="3545883"/>
            </a:xfrm>
          </p:grpSpPr>
          <p:sp>
            <p:nvSpPr>
              <p:cNvPr id="39" name="Rettangolo 38"/>
              <p:cNvSpPr/>
              <p:nvPr/>
            </p:nvSpPr>
            <p:spPr>
              <a:xfrm>
                <a:off x="3096301" y="4716591"/>
                <a:ext cx="86344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Very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Low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ttangolo 39"/>
              <p:cNvSpPr/>
              <p:nvPr/>
            </p:nvSpPr>
            <p:spPr>
              <a:xfrm>
                <a:off x="3137631" y="3211677"/>
                <a:ext cx="4940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ttangolo 40"/>
              <p:cNvSpPr/>
              <p:nvPr/>
            </p:nvSpPr>
            <p:spPr>
              <a:xfrm>
                <a:off x="3161795" y="1447707"/>
                <a:ext cx="18813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High «by design»</a:t>
                </a:r>
              </a:p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Consensus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Algorithm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" name="Rettangolo 69"/>
            <p:cNvSpPr/>
            <p:nvPr/>
          </p:nvSpPr>
          <p:spPr>
            <a:xfrm>
              <a:off x="2951059" y="3923146"/>
              <a:ext cx="1858650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have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limited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trust</a:t>
              </a:r>
            </a:p>
            <a:p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Central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Authorities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6973797" y="930172"/>
            <a:ext cx="2151172" cy="1249990"/>
            <a:chOff x="6973797" y="930172"/>
            <a:chExt cx="2151172" cy="1416518"/>
          </a:xfrm>
        </p:grpSpPr>
        <p:sp>
          <p:nvSpPr>
            <p:cNvPr id="30" name="Freccia circolare a sinistra 29"/>
            <p:cNvSpPr/>
            <p:nvPr/>
          </p:nvSpPr>
          <p:spPr bwMode="auto">
            <a:xfrm>
              <a:off x="8718502" y="930172"/>
              <a:ext cx="406467" cy="685568"/>
            </a:xfrm>
            <a:prstGeom prst="curvedLeftArrow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9" name="Ovale 28"/>
            <p:cNvSpPr/>
            <p:nvPr/>
          </p:nvSpPr>
          <p:spPr bwMode="auto">
            <a:xfrm>
              <a:off x="6973797" y="1506633"/>
              <a:ext cx="2017747" cy="840057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81" name="Gruppo 80"/>
          <p:cNvGrpSpPr/>
          <p:nvPr/>
        </p:nvGrpSpPr>
        <p:grpSpPr>
          <a:xfrm>
            <a:off x="7145900" y="1536168"/>
            <a:ext cx="1824517" cy="4079852"/>
            <a:chOff x="7154689" y="1633667"/>
            <a:chExt cx="1824517" cy="4079852"/>
          </a:xfrm>
        </p:grpSpPr>
        <p:sp>
          <p:nvSpPr>
            <p:cNvPr id="33" name="Freccia in giù 32"/>
            <p:cNvSpPr/>
            <p:nvPr/>
          </p:nvSpPr>
          <p:spPr bwMode="auto">
            <a:xfrm rot="10800000">
              <a:off x="7427932" y="1633667"/>
              <a:ext cx="484632" cy="3676954"/>
            </a:xfrm>
            <a:prstGeom prst="downArrow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7154689" y="5344187"/>
              <a:ext cx="1783400" cy="36933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8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Efficiency</a:t>
              </a:r>
              <a:r>
                <a:rPr lang="it-IT" sz="18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endParaRPr lang="it-IT" sz="1800" dirty="0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7837752" y="5033315"/>
              <a:ext cx="8971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Very</a:t>
              </a:r>
              <a:r>
                <a:rPr lang="it-IT" sz="1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High</a:t>
              </a:r>
              <a:endParaRPr lang="it-IT" sz="12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7829295" y="3551284"/>
              <a:ext cx="5277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</a:t>
              </a:r>
              <a:endParaRPr lang="it-IT" sz="12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7923512" y="1748529"/>
              <a:ext cx="10005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 (</a:t>
              </a:r>
              <a:r>
                <a:rPr lang="it-IT" sz="1200" b="1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now</a:t>
              </a:r>
              <a:r>
                <a:rPr lang="it-IT" sz="1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!)</a:t>
              </a:r>
              <a:endParaRPr lang="it-IT" sz="12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ttangolo 73"/>
            <p:cNvSpPr/>
            <p:nvPr/>
          </p:nvSpPr>
          <p:spPr>
            <a:xfrm>
              <a:off x="7856783" y="4128358"/>
              <a:ext cx="1122423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Dictators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are</a:t>
              </a:r>
            </a:p>
            <a:p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Efficient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02470" cy="300906"/>
          </a:xfrm>
        </p:spPr>
        <p:txBody>
          <a:bodyPr/>
          <a:lstStyle/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</p:spTree>
    <p:extLst>
      <p:ext uri="{BB962C8B-B14F-4D97-AF65-F5344CB8AC3E}">
        <p14:creationId xmlns:p14="http://schemas.microsoft.com/office/powerpoint/2010/main" val="403302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ccia in giù 104"/>
          <p:cNvSpPr/>
          <p:nvPr/>
        </p:nvSpPr>
        <p:spPr bwMode="auto">
          <a:xfrm>
            <a:off x="342497" y="2852752"/>
            <a:ext cx="677560" cy="8265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40" name="Rettangolo 139"/>
          <p:cNvSpPr/>
          <p:nvPr/>
        </p:nvSpPr>
        <p:spPr>
          <a:xfrm>
            <a:off x="111412" y="404664"/>
            <a:ext cx="5401796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interoperable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silos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Rettangolo 145"/>
          <p:cNvSpPr/>
          <p:nvPr/>
        </p:nvSpPr>
        <p:spPr>
          <a:xfrm>
            <a:off x="103456" y="3691368"/>
            <a:ext cx="3542255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3.0 </a:t>
            </a:r>
            <a:r>
              <a:rPr lang="it-IT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endParaRPr lang="it-IT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02470" cy="300906"/>
          </a:xfrm>
        </p:spPr>
        <p:txBody>
          <a:bodyPr/>
          <a:lstStyle/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  <p:sp>
        <p:nvSpPr>
          <p:cNvPr id="149" name="Rettangolo 148"/>
          <p:cNvSpPr/>
          <p:nvPr/>
        </p:nvSpPr>
        <p:spPr>
          <a:xfrm>
            <a:off x="13135" y="4145962"/>
            <a:ext cx="45930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endParaRPr lang="it-IT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Control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Dapps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endParaRPr lang="it-IT" sz="2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OTT .. </a:t>
            </a:r>
            <a:r>
              <a:rPr lang="it-IT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interoperability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«for free»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117" name="Gruppo 116"/>
          <p:cNvGrpSpPr/>
          <p:nvPr/>
        </p:nvGrpSpPr>
        <p:grpSpPr>
          <a:xfrm>
            <a:off x="93607" y="822313"/>
            <a:ext cx="8454152" cy="2430549"/>
            <a:chOff x="93607" y="822313"/>
            <a:chExt cx="8454152" cy="2430549"/>
          </a:xfrm>
        </p:grpSpPr>
        <p:grpSp>
          <p:nvGrpSpPr>
            <p:cNvPr id="115" name="Gruppo 114"/>
            <p:cNvGrpSpPr/>
            <p:nvPr/>
          </p:nvGrpSpPr>
          <p:grpSpPr>
            <a:xfrm>
              <a:off x="93607" y="822313"/>
              <a:ext cx="5217474" cy="2394889"/>
              <a:chOff x="93607" y="822313"/>
              <a:chExt cx="5217474" cy="2394889"/>
            </a:xfrm>
          </p:grpSpPr>
          <p:sp>
            <p:nvSpPr>
              <p:cNvPr id="108" name="Rettangolo 107"/>
              <p:cNvSpPr/>
              <p:nvPr/>
            </p:nvSpPr>
            <p:spPr bwMode="auto">
              <a:xfrm>
                <a:off x="103709" y="822313"/>
                <a:ext cx="5207372" cy="11036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grpSp>
            <p:nvGrpSpPr>
              <p:cNvPr id="83" name="Gruppo 82"/>
              <p:cNvGrpSpPr/>
              <p:nvPr/>
            </p:nvGrpSpPr>
            <p:grpSpPr>
              <a:xfrm>
                <a:off x="1478459" y="867630"/>
                <a:ext cx="3766462" cy="2349572"/>
                <a:chOff x="467543" y="714361"/>
                <a:chExt cx="3766462" cy="2349572"/>
              </a:xfrm>
            </p:grpSpPr>
            <p:sp>
              <p:nvSpPr>
                <p:cNvPr id="66" name="Rettangolo 65"/>
                <p:cNvSpPr/>
                <p:nvPr/>
              </p:nvSpPr>
              <p:spPr bwMode="auto">
                <a:xfrm>
                  <a:off x="467543" y="714361"/>
                  <a:ext cx="1419081" cy="112548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55" name="Rettangolo 54"/>
                <p:cNvSpPr/>
                <p:nvPr/>
              </p:nvSpPr>
              <p:spPr bwMode="auto">
                <a:xfrm>
                  <a:off x="467544" y="2704735"/>
                  <a:ext cx="3766461" cy="359198"/>
                </a:xfrm>
                <a:prstGeom prst="rect">
                  <a:avLst/>
                </a:prstGeom>
                <a:solidFill>
                  <a:srgbClr val="99FF6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it-IT" sz="2000" b="1" i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Internet </a:t>
                  </a:r>
                  <a:r>
                    <a:rPr lang="it-IT" sz="2000" b="1" i="1" dirty="0" err="1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Protocol</a:t>
                  </a:r>
                  <a:endParaRPr kumimoji="0" lang="it-IT" sz="2000" b="1" i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Rettangolo 56"/>
                <p:cNvSpPr/>
                <p:nvPr/>
              </p:nvSpPr>
              <p:spPr bwMode="auto">
                <a:xfrm>
                  <a:off x="1948558" y="1869111"/>
                  <a:ext cx="1121345" cy="777769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58" name="Rettangolo 57"/>
                <p:cNvSpPr/>
                <p:nvPr/>
              </p:nvSpPr>
              <p:spPr bwMode="auto">
                <a:xfrm>
                  <a:off x="3131839" y="1877790"/>
                  <a:ext cx="1102165" cy="76081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pic>
              <p:nvPicPr>
                <p:cNvPr id="6146" name="Picture 2" descr="Risultati immagini per google platfor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6396" y="1917984"/>
                  <a:ext cx="937365" cy="7288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5" name="Gruppo 44"/>
                <p:cNvGrpSpPr/>
                <p:nvPr/>
              </p:nvGrpSpPr>
              <p:grpSpPr>
                <a:xfrm>
                  <a:off x="467544" y="1869112"/>
                  <a:ext cx="1419081" cy="778939"/>
                  <a:chOff x="694106" y="1869112"/>
                  <a:chExt cx="1192519" cy="778939"/>
                </a:xfrm>
              </p:grpSpPr>
              <p:sp>
                <p:nvSpPr>
                  <p:cNvPr id="56" name="Rettangolo 55"/>
                  <p:cNvSpPr/>
                  <p:nvPr/>
                </p:nvSpPr>
                <p:spPr bwMode="auto">
                  <a:xfrm>
                    <a:off x="694106" y="1869112"/>
                    <a:ext cx="1192519" cy="77776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MS PGothic" pitchFamily="34" charset="-128"/>
                    </a:endParaRPr>
                  </a:p>
                </p:txBody>
              </p:sp>
              <p:pic>
                <p:nvPicPr>
                  <p:cNvPr id="6148" name="Picture 4" descr="Risultati immagini per aws logo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4496" y="1902555"/>
                    <a:ext cx="724698" cy="7454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160" name="Picture 16" descr="http://media.corporate-ir.net/media_files/IROL/17/176060/firetvlogo/fire_tv_smile_logo_RGB-th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589" y="1135769"/>
                  <a:ext cx="611779" cy="3081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62" name="Picture 18" descr="http://media.corporate-ir.net/media_files/IROL/17/176060/prime_RGB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3302" y="857831"/>
                  <a:ext cx="535561" cy="3358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64" name="Picture 20" descr="http://media.corporate-ir.net/media_files/IROL/17/176060/img/logos/thumb/amazon_logo_th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269" y="1493967"/>
                  <a:ext cx="949356" cy="3500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68" name="Picture 24" descr="https://upload.wikimedia.org/wikipedia/it/d/dc/New_iCloud_logo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9619" y="1839848"/>
                  <a:ext cx="795769" cy="7957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74" name="Picture 30" descr="Risultati immagini per Google Play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8558" y="731867"/>
                  <a:ext cx="1121215" cy="1079389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76" name="Picture 32" descr="Risultati immagini per Mac App Store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0894" y="717470"/>
                  <a:ext cx="1093110" cy="10931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</p:pic>
          </p:grpSp>
          <p:sp>
            <p:nvSpPr>
              <p:cNvPr id="90" name="Rettangolo 89"/>
              <p:cNvSpPr/>
              <p:nvPr/>
            </p:nvSpPr>
            <p:spPr bwMode="auto">
              <a:xfrm>
                <a:off x="93607" y="1963490"/>
                <a:ext cx="5207372" cy="864096"/>
              </a:xfrm>
              <a:prstGeom prst="rec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91" name="CasellaDiTesto 90"/>
              <p:cNvSpPr txBox="1"/>
              <p:nvPr/>
            </p:nvSpPr>
            <p:spPr>
              <a:xfrm>
                <a:off x="103709" y="2042416"/>
                <a:ext cx="13660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CLOUD </a:t>
                </a:r>
              </a:p>
              <a:p>
                <a:r>
                  <a:rPr lang="it-IT" sz="20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Platforms</a:t>
                </a:r>
                <a:endParaRPr lang="it-IT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Rettangolo 91"/>
              <p:cNvSpPr/>
              <p:nvPr/>
            </p:nvSpPr>
            <p:spPr>
              <a:xfrm>
                <a:off x="253224" y="1223156"/>
                <a:ext cx="10425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APPS</a:t>
                </a:r>
              </a:p>
            </p:txBody>
          </p:sp>
          <p:sp>
            <p:nvSpPr>
              <p:cNvPr id="120" name="Rettangolo 119"/>
              <p:cNvSpPr/>
              <p:nvPr/>
            </p:nvSpPr>
            <p:spPr bwMode="auto">
              <a:xfrm flipH="1">
                <a:off x="4085120" y="876649"/>
                <a:ext cx="66690" cy="1920646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21" name="Rettangolo 120"/>
              <p:cNvSpPr/>
              <p:nvPr/>
            </p:nvSpPr>
            <p:spPr bwMode="auto">
              <a:xfrm flipH="1">
                <a:off x="2919686" y="867630"/>
                <a:ext cx="70636" cy="1932519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175" name="Rettangolo 174"/>
            <p:cNvSpPr/>
            <p:nvPr/>
          </p:nvSpPr>
          <p:spPr>
            <a:xfrm>
              <a:off x="5370100" y="2852752"/>
              <a:ext cx="31776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«Lean» Open </a:t>
              </a:r>
              <a:r>
                <a:rPr lang="it-IT" sz="20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Protocol</a:t>
              </a:r>
              <a:r>
                <a:rPr lang="it-IT" sz="20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221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The race to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shape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Web 3.0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is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on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22" name="Rectangle 18"/>
          <p:cNvSpPr/>
          <p:nvPr/>
        </p:nvSpPr>
        <p:spPr bwMode="auto">
          <a:xfrm flipV="1">
            <a:off x="359243" y="358991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116" name="Gruppo 115"/>
          <p:cNvGrpSpPr/>
          <p:nvPr/>
        </p:nvGrpSpPr>
        <p:grpSpPr>
          <a:xfrm>
            <a:off x="3954677" y="3177989"/>
            <a:ext cx="5213784" cy="2830337"/>
            <a:chOff x="3966728" y="3238586"/>
            <a:chExt cx="5213784" cy="2830337"/>
          </a:xfrm>
        </p:grpSpPr>
        <p:sp>
          <p:nvSpPr>
            <p:cNvPr id="177" name="Rettangolo 176"/>
            <p:cNvSpPr/>
            <p:nvPr/>
          </p:nvSpPr>
          <p:spPr bwMode="auto">
            <a:xfrm>
              <a:off x="3973140" y="3362862"/>
              <a:ext cx="5207372" cy="670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178" name="Picture 46" descr="Risultati immagini per r3 corda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510" y="4108281"/>
              <a:ext cx="1278214" cy="72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9" name="Gruppo 178"/>
            <p:cNvGrpSpPr/>
            <p:nvPr/>
          </p:nvGrpSpPr>
          <p:grpSpPr>
            <a:xfrm>
              <a:off x="5570476" y="4131976"/>
              <a:ext cx="3538510" cy="1936947"/>
              <a:chOff x="5409206" y="1792589"/>
              <a:chExt cx="3538510" cy="1936947"/>
            </a:xfrm>
          </p:grpSpPr>
          <p:sp>
            <p:nvSpPr>
              <p:cNvPr id="180" name="Rettangolo 179"/>
              <p:cNvSpPr/>
              <p:nvPr/>
            </p:nvSpPr>
            <p:spPr bwMode="auto">
              <a:xfrm>
                <a:off x="6663660" y="2556512"/>
                <a:ext cx="1080120" cy="77776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81" name="Rettangolo 180"/>
              <p:cNvSpPr/>
              <p:nvPr/>
            </p:nvSpPr>
            <p:spPr bwMode="auto">
              <a:xfrm>
                <a:off x="7846941" y="2565191"/>
                <a:ext cx="1080120" cy="76081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pic>
            <p:nvPicPr>
              <p:cNvPr id="182" name="Picture 2" descr="Risultati immagini per google platfor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1497" y="2605385"/>
                <a:ext cx="937365" cy="728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3" name="Gruppo 182"/>
              <p:cNvGrpSpPr/>
              <p:nvPr/>
            </p:nvGrpSpPr>
            <p:grpSpPr>
              <a:xfrm>
                <a:off x="5409206" y="2556512"/>
                <a:ext cx="1192519" cy="778939"/>
                <a:chOff x="694106" y="1869112"/>
                <a:chExt cx="1192519" cy="778939"/>
              </a:xfrm>
            </p:grpSpPr>
            <p:sp>
              <p:nvSpPr>
                <p:cNvPr id="188" name="Rettangolo 187"/>
                <p:cNvSpPr/>
                <p:nvPr/>
              </p:nvSpPr>
              <p:spPr bwMode="auto">
                <a:xfrm>
                  <a:off x="694106" y="1869112"/>
                  <a:ext cx="1192519" cy="77776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pic>
              <p:nvPicPr>
                <p:cNvPr id="189" name="Picture 4" descr="Risultati immagini per aws log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2400" y="1902555"/>
                  <a:ext cx="616795" cy="7454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4" name="Picture 10" descr="Immagine correlata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2113" y="2628804"/>
                <a:ext cx="949776" cy="633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14" descr="Risultati immagini per hyperledger fabric logo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6941" y="1792590"/>
                <a:ext cx="1100775" cy="71517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14" descr="Risultati immagini per hyperledger fabric logo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2399" y="1792589"/>
                <a:ext cx="1061381" cy="73318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7" name="Rettangolo 186"/>
              <p:cNvSpPr/>
              <p:nvPr/>
            </p:nvSpPr>
            <p:spPr bwMode="auto">
              <a:xfrm>
                <a:off x="5409206" y="3370338"/>
                <a:ext cx="3538510" cy="359198"/>
              </a:xfrm>
              <a:prstGeom prst="rect">
                <a:avLst/>
              </a:prstGeom>
              <a:solidFill>
                <a:srgbClr val="99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20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Internet </a:t>
                </a:r>
                <a:r>
                  <a:rPr lang="it-IT" sz="2000" b="1" i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Protocol</a:t>
                </a:r>
                <a:endParaRPr kumimoji="0" lang="it-IT" sz="2000" b="1" i="1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0" name="Rettangolo 189"/>
            <p:cNvSpPr/>
            <p:nvPr/>
          </p:nvSpPr>
          <p:spPr bwMode="auto">
            <a:xfrm flipH="1">
              <a:off x="6748425" y="3602743"/>
              <a:ext cx="69417" cy="2090197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1" name="Rettangolo 190"/>
            <p:cNvSpPr/>
            <p:nvPr/>
          </p:nvSpPr>
          <p:spPr bwMode="auto">
            <a:xfrm flipH="1">
              <a:off x="7905696" y="4870715"/>
              <a:ext cx="45719" cy="781871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192" name="Picture 48" descr="cordi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64" y="3478562"/>
              <a:ext cx="378156" cy="35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Rettangolo 192"/>
            <p:cNvSpPr/>
            <p:nvPr/>
          </p:nvSpPr>
          <p:spPr>
            <a:xfrm>
              <a:off x="4182568" y="3513060"/>
              <a:ext cx="9962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it-IT" sz="1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APPS</a:t>
              </a:r>
            </a:p>
          </p:txBody>
        </p:sp>
        <p:pic>
          <p:nvPicPr>
            <p:cNvPr id="194" name="Picture 50" descr="@oracliz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524" y="3414567"/>
              <a:ext cx="528797" cy="52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" name="Rettangolo 194"/>
            <p:cNvSpPr/>
            <p:nvPr/>
          </p:nvSpPr>
          <p:spPr bwMode="auto">
            <a:xfrm>
              <a:off x="3966728" y="4870716"/>
              <a:ext cx="5159098" cy="825716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6" name="CasellaDiTesto 195"/>
            <p:cNvSpPr txBox="1"/>
            <p:nvPr/>
          </p:nvSpPr>
          <p:spPr>
            <a:xfrm>
              <a:off x="4037855" y="4906619"/>
              <a:ext cx="1366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CLOUD </a:t>
              </a:r>
            </a:p>
            <a:p>
              <a:r>
                <a:rPr lang="it-IT" sz="2000" b="1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Platforms</a:t>
              </a:r>
              <a:endPara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Rettangolo 196"/>
            <p:cNvSpPr/>
            <p:nvPr/>
          </p:nvSpPr>
          <p:spPr bwMode="auto">
            <a:xfrm>
              <a:off x="3966728" y="4080699"/>
              <a:ext cx="5197270" cy="76938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8" name="CasellaDiTesto 197"/>
            <p:cNvSpPr txBox="1"/>
            <p:nvPr/>
          </p:nvSpPr>
          <p:spPr>
            <a:xfrm>
              <a:off x="3969994" y="4142182"/>
              <a:ext cx="1578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Private</a:t>
              </a:r>
            </a:p>
            <a:p>
              <a:r>
                <a:rPr lang="it-IT" sz="1800" b="1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BlockChains</a:t>
              </a:r>
              <a:endParaRPr lang="it-IT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6028994" y="3860117"/>
              <a:ext cx="77457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ORACLIZE</a:t>
              </a:r>
            </a:p>
          </p:txBody>
        </p:sp>
        <p:sp>
          <p:nvSpPr>
            <p:cNvPr id="114" name="Rettangolo 113"/>
            <p:cNvSpPr/>
            <p:nvPr/>
          </p:nvSpPr>
          <p:spPr>
            <a:xfrm>
              <a:off x="5450126" y="3867134"/>
              <a:ext cx="7040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CORDITE</a:t>
              </a:r>
            </a:p>
          </p:txBody>
        </p:sp>
        <p:pic>
          <p:nvPicPr>
            <p:cNvPr id="6196" name="Picture 52" descr="Risultati immagini per monetago 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69" y="3238586"/>
              <a:ext cx="926487" cy="1181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8" name="Picture 54" descr="https://www.hyperledger.org/wp-content/uploads/2018/08/scantrust-logo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1016" y="3411698"/>
              <a:ext cx="1124789" cy="197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00" name="Picture 56" descr="https://www.hyperledger.org/wp-content/uploads/2017/11/Hyperledger_MemberLogos_11.23.17_logo_nationalassociationofrealtors-1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048" y="3560107"/>
              <a:ext cx="984326" cy="60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9" name="Immagine 10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833069">
            <a:off x="1057333" y="3517710"/>
            <a:ext cx="7542216" cy="1201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519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40" grpId="0" animBg="1"/>
      <p:bldP spid="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… </a:t>
            </a:r>
            <a:r>
              <a:rPr lang="it-IT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and </a:t>
            </a:r>
            <a:r>
              <a:rPr lang="it-IT" alt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is</a:t>
            </a:r>
            <a:r>
              <a:rPr lang="it-IT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an 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information war 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4" name="Rectangle 18"/>
          <p:cNvSpPr/>
          <p:nvPr/>
        </p:nvSpPr>
        <p:spPr bwMode="auto">
          <a:xfrm flipV="1">
            <a:off x="348938" y="349365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17" name="Picture 2" descr="https://static1.squarespace.com/static/53c681cbe4b0d1d7af5fbcee/t/58d2ccf3e58c6211340326f9/1490282267030/Bitcoin+to+Enterprise+Blockchain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7" y="433157"/>
            <a:ext cx="4717989" cy="289160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pbs.twimg.com/media/DZAF9oGX0AEF_h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87" y="3211924"/>
            <a:ext cx="4953345" cy="279787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1115616" y="3211924"/>
            <a:ext cx="3036964" cy="1536975"/>
            <a:chOff x="683567" y="3645023"/>
            <a:chExt cx="2796998" cy="140276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74" y="3645024"/>
              <a:ext cx="1069851" cy="475490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211" y="3754754"/>
              <a:ext cx="822960" cy="36576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794" y="3749164"/>
              <a:ext cx="822960" cy="36576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9" y="4203256"/>
              <a:ext cx="822960" cy="365760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023" y="4152516"/>
              <a:ext cx="822960" cy="365760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417" y="4114023"/>
              <a:ext cx="822960" cy="36576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9" y="4682031"/>
              <a:ext cx="822960" cy="365760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086" y="4663716"/>
              <a:ext cx="822960" cy="36576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729" y="4599638"/>
              <a:ext cx="954836" cy="424371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 bwMode="auto">
            <a:xfrm>
              <a:off x="683567" y="3645023"/>
              <a:ext cx="2796997" cy="140276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6" name="Ovale 15"/>
          <p:cNvSpPr/>
          <p:nvPr/>
        </p:nvSpPr>
        <p:spPr bwMode="auto">
          <a:xfrm>
            <a:off x="7596336" y="5517232"/>
            <a:ext cx="1471809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-59136" y="4774596"/>
            <a:ext cx="4146977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Banks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 + 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Hyperledger</a:t>
            </a:r>
            <a:r>
              <a:rPr lang="it-IT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?: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silos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Corda?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Ethereum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«Right design for </a:t>
            </a:r>
            <a:r>
              <a:rPr lang="it-IT" sz="2000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enterprises</a:t>
            </a:r>
            <a:r>
              <a:rPr lang="it-IT" sz="20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48600" y="4151180"/>
            <a:ext cx="1168721" cy="610266"/>
            <a:chOff x="103604" y="4141630"/>
            <a:chExt cx="1303836" cy="610266"/>
          </a:xfrm>
        </p:grpSpPr>
        <p:sp>
          <p:nvSpPr>
            <p:cNvPr id="21" name="Rettangolo 20"/>
            <p:cNvSpPr/>
            <p:nvPr/>
          </p:nvSpPr>
          <p:spPr bwMode="auto">
            <a:xfrm>
              <a:off x="103604" y="4141630"/>
              <a:ext cx="1303836" cy="61026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42" y="4209521"/>
              <a:ext cx="1057559" cy="46832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</p:pic>
      </p:grpSp>
      <p:grpSp>
        <p:nvGrpSpPr>
          <p:cNvPr id="35" name="Gruppo 34"/>
          <p:cNvGrpSpPr/>
          <p:nvPr/>
        </p:nvGrpSpPr>
        <p:grpSpPr>
          <a:xfrm>
            <a:off x="6030636" y="417428"/>
            <a:ext cx="2834559" cy="1415442"/>
            <a:chOff x="5716031" y="626545"/>
            <a:chExt cx="2834559" cy="1415442"/>
          </a:xfrm>
        </p:grpSpPr>
        <p:grpSp>
          <p:nvGrpSpPr>
            <p:cNvPr id="33" name="Gruppo 32"/>
            <p:cNvGrpSpPr/>
            <p:nvPr/>
          </p:nvGrpSpPr>
          <p:grpSpPr>
            <a:xfrm>
              <a:off x="5868143" y="626545"/>
              <a:ext cx="2632964" cy="1405286"/>
              <a:chOff x="5868143" y="626545"/>
              <a:chExt cx="2632964" cy="1405286"/>
            </a:xfrm>
          </p:grpSpPr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144" y="689925"/>
                <a:ext cx="711306" cy="436267"/>
              </a:xfrm>
              <a:prstGeom prst="rect">
                <a:avLst/>
              </a:prstGeom>
            </p:spPr>
          </p:pic>
          <p:pic>
            <p:nvPicPr>
              <p:cNvPr id="9218" name="Picture 2" descr="Logo Image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106" y="935136"/>
                <a:ext cx="894325" cy="548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8898" y="775563"/>
                <a:ext cx="432048" cy="264989"/>
              </a:xfrm>
              <a:prstGeom prst="rect">
                <a:avLst/>
              </a:prstGeom>
            </p:spPr>
          </p:pic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143" y="1207639"/>
                <a:ext cx="744509" cy="456632"/>
              </a:xfrm>
              <a:prstGeom prst="rect">
                <a:avLst/>
              </a:prstGeom>
            </p:spPr>
          </p:pic>
          <p:pic>
            <p:nvPicPr>
              <p:cNvPr id="27" name="Immagine 2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5432" y="626545"/>
                <a:ext cx="995675" cy="610681"/>
              </a:xfrm>
              <a:prstGeom prst="rect">
                <a:avLst/>
              </a:prstGeom>
            </p:spPr>
          </p:pic>
          <p:pic>
            <p:nvPicPr>
              <p:cNvPr id="29" name="Immagine 2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7410" y="1126192"/>
                <a:ext cx="690062" cy="423238"/>
              </a:xfrm>
              <a:prstGeom prst="rect">
                <a:avLst/>
              </a:prstGeom>
            </p:spPr>
          </p:pic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0357" y="1590182"/>
                <a:ext cx="720080" cy="441649"/>
              </a:xfrm>
              <a:prstGeom prst="rect">
                <a:avLst/>
              </a:prstGeom>
            </p:spPr>
          </p:pic>
          <p:pic>
            <p:nvPicPr>
              <p:cNvPr id="31" name="Immagine 30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3932" y="1586483"/>
                <a:ext cx="720893" cy="442148"/>
              </a:xfrm>
              <a:prstGeom prst="rect">
                <a:avLst/>
              </a:prstGeom>
            </p:spPr>
          </p:pic>
          <p:pic>
            <p:nvPicPr>
              <p:cNvPr id="32" name="Immagine 31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3459" y="1418812"/>
                <a:ext cx="744509" cy="511230"/>
              </a:xfrm>
              <a:prstGeom prst="rect">
                <a:avLst/>
              </a:prstGeom>
            </p:spPr>
          </p:pic>
        </p:grpSp>
        <p:sp>
          <p:nvSpPr>
            <p:cNvPr id="34" name="Rettangolo 33"/>
            <p:cNvSpPr/>
            <p:nvPr/>
          </p:nvSpPr>
          <p:spPr bwMode="auto">
            <a:xfrm>
              <a:off x="5716031" y="626545"/>
              <a:ext cx="2834559" cy="141544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38" name="Rettangolo 37"/>
          <p:cNvSpPr/>
          <p:nvPr/>
        </p:nvSpPr>
        <p:spPr>
          <a:xfrm>
            <a:off x="4932040" y="1851408"/>
            <a:ext cx="4097625" cy="13234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Banks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 + 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Bitcoin</a:t>
            </a:r>
            <a:r>
              <a:rPr lang="it-IT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Trust, Slow and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join / validate!</a:t>
            </a:r>
          </a:p>
        </p:txBody>
      </p:sp>
      <p:cxnSp>
        <p:nvCxnSpPr>
          <p:cNvPr id="37" name="Connettore a gomito 36"/>
          <p:cNvCxnSpPr>
            <a:cxnSpLocks/>
            <a:stCxn id="38" idx="1"/>
          </p:cNvCxnSpPr>
          <p:nvPr/>
        </p:nvCxnSpPr>
        <p:spPr bwMode="auto">
          <a:xfrm rot="10800000" flipH="1" flipV="1">
            <a:off x="4932040" y="2513128"/>
            <a:ext cx="1137964" cy="604342"/>
          </a:xfrm>
          <a:prstGeom prst="bentConnector3">
            <a:avLst>
              <a:gd name="adj1" fmla="val -20089"/>
            </a:avLst>
          </a:prstGeom>
          <a:noFill/>
          <a:ln>
            <a:noFill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9" name="Ovale 38"/>
          <p:cNvSpPr/>
          <p:nvPr/>
        </p:nvSpPr>
        <p:spPr bwMode="auto">
          <a:xfrm>
            <a:off x="2068974" y="470224"/>
            <a:ext cx="1524116" cy="499647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cxnSp>
        <p:nvCxnSpPr>
          <p:cNvPr id="45" name="Connettore a gomito 44"/>
          <p:cNvCxnSpPr>
            <a:cxnSpLocks/>
            <a:stCxn id="38" idx="1"/>
          </p:cNvCxnSpPr>
          <p:nvPr/>
        </p:nvCxnSpPr>
        <p:spPr bwMode="auto">
          <a:xfrm>
            <a:off x="4901113" y="2484491"/>
            <a:ext cx="914400" cy="914400"/>
          </a:xfrm>
          <a:prstGeom prst="bent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Connettore a gomito 46"/>
          <p:cNvCxnSpPr>
            <a:cxnSpLocks/>
            <a:stCxn id="38" idx="1"/>
          </p:cNvCxnSpPr>
          <p:nvPr/>
        </p:nvCxnSpPr>
        <p:spPr bwMode="auto">
          <a:xfrm>
            <a:off x="4921926" y="2513128"/>
            <a:ext cx="914400" cy="914400"/>
          </a:xfrm>
          <a:prstGeom prst="bent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8" name="Ovale 47"/>
          <p:cNvSpPr/>
          <p:nvPr/>
        </p:nvSpPr>
        <p:spPr bwMode="auto">
          <a:xfrm>
            <a:off x="6070004" y="5301208"/>
            <a:ext cx="1526332" cy="3002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51" name="Picture 14" descr="Risultati immagini per hyperledger fabric log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80" y="1043173"/>
            <a:ext cx="1061381" cy="7331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</p:pic>
      <p:sp>
        <p:nvSpPr>
          <p:cNvPr id="53" name="Segnaposto piè di pagina 3"/>
          <p:cNvSpPr txBox="1">
            <a:spLocks/>
          </p:cNvSpPr>
          <p:nvPr/>
        </p:nvSpPr>
        <p:spPr bwMode="auto">
          <a:xfrm>
            <a:off x="1221730" y="6123732"/>
            <a:ext cx="3502470" cy="3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</p:spTree>
    <p:extLst>
      <p:ext uri="{BB962C8B-B14F-4D97-AF65-F5344CB8AC3E}">
        <p14:creationId xmlns:p14="http://schemas.microsoft.com/office/powerpoint/2010/main" val="37963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tangolo 107"/>
          <p:cNvSpPr/>
          <p:nvPr/>
        </p:nvSpPr>
        <p:spPr bwMode="auto">
          <a:xfrm>
            <a:off x="103709" y="868713"/>
            <a:ext cx="5207372" cy="11036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The «new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beast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»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is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the Public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BlockChain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8"/>
          <p:cNvSpPr/>
          <p:nvPr/>
        </p:nvSpPr>
        <p:spPr bwMode="auto">
          <a:xfrm flipV="1">
            <a:off x="359243" y="358991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83" name="Gruppo 82"/>
          <p:cNvGrpSpPr/>
          <p:nvPr/>
        </p:nvGrpSpPr>
        <p:grpSpPr>
          <a:xfrm>
            <a:off x="1478459" y="914030"/>
            <a:ext cx="3766462" cy="2349572"/>
            <a:chOff x="467543" y="714361"/>
            <a:chExt cx="3766462" cy="2349572"/>
          </a:xfrm>
        </p:grpSpPr>
        <p:sp>
          <p:nvSpPr>
            <p:cNvPr id="66" name="Rettangolo 65"/>
            <p:cNvSpPr/>
            <p:nvPr/>
          </p:nvSpPr>
          <p:spPr bwMode="auto">
            <a:xfrm>
              <a:off x="467543" y="714361"/>
              <a:ext cx="1419081" cy="11254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55" name="Rettangolo 54"/>
            <p:cNvSpPr/>
            <p:nvPr/>
          </p:nvSpPr>
          <p:spPr bwMode="auto">
            <a:xfrm>
              <a:off x="467544" y="2704735"/>
              <a:ext cx="3766461" cy="359198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 </a:t>
              </a:r>
              <a:r>
                <a:rPr lang="it-IT" sz="20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Protocol</a:t>
              </a:r>
              <a:endParaRPr kumimoji="0" lang="it-IT" sz="20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Rettangolo 56"/>
            <p:cNvSpPr/>
            <p:nvPr/>
          </p:nvSpPr>
          <p:spPr bwMode="auto">
            <a:xfrm>
              <a:off x="1948558" y="1869111"/>
              <a:ext cx="1121345" cy="7777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58" name="Rettangolo 57"/>
            <p:cNvSpPr/>
            <p:nvPr/>
          </p:nvSpPr>
          <p:spPr bwMode="auto">
            <a:xfrm>
              <a:off x="3131839" y="1877790"/>
              <a:ext cx="1102165" cy="76081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6146" name="Picture 2" descr="Risultati immagini per google platfor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396" y="1917984"/>
              <a:ext cx="937365" cy="728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uppo 44"/>
            <p:cNvGrpSpPr/>
            <p:nvPr/>
          </p:nvGrpSpPr>
          <p:grpSpPr>
            <a:xfrm>
              <a:off x="467544" y="1869112"/>
              <a:ext cx="1419081" cy="778939"/>
              <a:chOff x="694106" y="1869112"/>
              <a:chExt cx="1192519" cy="778939"/>
            </a:xfrm>
          </p:grpSpPr>
          <p:sp>
            <p:nvSpPr>
              <p:cNvPr id="56" name="Rettangolo 55"/>
              <p:cNvSpPr/>
              <p:nvPr/>
            </p:nvSpPr>
            <p:spPr bwMode="auto">
              <a:xfrm>
                <a:off x="694106" y="1869112"/>
                <a:ext cx="1192519" cy="7777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pic>
            <p:nvPicPr>
              <p:cNvPr id="6148" name="Picture 4" descr="Risultati immagini per aws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496" y="1902555"/>
                <a:ext cx="724698" cy="745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60" name="Picture 16" descr="http://media.corporate-ir.net/media_files/IROL/17/176060/firetvlogo/fire_tv_smile_logo_RGB-th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89" y="1135769"/>
              <a:ext cx="611779" cy="30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 descr="http://media.corporate-ir.net/media_files/IROL/17/176060/prime_RG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302" y="857831"/>
              <a:ext cx="535561" cy="335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4" name="Picture 20" descr="http://media.corporate-ir.net/media_files/IROL/17/176060/img/logos/thumb/amazon_logo_t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69" y="1493967"/>
              <a:ext cx="949356" cy="350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8" name="Picture 24" descr="https://upload.wikimedia.org/wikipedia/it/d/dc/New_iCloud_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619" y="1839848"/>
              <a:ext cx="795769" cy="795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4" name="Picture 30" descr="Risultati immagini per Google Pla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558" y="731867"/>
              <a:ext cx="1121215" cy="107938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6" name="Picture 32" descr="Risultati immagini per Mac App Stor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894" y="717470"/>
              <a:ext cx="1093110" cy="1093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</p:pic>
      </p:grpSp>
      <p:sp>
        <p:nvSpPr>
          <p:cNvPr id="90" name="Rettangolo 89"/>
          <p:cNvSpPr/>
          <p:nvPr/>
        </p:nvSpPr>
        <p:spPr bwMode="auto">
          <a:xfrm>
            <a:off x="93607" y="2009890"/>
            <a:ext cx="5207372" cy="864096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103709" y="2088816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</a:t>
            </a:r>
          </a:p>
          <a:p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endParaRPr lang="it-IT" sz="2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ttangolo 91"/>
          <p:cNvSpPr/>
          <p:nvPr/>
        </p:nvSpPr>
        <p:spPr>
          <a:xfrm>
            <a:off x="253224" y="1269556"/>
            <a:ext cx="1042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APPS</a:t>
            </a:r>
          </a:p>
        </p:txBody>
      </p:sp>
      <p:sp>
        <p:nvSpPr>
          <p:cNvPr id="120" name="Rettangolo 119"/>
          <p:cNvSpPr/>
          <p:nvPr/>
        </p:nvSpPr>
        <p:spPr bwMode="auto">
          <a:xfrm flipH="1">
            <a:off x="4085120" y="923049"/>
            <a:ext cx="66690" cy="192064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21" name="Rettangolo 120"/>
          <p:cNvSpPr/>
          <p:nvPr/>
        </p:nvSpPr>
        <p:spPr bwMode="auto">
          <a:xfrm flipH="1">
            <a:off x="2919686" y="914030"/>
            <a:ext cx="70636" cy="1932519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446842" y="4525844"/>
            <a:ext cx="1603673" cy="1110644"/>
            <a:chOff x="7446842" y="4525844"/>
            <a:chExt cx="1603673" cy="1110644"/>
          </a:xfrm>
        </p:grpSpPr>
        <p:grpSp>
          <p:nvGrpSpPr>
            <p:cNvPr id="79" name="Gruppo 78"/>
            <p:cNvGrpSpPr/>
            <p:nvPr/>
          </p:nvGrpSpPr>
          <p:grpSpPr>
            <a:xfrm>
              <a:off x="7446842" y="4525844"/>
              <a:ext cx="1603673" cy="1110644"/>
              <a:chOff x="4010876" y="4725144"/>
              <a:chExt cx="1536823" cy="734436"/>
            </a:xfrm>
          </p:grpSpPr>
          <p:sp>
            <p:nvSpPr>
              <p:cNvPr id="78" name="Rettangolo 77"/>
              <p:cNvSpPr/>
              <p:nvPr/>
            </p:nvSpPr>
            <p:spPr bwMode="auto">
              <a:xfrm>
                <a:off x="4010876" y="4725144"/>
                <a:ext cx="1536823" cy="72892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89" name="Rettangolo 88"/>
              <p:cNvSpPr/>
              <p:nvPr/>
            </p:nvSpPr>
            <p:spPr bwMode="auto">
              <a:xfrm>
                <a:off x="4041459" y="4741684"/>
                <a:ext cx="1475656" cy="717896"/>
              </a:xfrm>
              <a:prstGeom prst="rect">
                <a:avLst/>
              </a:prstGeom>
              <a:solidFill>
                <a:srgbClr val="99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endParaRPr>
              </a:p>
            </p:txBody>
          </p:sp>
        </p:grpSp>
        <p:pic>
          <p:nvPicPr>
            <p:cNvPr id="6182" name="Picture 38" descr="Risultati immagini per IPFS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941" y="4953285"/>
              <a:ext cx="1231595" cy="492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o 2"/>
          <p:cNvGrpSpPr/>
          <p:nvPr/>
        </p:nvGrpSpPr>
        <p:grpSpPr>
          <a:xfrm>
            <a:off x="4089078" y="4555080"/>
            <a:ext cx="3357763" cy="1170765"/>
            <a:chOff x="4089078" y="4555080"/>
            <a:chExt cx="3357763" cy="1170765"/>
          </a:xfrm>
        </p:grpSpPr>
        <p:sp>
          <p:nvSpPr>
            <p:cNvPr id="32" name="Rettangolo 31"/>
            <p:cNvSpPr/>
            <p:nvPr/>
          </p:nvSpPr>
          <p:spPr bwMode="auto">
            <a:xfrm>
              <a:off x="4101335" y="4555080"/>
              <a:ext cx="3345506" cy="1081407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1" i="1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Public </a:t>
              </a:r>
              <a:r>
                <a:rPr kumimoji="0" lang="it-IT" sz="2000" b="1" i="1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BlockChain</a:t>
              </a:r>
              <a:endParaRPr kumimoji="0" lang="it-IT" sz="20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101" name="Gruppo 100"/>
            <p:cNvGrpSpPr/>
            <p:nvPr/>
          </p:nvGrpSpPr>
          <p:grpSpPr>
            <a:xfrm>
              <a:off x="4089078" y="5000709"/>
              <a:ext cx="851515" cy="628703"/>
              <a:chOff x="474947" y="5021856"/>
              <a:chExt cx="851515" cy="628703"/>
            </a:xfrm>
          </p:grpSpPr>
          <p:pic>
            <p:nvPicPr>
              <p:cNvPr id="6178" name="Picture 34" descr="Risultati immagini per algorand logo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652" y="5021856"/>
                <a:ext cx="422107" cy="422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CasellaDiTesto 99"/>
              <p:cNvSpPr txBox="1"/>
              <p:nvPr/>
            </p:nvSpPr>
            <p:spPr>
              <a:xfrm>
                <a:off x="474947" y="5419727"/>
                <a:ext cx="85151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ALGORAND</a:t>
                </a:r>
              </a:p>
            </p:txBody>
          </p:sp>
        </p:grpSp>
        <p:grpSp>
          <p:nvGrpSpPr>
            <p:cNvPr id="102" name="Gruppo 101"/>
            <p:cNvGrpSpPr/>
            <p:nvPr/>
          </p:nvGrpSpPr>
          <p:grpSpPr>
            <a:xfrm>
              <a:off x="4848564" y="5020308"/>
              <a:ext cx="582211" cy="601975"/>
              <a:chOff x="1314682" y="5021005"/>
              <a:chExt cx="582211" cy="601975"/>
            </a:xfrm>
          </p:grpSpPr>
          <p:pic>
            <p:nvPicPr>
              <p:cNvPr id="6180" name="Picture 36" descr="https://bitcoinhomework.com/wp-content/uploads/2017/12/eos-logo-2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1887" y="5021005"/>
                <a:ext cx="388882" cy="388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CasellaDiTesto 125"/>
              <p:cNvSpPr txBox="1"/>
              <p:nvPr/>
            </p:nvSpPr>
            <p:spPr>
              <a:xfrm>
                <a:off x="1314682" y="5392148"/>
                <a:ext cx="58221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EOS.IO</a:t>
                </a:r>
              </a:p>
            </p:txBody>
          </p:sp>
        </p:grpSp>
        <p:pic>
          <p:nvPicPr>
            <p:cNvPr id="6184" name="Picture 40" descr="Risultati immagini per cardano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002" y="4999813"/>
              <a:ext cx="588632" cy="58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6" name="Picture 42" descr="Risultati immagini per ethereum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957" y="4823830"/>
              <a:ext cx="1144689" cy="90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8" name="Picture 44" descr="Risultati immagini per bitcoin log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599" y="4811273"/>
              <a:ext cx="558381" cy="55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0" name="Rettangolo 139"/>
          <p:cNvSpPr/>
          <p:nvPr/>
        </p:nvSpPr>
        <p:spPr>
          <a:xfrm>
            <a:off x="60262" y="423894"/>
            <a:ext cx="5317508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2.0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interoperable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silos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59980" y="2781760"/>
            <a:ext cx="8892695" cy="3242684"/>
            <a:chOff x="159980" y="2781760"/>
            <a:chExt cx="8892695" cy="3242684"/>
          </a:xfrm>
        </p:grpSpPr>
        <p:sp>
          <p:nvSpPr>
            <p:cNvPr id="95" name="Rettangolo 94"/>
            <p:cNvSpPr/>
            <p:nvPr/>
          </p:nvSpPr>
          <p:spPr bwMode="auto">
            <a:xfrm>
              <a:off x="4101335" y="5665246"/>
              <a:ext cx="4951340" cy="359198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 </a:t>
              </a:r>
              <a:r>
                <a:rPr lang="it-IT" sz="20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Protocol</a:t>
              </a:r>
              <a:endParaRPr kumimoji="0" lang="it-IT" sz="20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Freccia in giù 104"/>
            <p:cNvSpPr/>
            <p:nvPr/>
          </p:nvSpPr>
          <p:spPr bwMode="auto">
            <a:xfrm>
              <a:off x="367704" y="2781760"/>
              <a:ext cx="677560" cy="72520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42" name="Rettangolo 141"/>
            <p:cNvSpPr/>
            <p:nvPr/>
          </p:nvSpPr>
          <p:spPr>
            <a:xfrm>
              <a:off x="159980" y="3489646"/>
              <a:ext cx="3496663" cy="46166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 3.0 </a:t>
              </a:r>
              <a:r>
                <a:rPr lang="it-IT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</a:t>
              </a:r>
              <a:r>
                <a:rPr lang="it-IT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BlockChain</a:t>
              </a:r>
              <a:endPara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02470" cy="300906"/>
          </a:xfrm>
        </p:spPr>
        <p:txBody>
          <a:bodyPr/>
          <a:lstStyle/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  <p:sp>
        <p:nvSpPr>
          <p:cNvPr id="74" name="Rettangolo 73"/>
          <p:cNvSpPr/>
          <p:nvPr/>
        </p:nvSpPr>
        <p:spPr>
          <a:xfrm>
            <a:off x="67205" y="4022695"/>
            <a:ext cx="3944723" cy="193899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Decentalised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Cloud 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(IFPS)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Decentralised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owned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producer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2000" b="1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</a:t>
            </a:r>
            <a:r>
              <a:rPr lang="it-IT" sz="20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</a:t>
            </a:r>
            <a:r>
              <a:rPr lang="it-IT" sz="20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</a:t>
            </a:r>
            <a:endParaRPr lang="it-IT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Tokens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</a:t>
            </a:r>
            <a:endParaRPr lang="it-IT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«by design»</a:t>
            </a:r>
          </a:p>
        </p:txBody>
      </p:sp>
      <p:sp>
        <p:nvSpPr>
          <p:cNvPr id="98" name="Freccia bidirezionale orizzontale 97"/>
          <p:cNvSpPr/>
          <p:nvPr/>
        </p:nvSpPr>
        <p:spPr bwMode="auto">
          <a:xfrm>
            <a:off x="7244378" y="5344287"/>
            <a:ext cx="453321" cy="288032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5" name="AutoShape 6" descr="https://basicattentiontoken.org/fonts/BAT_explode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4105210" y="3429000"/>
            <a:ext cx="4913390" cy="1104391"/>
            <a:chOff x="4105210" y="3429000"/>
            <a:chExt cx="4913390" cy="1104391"/>
          </a:xfrm>
        </p:grpSpPr>
        <p:sp>
          <p:nvSpPr>
            <p:cNvPr id="111" name="Rettangolo 110"/>
            <p:cNvSpPr/>
            <p:nvPr/>
          </p:nvSpPr>
          <p:spPr bwMode="auto">
            <a:xfrm>
              <a:off x="4105210" y="3497194"/>
              <a:ext cx="4913390" cy="1036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12" name="Rettangolo 111"/>
            <p:cNvSpPr/>
            <p:nvPr/>
          </p:nvSpPr>
          <p:spPr>
            <a:xfrm>
              <a:off x="4133917" y="3754570"/>
              <a:ext cx="9962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it-IT" sz="1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APPS</a:t>
              </a:r>
            </a:p>
          </p:txBody>
        </p:sp>
        <p:pic>
          <p:nvPicPr>
            <p:cNvPr id="10242" name="Picture 2" descr="Risultati immagini per streamr blockchain 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24610" y="3725482"/>
              <a:ext cx="380715" cy="38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4" descr="Risultati immagini per bitcoin log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136" y="3641980"/>
              <a:ext cx="558381" cy="55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s://d3colfu6jphe2a.cloudfront.net/dapps/bancor/icon_bancor_d7c5caebd843a6a8eb45dd0b2af272ab01aaac1bede7bd76f99939711ed769ae_opti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72" y="3698667"/>
              <a:ext cx="421348" cy="42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0" descr="Basic Attention Token"/>
            <p:cNvSpPr>
              <a:spLocks noChangeAspect="1" noChangeArrowheads="1"/>
            </p:cNvSpPr>
            <p:nvPr/>
          </p:nvSpPr>
          <p:spPr bwMode="auto">
            <a:xfrm>
              <a:off x="4572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" name="AutoShape 12" descr="Risultati immagini per basic attention token logo"/>
            <p:cNvSpPr>
              <a:spLocks noChangeAspect="1" noChangeArrowheads="1"/>
            </p:cNvSpPr>
            <p:nvPr/>
          </p:nvSpPr>
          <p:spPr bwMode="auto">
            <a:xfrm>
              <a:off x="4724400" y="35814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256" name="Picture 16" descr="Risultati immagini per basic attention token logo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231" y="3581400"/>
              <a:ext cx="1136368" cy="710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5369168" y="4118754"/>
              <a:ext cx="75533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STREAMR</a:t>
              </a:r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6158589" y="4114315"/>
              <a:ext cx="65915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BITCOIN</a:t>
              </a:r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6808097" y="4123902"/>
              <a:ext cx="6912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BANCOR</a:t>
              </a:r>
            </a:p>
          </p:txBody>
        </p:sp>
        <p:sp>
          <p:nvSpPr>
            <p:cNvPr id="94" name="Rettangolo 93"/>
            <p:cNvSpPr/>
            <p:nvPr/>
          </p:nvSpPr>
          <p:spPr>
            <a:xfrm>
              <a:off x="7770020" y="4257916"/>
              <a:ext cx="95731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BRAVE + BAT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4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113236" y="-1359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Who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will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prevail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?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118192" y="350059"/>
            <a:ext cx="9072709" cy="5662684"/>
          </a:xfrm>
        </p:spPr>
        <p:txBody>
          <a:bodyPr/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 of Internet:</a:t>
            </a:r>
          </a:p>
          <a:p>
            <a:pPr lvl="1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network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C&amp;C Center 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(once) Big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(’80-’90) 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the </a:t>
            </a:r>
            <a:r>
              <a:rPr lang="it-IT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fast and </a:t>
            </a:r>
            <a:r>
              <a:rPr lang="it-IT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network»: </a:t>
            </a:r>
          </a:p>
          <a:p>
            <a:pPr lvl="2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DECNet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Internet 17k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1989)</a:t>
            </a:r>
          </a:p>
          <a:p>
            <a:pPr lvl="2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(IBM),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DSA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Honeywell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TCP/IP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</a:t>
            </a:r>
            <a:r>
              <a:rPr lang="it-IT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obsolete!</a:t>
            </a:r>
          </a:p>
          <a:p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it-IT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«book of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with no Central Trust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Big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  <a:r>
              <a:rPr lang="it-IT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endParaRPr lang="it-IT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Notaries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Insurance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OTT, …. </a:t>
            </a:r>
            <a:r>
              <a:rPr lang="it-IT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Intermediaries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general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survive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World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Public, Open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make </a:t>
            </a:r>
            <a:r>
              <a:rPr lang="it-IT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obsolete!</a:t>
            </a:r>
          </a:p>
          <a:p>
            <a:pPr lvl="1"/>
            <a:r>
              <a:rPr lang="it-IT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it-IT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know.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surely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mandatory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/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of (</a:t>
            </a:r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Knowledge</a:t>
            </a:r>
          </a:p>
          <a:p>
            <a:pPr lvl="2"/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it-IT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</a:t>
            </a:r>
            <a:r>
              <a:rPr lang="it-IT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 </a:t>
            </a:r>
            <a:r>
              <a:rPr lang="it-IT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endParaRPr lang="it-IT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15" name="Rectangle 18"/>
          <p:cNvSpPr/>
          <p:nvPr/>
        </p:nvSpPr>
        <p:spPr bwMode="auto">
          <a:xfrm flipV="1">
            <a:off x="284103" y="332656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 bwMode="auto">
          <a:xfrm>
            <a:off x="1187624" y="6093296"/>
            <a:ext cx="3502470" cy="3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</p:spTree>
    <p:extLst>
      <p:ext uri="{BB962C8B-B14F-4D97-AF65-F5344CB8AC3E}">
        <p14:creationId xmlns:p14="http://schemas.microsoft.com/office/powerpoint/2010/main" val="354279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3"/>
          <p:cNvSpPr txBox="1">
            <a:spLocks/>
          </p:cNvSpPr>
          <p:nvPr/>
        </p:nvSpPr>
        <p:spPr bwMode="auto">
          <a:xfrm>
            <a:off x="1187624" y="6093296"/>
            <a:ext cx="3502470" cy="3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  <p:sp>
        <p:nvSpPr>
          <p:cNvPr id="11" name="Rectangle 18"/>
          <p:cNvSpPr/>
          <p:nvPr/>
        </p:nvSpPr>
        <p:spPr bwMode="auto">
          <a:xfrm flipV="1">
            <a:off x="293106" y="404664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251113" y="494334"/>
            <a:ext cx="8641367" cy="5454946"/>
          </a:xfrm>
        </p:spPr>
        <p:txBody>
          <a:bodyPr/>
          <a:lstStyle/>
          <a:p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Skills:</a:t>
            </a:r>
          </a:p>
          <a:p>
            <a:pPr lvl="1"/>
            <a:r>
              <a:rPr lang="it-IT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Cryptography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(Cyber)Security </a:t>
            </a:r>
            <a:r>
              <a:rPr lang="it-IT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</a:t>
            </a:r>
            <a:endParaRPr lang="it-IT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it-IT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endParaRPr lang="it-IT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Telecommunications</a:t>
            </a:r>
            <a:r>
              <a:rPr 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(Network, Spectrum)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of </a:t>
            </a:r>
            <a:r>
              <a:rPr 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</a:t>
            </a:r>
            <a:r>
              <a:rPr lang="it-IT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endParaRPr lang="it-IT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 a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Forum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«Distributed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Ledger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Technology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Forum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Task Force on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Spectrum Management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of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MicroPayments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(5G)</a:t>
            </a:r>
          </a:p>
          <a:p>
            <a:pPr lvl="1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Chain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Fraud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and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</a:t>
            </a:r>
          </a:p>
          <a:p>
            <a:pPr marL="457200" lvl="1" indent="0">
              <a:buNone/>
            </a:pP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the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role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of Fondazione Ugo Bordoni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75508</TotalTime>
  <Words>879</Words>
  <Application>Microsoft Office PowerPoint</Application>
  <PresentationFormat>Presentazione su schermo (4:3)</PresentationFormat>
  <Paragraphs>183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MS PGothic</vt:lpstr>
      <vt:lpstr>Arial</vt:lpstr>
      <vt:lpstr>Calibri</vt:lpstr>
      <vt:lpstr>la sapienza</vt:lpstr>
      <vt:lpstr>Which blockchain?    The future at a crossroad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MaxFS - Firenze</dc:title>
  <dc:creator>- -</dc:creator>
  <cp:lastModifiedBy>antonio</cp:lastModifiedBy>
  <cp:revision>539</cp:revision>
  <cp:lastPrinted>2015-06-30T21:44:12Z</cp:lastPrinted>
  <dcterms:created xsi:type="dcterms:W3CDTF">2006-11-20T16:13:10Z</dcterms:created>
  <dcterms:modified xsi:type="dcterms:W3CDTF">2018-09-24T17:18:18Z</dcterms:modified>
</cp:coreProperties>
</file>