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07" r:id="rId3"/>
    <p:sldId id="385" r:id="rId4"/>
    <p:sldId id="388" r:id="rId5"/>
    <p:sldId id="389" r:id="rId6"/>
    <p:sldId id="391" r:id="rId7"/>
    <p:sldId id="392" r:id="rId8"/>
    <p:sldId id="393" r:id="rId9"/>
    <p:sldId id="394" r:id="rId10"/>
    <p:sldId id="396" r:id="rId11"/>
    <p:sldId id="397" r:id="rId12"/>
    <p:sldId id="398" r:id="rId13"/>
    <p:sldId id="399" r:id="rId14"/>
    <p:sldId id="400" r:id="rId15"/>
    <p:sldId id="425" r:id="rId16"/>
    <p:sldId id="423" r:id="rId17"/>
    <p:sldId id="401" r:id="rId18"/>
    <p:sldId id="402" r:id="rId19"/>
    <p:sldId id="403" r:id="rId20"/>
    <p:sldId id="404" r:id="rId21"/>
    <p:sldId id="405" r:id="rId22"/>
    <p:sldId id="424" r:id="rId23"/>
    <p:sldId id="406" r:id="rId24"/>
    <p:sldId id="426" r:id="rId25"/>
    <p:sldId id="427" r:id="rId26"/>
    <p:sldId id="428" r:id="rId27"/>
    <p:sldId id="429" r:id="rId28"/>
    <p:sldId id="430" r:id="rId29"/>
    <p:sldId id="420" r:id="rId30"/>
    <p:sldId id="421" r:id="rId31"/>
    <p:sldId id="431" r:id="rId32"/>
    <p:sldId id="422" r:id="rId33"/>
    <p:sldId id="408" r:id="rId34"/>
    <p:sldId id="443" r:id="rId35"/>
    <p:sldId id="432" r:id="rId36"/>
    <p:sldId id="441" r:id="rId37"/>
    <p:sldId id="433" r:id="rId38"/>
    <p:sldId id="435" r:id="rId39"/>
    <p:sldId id="436" r:id="rId40"/>
    <p:sldId id="437" r:id="rId41"/>
    <p:sldId id="438" r:id="rId42"/>
    <p:sldId id="439" r:id="rId43"/>
    <p:sldId id="442" r:id="rId44"/>
    <p:sldId id="409" r:id="rId45"/>
    <p:sldId id="410" r:id="rId46"/>
    <p:sldId id="411" r:id="rId47"/>
    <p:sldId id="375" r:id="rId48"/>
    <p:sldId id="376" r:id="rId49"/>
    <p:sldId id="379" r:id="rId50"/>
    <p:sldId id="380" r:id="rId51"/>
    <p:sldId id="377" r:id="rId52"/>
    <p:sldId id="382" r:id="rId53"/>
    <p:sldId id="381" r:id="rId54"/>
    <p:sldId id="366" r:id="rId55"/>
    <p:sldId id="367" r:id="rId56"/>
    <p:sldId id="368" r:id="rId57"/>
    <p:sldId id="345" r:id="rId58"/>
    <p:sldId id="383" r:id="rId59"/>
    <p:sldId id="374" r:id="rId60"/>
    <p:sldId id="350" r:id="rId61"/>
    <p:sldId id="351" r:id="rId62"/>
    <p:sldId id="384" r:id="rId63"/>
    <p:sldId id="363" r:id="rId64"/>
    <p:sldId id="355" r:id="rId65"/>
    <p:sldId id="357" r:id="rId66"/>
    <p:sldId id="370" r:id="rId6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0" autoAdjust="0"/>
    <p:restoredTop sz="94660"/>
  </p:normalViewPr>
  <p:slideViewPr>
    <p:cSldViewPr>
      <p:cViewPr varScale="1">
        <p:scale>
          <a:sx n="145" d="100"/>
          <a:sy n="145" d="100"/>
        </p:scale>
        <p:origin x="-16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tera\Attivit&#224;\2015\Atena\PercentageDet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em\Documenti\ATTIVITA'\Atena%202015\Fotonica%202015\Percentage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Foglio1!$A$1:$A$11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19.0</c:v>
                </c:pt>
                <c:pt idx="3">
                  <c:v>29.0</c:v>
                </c:pt>
                <c:pt idx="4">
                  <c:v>39.0</c:v>
                </c:pt>
                <c:pt idx="5">
                  <c:v>48.0</c:v>
                </c:pt>
                <c:pt idx="6">
                  <c:v>58.0</c:v>
                </c:pt>
                <c:pt idx="7">
                  <c:v>72.0</c:v>
                </c:pt>
                <c:pt idx="8">
                  <c:v>82.0</c:v>
                </c:pt>
                <c:pt idx="9">
                  <c:v>92.0</c:v>
                </c:pt>
                <c:pt idx="10">
                  <c:v>100.0</c:v>
                </c:pt>
              </c:numCache>
            </c:numRef>
          </c:xVal>
          <c:yVal>
            <c:numRef>
              <c:f>Foglio1!$B$1:$B$11</c:f>
              <c:numCache>
                <c:formatCode>General</c:formatCode>
                <c:ptCount val="11"/>
                <c:pt idx="0">
                  <c:v>5.74</c:v>
                </c:pt>
                <c:pt idx="1">
                  <c:v>6.67</c:v>
                </c:pt>
                <c:pt idx="2">
                  <c:v>7.5</c:v>
                </c:pt>
                <c:pt idx="3">
                  <c:v>8.790000000000001</c:v>
                </c:pt>
                <c:pt idx="4">
                  <c:v>10.0</c:v>
                </c:pt>
                <c:pt idx="5">
                  <c:v>11.2</c:v>
                </c:pt>
                <c:pt idx="6">
                  <c:v>13.0</c:v>
                </c:pt>
                <c:pt idx="7">
                  <c:v>15.4</c:v>
                </c:pt>
                <c:pt idx="8">
                  <c:v>19.6</c:v>
                </c:pt>
                <c:pt idx="9">
                  <c:v>23.8</c:v>
                </c:pt>
                <c:pt idx="10">
                  <c:v>27.5</c:v>
                </c:pt>
              </c:numCache>
            </c:numRef>
          </c:yVal>
          <c:smooth val="0"/>
        </c:ser>
        <c:ser>
          <c:idx val="1"/>
          <c:order val="1"/>
          <c:xVal>
            <c:numRef>
              <c:f>Foglio1!$A$1:$A$11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19.0</c:v>
                </c:pt>
                <c:pt idx="3">
                  <c:v>29.0</c:v>
                </c:pt>
                <c:pt idx="4">
                  <c:v>39.0</c:v>
                </c:pt>
                <c:pt idx="5">
                  <c:v>48.0</c:v>
                </c:pt>
                <c:pt idx="6">
                  <c:v>58.0</c:v>
                </c:pt>
                <c:pt idx="7">
                  <c:v>72.0</c:v>
                </c:pt>
                <c:pt idx="8">
                  <c:v>82.0</c:v>
                </c:pt>
                <c:pt idx="9">
                  <c:v>92.0</c:v>
                </c:pt>
                <c:pt idx="10">
                  <c:v>100.0</c:v>
                </c:pt>
              </c:numCache>
            </c:numRef>
          </c:xVal>
          <c:yVal>
            <c:numRef>
              <c:f>Foglio1!$C$1:$C$11</c:f>
              <c:numCache>
                <c:formatCode>General</c:formatCode>
                <c:ptCount val="11"/>
                <c:pt idx="0">
                  <c:v>27.5</c:v>
                </c:pt>
                <c:pt idx="1">
                  <c:v>28.2</c:v>
                </c:pt>
                <c:pt idx="2">
                  <c:v>28.9</c:v>
                </c:pt>
                <c:pt idx="3">
                  <c:v>29.6</c:v>
                </c:pt>
                <c:pt idx="4">
                  <c:v>30.3</c:v>
                </c:pt>
                <c:pt idx="5">
                  <c:v>30.9</c:v>
                </c:pt>
                <c:pt idx="6">
                  <c:v>31.6</c:v>
                </c:pt>
                <c:pt idx="7">
                  <c:v>32.5</c:v>
                </c:pt>
                <c:pt idx="8">
                  <c:v>33.24</c:v>
                </c:pt>
                <c:pt idx="9">
                  <c:v>33.94</c:v>
                </c:pt>
                <c:pt idx="10">
                  <c:v>34.57</c:v>
                </c:pt>
              </c:numCache>
            </c:numRef>
          </c:yVal>
          <c:smooth val="0"/>
        </c:ser>
        <c:ser>
          <c:idx val="2"/>
          <c:order val="2"/>
          <c:xVal>
            <c:numRef>
              <c:f>Foglio1!$A$1:$A$11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19.0</c:v>
                </c:pt>
                <c:pt idx="3">
                  <c:v>29.0</c:v>
                </c:pt>
                <c:pt idx="4">
                  <c:v>39.0</c:v>
                </c:pt>
                <c:pt idx="5">
                  <c:v>48.0</c:v>
                </c:pt>
                <c:pt idx="6">
                  <c:v>58.0</c:v>
                </c:pt>
                <c:pt idx="7">
                  <c:v>72.0</c:v>
                </c:pt>
                <c:pt idx="8">
                  <c:v>82.0</c:v>
                </c:pt>
                <c:pt idx="9">
                  <c:v>92.0</c:v>
                </c:pt>
                <c:pt idx="10">
                  <c:v>100.0</c:v>
                </c:pt>
              </c:numCache>
            </c:numRef>
          </c:xVal>
          <c:yVal>
            <c:numRef>
              <c:f>Foglio1!$D$1:$D$11</c:f>
              <c:numCache>
                <c:formatCode>General</c:formatCode>
                <c:ptCount val="11"/>
                <c:pt idx="0">
                  <c:v>5.74</c:v>
                </c:pt>
                <c:pt idx="1">
                  <c:v>7.37</c:v>
                </c:pt>
                <c:pt idx="2">
                  <c:v>8.83</c:v>
                </c:pt>
                <c:pt idx="3">
                  <c:v>10.83</c:v>
                </c:pt>
                <c:pt idx="4">
                  <c:v>12.73</c:v>
                </c:pt>
                <c:pt idx="5">
                  <c:v>14.5</c:v>
                </c:pt>
                <c:pt idx="6">
                  <c:v>17.2</c:v>
                </c:pt>
                <c:pt idx="7">
                  <c:v>20.43999999999999</c:v>
                </c:pt>
                <c:pt idx="8">
                  <c:v>25.34</c:v>
                </c:pt>
                <c:pt idx="9">
                  <c:v>30.24</c:v>
                </c:pt>
                <c:pt idx="10">
                  <c:v>34.5</c:v>
                </c:pt>
              </c:numCache>
            </c:numRef>
          </c:yVal>
          <c:smooth val="0"/>
        </c:ser>
        <c:ser>
          <c:idx val="3"/>
          <c:order val="3"/>
          <c:xVal>
            <c:numRef>
              <c:f>Foglio1!$A$1:$A$11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19.0</c:v>
                </c:pt>
                <c:pt idx="3">
                  <c:v>29.0</c:v>
                </c:pt>
                <c:pt idx="4">
                  <c:v>39.0</c:v>
                </c:pt>
                <c:pt idx="5">
                  <c:v>48.0</c:v>
                </c:pt>
                <c:pt idx="6">
                  <c:v>58.0</c:v>
                </c:pt>
                <c:pt idx="7">
                  <c:v>72.0</c:v>
                </c:pt>
                <c:pt idx="8">
                  <c:v>82.0</c:v>
                </c:pt>
                <c:pt idx="9">
                  <c:v>92.0</c:v>
                </c:pt>
                <c:pt idx="10">
                  <c:v>100.0</c:v>
                </c:pt>
              </c:numCache>
            </c:numRef>
          </c:xVal>
          <c:yVal>
            <c:numRef>
              <c:f>Foglio1!$E$1:$E$11</c:f>
              <c:numCache>
                <c:formatCode>General</c:formatCode>
                <c:ptCount val="11"/>
                <c:pt idx="0">
                  <c:v>0.0</c:v>
                </c:pt>
                <c:pt idx="1">
                  <c:v>0.330000000000001</c:v>
                </c:pt>
                <c:pt idx="2">
                  <c:v>0.640000000000002</c:v>
                </c:pt>
                <c:pt idx="3">
                  <c:v>1.1</c:v>
                </c:pt>
                <c:pt idx="4">
                  <c:v>1.5</c:v>
                </c:pt>
                <c:pt idx="5">
                  <c:v>2.0</c:v>
                </c:pt>
                <c:pt idx="6">
                  <c:v>2.56</c:v>
                </c:pt>
                <c:pt idx="7">
                  <c:v>3.12</c:v>
                </c:pt>
                <c:pt idx="8">
                  <c:v>3.96</c:v>
                </c:pt>
                <c:pt idx="9">
                  <c:v>4.8</c:v>
                </c:pt>
                <c:pt idx="10">
                  <c:v>5.74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312520"/>
        <c:axId val="678872600"/>
      </c:scatterChart>
      <c:valAx>
        <c:axId val="636312520"/>
        <c:scaling>
          <c:orientation val="minMax"/>
          <c:max val="100.0"/>
        </c:scaling>
        <c:delete val="0"/>
        <c:axPos val="b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it-IT"/>
          </a:p>
        </c:txPr>
        <c:crossAx val="678872600"/>
        <c:crosses val="autoZero"/>
        <c:crossBetween val="midCat"/>
      </c:valAx>
      <c:valAx>
        <c:axId val="678872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it-IT"/>
          </a:p>
        </c:txPr>
        <c:crossAx val="63631252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Foglio1!$E$1:$E$12</c:f>
              <c:numCache>
                <c:formatCode>General</c:formatCode>
                <c:ptCount val="12"/>
                <c:pt idx="0">
                  <c:v>5.7</c:v>
                </c:pt>
                <c:pt idx="1">
                  <c:v>6.6</c:v>
                </c:pt>
                <c:pt idx="2">
                  <c:v>7.5</c:v>
                </c:pt>
                <c:pt idx="3">
                  <c:v>8.8</c:v>
                </c:pt>
                <c:pt idx="4">
                  <c:v>10.0</c:v>
                </c:pt>
                <c:pt idx="5">
                  <c:v>11.2</c:v>
                </c:pt>
                <c:pt idx="6">
                  <c:v>11.6</c:v>
                </c:pt>
                <c:pt idx="7">
                  <c:v>13.0</c:v>
                </c:pt>
                <c:pt idx="8">
                  <c:v>15.4</c:v>
                </c:pt>
                <c:pt idx="9">
                  <c:v>19.6</c:v>
                </c:pt>
                <c:pt idx="10">
                  <c:v>23.8</c:v>
                </c:pt>
                <c:pt idx="11">
                  <c:v>25.0</c:v>
                </c:pt>
              </c:numCache>
            </c:numRef>
          </c:xVal>
          <c:yVal>
            <c:numRef>
              <c:f>Foglio1!$F$1:$F$12</c:f>
              <c:numCache>
                <c:formatCode>General</c:formatCode>
                <c:ptCount val="12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59.0</c:v>
                </c:pt>
                <c:pt idx="6">
                  <c:v>61.0</c:v>
                </c:pt>
                <c:pt idx="7">
                  <c:v>70.0</c:v>
                </c:pt>
                <c:pt idx="8">
                  <c:v>81.0</c:v>
                </c:pt>
                <c:pt idx="9">
                  <c:v>92.0</c:v>
                </c:pt>
                <c:pt idx="10">
                  <c:v>100.0</c:v>
                </c:pt>
                <c:pt idx="11">
                  <c:v>100.0</c:v>
                </c:pt>
              </c:numCache>
            </c:numRef>
          </c:yVal>
          <c:smooth val="0"/>
        </c:ser>
        <c:ser>
          <c:idx val="1"/>
          <c:order val="1"/>
          <c:xVal>
            <c:numRef>
              <c:f>Foglio1!$E$1:$E$12</c:f>
              <c:numCache>
                <c:formatCode>General</c:formatCode>
                <c:ptCount val="12"/>
                <c:pt idx="0">
                  <c:v>5.7</c:v>
                </c:pt>
                <c:pt idx="1">
                  <c:v>6.6</c:v>
                </c:pt>
                <c:pt idx="2">
                  <c:v>7.5</c:v>
                </c:pt>
                <c:pt idx="3">
                  <c:v>8.8</c:v>
                </c:pt>
                <c:pt idx="4">
                  <c:v>10.0</c:v>
                </c:pt>
                <c:pt idx="5">
                  <c:v>11.2</c:v>
                </c:pt>
                <c:pt idx="6">
                  <c:v>11.6</c:v>
                </c:pt>
                <c:pt idx="7">
                  <c:v>13.0</c:v>
                </c:pt>
                <c:pt idx="8">
                  <c:v>15.4</c:v>
                </c:pt>
                <c:pt idx="9">
                  <c:v>19.6</c:v>
                </c:pt>
                <c:pt idx="10">
                  <c:v>23.8</c:v>
                </c:pt>
                <c:pt idx="11">
                  <c:v>25.0</c:v>
                </c:pt>
              </c:numCache>
            </c:numRef>
          </c:xVal>
          <c:yVal>
            <c:numRef>
              <c:f>Foglio1!$G$1:$G$12</c:f>
              <c:numCache>
                <c:formatCode>General</c:formatCode>
                <c:ptCount val="12"/>
                <c:pt idx="0">
                  <c:v>45.0</c:v>
                </c:pt>
                <c:pt idx="1">
                  <c:v>55.0</c:v>
                </c:pt>
                <c:pt idx="2">
                  <c:v>65.0</c:v>
                </c:pt>
                <c:pt idx="3">
                  <c:v>79.0</c:v>
                </c:pt>
                <c:pt idx="4">
                  <c:v>91.0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3865192"/>
        <c:axId val="823830632"/>
      </c:scatterChart>
      <c:valAx>
        <c:axId val="823865192"/>
        <c:scaling>
          <c:orientation val="minMax"/>
          <c:max val="25.0"/>
          <c:min val="5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it-IT"/>
          </a:p>
        </c:txPr>
        <c:crossAx val="823830632"/>
        <c:crosses val="autoZero"/>
        <c:crossBetween val="midCat"/>
      </c:valAx>
      <c:valAx>
        <c:axId val="823830632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it-IT"/>
          </a:p>
        </c:txPr>
        <c:crossAx val="82386519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0.18644</cdr:x>
      <cdr:y>0.46341</cdr:y>
    </cdr:from>
    <cdr:to>
      <cdr:x>0.44701</cdr:x>
      <cdr:y>0.53117</cdr:y>
    </cdr:to>
    <cdr:sp macro="" textlink="">
      <cdr:nvSpPr>
        <cdr:cNvPr id="2" name="CasellaDiTesto 8"/>
        <cdr:cNvSpPr txBox="1"/>
      </cdr:nvSpPr>
      <cdr:spPr>
        <a:xfrm xmlns:a="http://schemas.openxmlformats.org/drawingml/2006/main">
          <a:off x="1584170" y="2736277"/>
          <a:ext cx="221406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2000" dirty="0" err="1" smtClean="0"/>
            <a:t>From</a:t>
          </a:r>
          <a:r>
            <a:rPr lang="it-IT" sz="2000" dirty="0" smtClean="0"/>
            <a:t> FTTC </a:t>
          </a:r>
          <a:r>
            <a:rPr lang="it-IT" sz="2000" dirty="0" err="1" smtClean="0"/>
            <a:t>to</a:t>
          </a:r>
          <a:r>
            <a:rPr lang="it-IT" sz="2000" dirty="0" smtClean="0"/>
            <a:t>  FTTH</a:t>
          </a:r>
          <a:endParaRPr lang="it-IT" sz="2000" dirty="0"/>
        </a:p>
      </cdr:txBody>
    </cdr:sp>
  </cdr:relSizeAnchor>
  <cdr:relSizeAnchor xmlns:cdr="http://schemas.openxmlformats.org/drawingml/2006/chartDrawing">
    <cdr:from>
      <cdr:x>0.18644</cdr:x>
      <cdr:y>0.15854</cdr:y>
    </cdr:from>
    <cdr:to>
      <cdr:x>0.44116</cdr:x>
      <cdr:y>0.2263</cdr:y>
    </cdr:to>
    <cdr:sp macro="" textlink="">
      <cdr:nvSpPr>
        <cdr:cNvPr id="3" name="CasellaDiTesto 8"/>
        <cdr:cNvSpPr txBox="1"/>
      </cdr:nvSpPr>
      <cdr:spPr>
        <a:xfrm xmlns:a="http://schemas.openxmlformats.org/drawingml/2006/main">
          <a:off x="1584170" y="936124"/>
          <a:ext cx="216437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2000" dirty="0" err="1" smtClean="0"/>
            <a:t>From</a:t>
          </a:r>
          <a:r>
            <a:rPr lang="it-IT" sz="2000" dirty="0" smtClean="0"/>
            <a:t> FTTB </a:t>
          </a:r>
          <a:r>
            <a:rPr lang="it-IT" sz="2000" dirty="0" err="1" smtClean="0"/>
            <a:t>to</a:t>
          </a:r>
          <a:r>
            <a:rPr lang="it-IT" sz="2000" dirty="0" smtClean="0"/>
            <a:t> FTTH</a:t>
          </a:r>
          <a:endParaRPr lang="it-IT" sz="2000" dirty="0"/>
        </a:p>
      </cdr:txBody>
    </cdr:sp>
  </cdr:relSizeAnchor>
  <cdr:relSizeAnchor xmlns:cdr="http://schemas.openxmlformats.org/drawingml/2006/chartDrawing">
    <cdr:from>
      <cdr:x>0.88553</cdr:x>
      <cdr:y>0.19512</cdr:y>
    </cdr:from>
    <cdr:to>
      <cdr:x>0.93638</cdr:x>
      <cdr:y>0.36585</cdr:y>
    </cdr:to>
    <cdr:sp macro="" textlink="">
      <cdr:nvSpPr>
        <cdr:cNvPr id="4" name="Freccia in su 3"/>
        <cdr:cNvSpPr/>
      </cdr:nvSpPr>
      <cdr:spPr>
        <a:xfrm xmlns:a="http://schemas.openxmlformats.org/drawingml/2006/main">
          <a:off x="7524328" y="1152128"/>
          <a:ext cx="432048" cy="1008112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0FB04D5-22BA-4EF2-98A3-F328388B0732}" type="datetime1">
              <a:rPr lang="it-IT"/>
              <a:pPr>
                <a:defRPr/>
              </a:pPr>
              <a:t>28/11/18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A1B2C92-FD28-42B5-9E9D-D701A813656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9672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D333882-4808-49C4-ADD5-87AA8B3B4253}" type="datetime1">
              <a:rPr lang="it-IT"/>
              <a:pPr>
                <a:defRPr/>
              </a:pPr>
              <a:t>28/11/18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Fare clic per modificare gli stili del testo dello schema</a:t>
            </a:r>
          </a:p>
          <a:p>
            <a:pPr lvl="1"/>
            <a:r>
              <a:rPr lang="x-none" noProof="0" smtClean="0"/>
              <a:t>Secondo livello</a:t>
            </a:r>
          </a:p>
          <a:p>
            <a:pPr lvl="2"/>
            <a:r>
              <a:rPr lang="x-none" noProof="0" smtClean="0"/>
              <a:t>Terzo livello</a:t>
            </a:r>
          </a:p>
          <a:p>
            <a:pPr lvl="3"/>
            <a:r>
              <a:rPr lang="x-none" noProof="0" smtClean="0"/>
              <a:t>Quarto livello</a:t>
            </a:r>
          </a:p>
          <a:p>
            <a:pPr lvl="4"/>
            <a:r>
              <a:rPr lang="x-none" noProof="0" smtClean="0"/>
              <a:t>Quinto livello</a:t>
            </a:r>
            <a:endParaRPr lang="it-IT" noProof="0" smtClean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926D73-74F0-4BF5-A13C-777E062A669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1896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AB6B6C-5EE4-4236-ADB8-3262FE682ADD}" type="slidenum">
              <a:rPr lang="it-IT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926D73-74F0-4BF5-A13C-777E062A669D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>
          <a:xfrm>
            <a:off x="971600" y="1223516"/>
            <a:ext cx="7345362" cy="2349500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Helvetica Neu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Helvetica Neu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Helvetica Neu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Helvetica Neue"/>
            </a:endParaRPr>
          </a:p>
        </p:txBody>
      </p:sp>
      <p:pic>
        <p:nvPicPr>
          <p:cNvPr id="4" name="Immagine 7" descr="fub_logo_01_cmyk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640"/>
            <a:ext cx="2076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5"/>
          <p:cNvSpPr txBox="1">
            <a:spLocks noChangeArrowheads="1"/>
          </p:cNvSpPr>
          <p:nvPr userDrawn="1"/>
        </p:nvSpPr>
        <p:spPr bwMode="auto">
          <a:xfrm>
            <a:off x="2979738" y="2024063"/>
            <a:ext cx="5427662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it-IT" sz="800" b="1" dirty="0" smtClean="0">
              <a:latin typeface="Helvetica Neue" charset="0"/>
            </a:endParaRPr>
          </a:p>
          <a:p>
            <a:pPr eaLnBrk="1" hangingPunct="1">
              <a:defRPr/>
            </a:pPr>
            <a:endParaRPr lang="it-IT" sz="800" dirty="0" smtClean="0">
              <a:latin typeface="Helvetica Neue" charset="0"/>
            </a:endParaRPr>
          </a:p>
        </p:txBody>
      </p:sp>
      <p:sp>
        <p:nvSpPr>
          <p:cNvPr id="11" name="Segnaposto titolo 1"/>
          <p:cNvSpPr>
            <a:spLocks noGrp="1"/>
          </p:cNvSpPr>
          <p:nvPr>
            <p:ph type="title"/>
          </p:nvPr>
        </p:nvSpPr>
        <p:spPr bwMode="auto">
          <a:xfrm>
            <a:off x="1907704" y="653787"/>
            <a:ext cx="5472608" cy="83099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lang="it-IT" sz="2400" b="1" dirty="0">
                <a:solidFill>
                  <a:srgbClr val="FFFFFF"/>
                </a:solidFill>
                <a:latin typeface="Helvetica Neue" charset="0"/>
                <a:cs typeface="ＭＳ Ｐゴシック" charset="0"/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898989"/>
                </a:solidFill>
                <a:latin typeface="Calibri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x-none"/>
              <a:t>Networks 2012 Rome, 17/10/12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Networks 2012 Rome, 17/10/12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BAEF-9B4F-43F7-99AF-179524A02DC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1236663" y="0"/>
            <a:ext cx="7331075" cy="12192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rgbClr val="27A22D"/>
              </a:solidFill>
              <a:latin typeface="Helvetica Neue"/>
            </a:endParaRPr>
          </a:p>
        </p:txBody>
      </p:sp>
      <p:cxnSp>
        <p:nvCxnSpPr>
          <p:cNvPr id="5" name="Connettore 1 4"/>
          <p:cNvCxnSpPr/>
          <p:nvPr userDrawn="1"/>
        </p:nvCxnSpPr>
        <p:spPr>
          <a:xfrm>
            <a:off x="1236663" y="6019800"/>
            <a:ext cx="7331075" cy="1588"/>
          </a:xfrm>
          <a:prstGeom prst="line">
            <a:avLst/>
          </a:prstGeom>
          <a:ln w="12700">
            <a:solidFill>
              <a:srgbClr val="002F5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magine 8" descr="fub_logo_02_cmyk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6022975"/>
            <a:ext cx="11620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>
            <a:spLocks noChangeArrowheads="1"/>
          </p:cNvSpPr>
          <p:nvPr userDrawn="1"/>
        </p:nvSpPr>
        <p:spPr bwMode="auto">
          <a:xfrm>
            <a:off x="1485900" y="2554288"/>
            <a:ext cx="185738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it-IT" sz="1800" smtClean="0"/>
          </a:p>
        </p:txBody>
      </p:sp>
      <p:sp>
        <p:nvSpPr>
          <p:cNvPr id="12" name="Segnaposto titolo 1"/>
          <p:cNvSpPr>
            <a:spLocks noGrp="1"/>
          </p:cNvSpPr>
          <p:nvPr>
            <p:ph type="title"/>
          </p:nvPr>
        </p:nvSpPr>
        <p:spPr bwMode="auto">
          <a:xfrm>
            <a:off x="1259632" y="446847"/>
            <a:ext cx="7309133" cy="33855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lang="it-IT" sz="1600" b="1" dirty="0">
                <a:solidFill>
                  <a:srgbClr val="27A22D"/>
                </a:solidFill>
                <a:latin typeface="Helvetica Neue" charset="0"/>
                <a:cs typeface="Helvetica Neue" charset="0"/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4" name="Segnaposto testo 2"/>
          <p:cNvSpPr>
            <a:spLocks noGrp="1"/>
          </p:cNvSpPr>
          <p:nvPr>
            <p:ph idx="1"/>
          </p:nvPr>
        </p:nvSpPr>
        <p:spPr bwMode="auto">
          <a:xfrm>
            <a:off x="1259632" y="1600200"/>
            <a:ext cx="7344816" cy="153888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noProof="0" dirty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0A14FD-411F-478B-A63B-C2A1E0C446C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1"/>
          </p:nvPr>
        </p:nvSpPr>
        <p:spPr>
          <a:xfrm>
            <a:off x="2555776" y="6165304"/>
            <a:ext cx="4896544" cy="365125"/>
          </a:xfr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Calibri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dirty="0" smtClean="0"/>
              <a:t>Smart Home e Servizi </a:t>
            </a:r>
            <a:r>
              <a:rPr lang="it-IT" dirty="0" err="1" smtClean="0"/>
              <a:t>in-House</a:t>
            </a:r>
            <a:r>
              <a:rPr lang="it-IT" dirty="0" smtClean="0"/>
              <a:t> Attraverso  Reti a Larga Banda</a:t>
            </a:r>
          </a:p>
          <a:p>
            <a:pPr>
              <a:defRPr/>
            </a:pPr>
            <a:r>
              <a:rPr lang="it-IT" dirty="0" smtClean="0"/>
              <a:t>Firenze  25 ottobre 2013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Networks 2012 Rome, 17/10/12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49FE-FBFA-4023-A3A1-AFC476AAAA0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anchor="ctr"/>
          <a:lstStyle>
            <a:lvl1pPr>
              <a:defRPr lang="it-IT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Networks 2012 Rome, 17/10/12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1A18B-191F-4C7F-860A-8ADC80330C7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anchor="ctr"/>
          <a:lstStyle>
            <a:lvl1pPr>
              <a:defRPr lang="it-IT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Networks 2012 Rome, 17/10/12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09B7-AB58-4A71-A480-37C71D922E6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Networks 2012 Rome, 17/10/12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5669-D24C-48CA-BEA4-80A4804E617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Networks 2012 Rome, 17/10/12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E1B1-D135-4116-8061-6FBC06F6590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Networks 2012 Rome, 17/10/12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FCCF2-BD2B-43BC-909D-2E559CECB6E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anchor="ctr"/>
          <a:lstStyle>
            <a:lvl1pPr>
              <a:defRPr lang="it-IT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Networks 2012 Rome, 17/10/12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FC2DD-A509-451C-833D-DE841A11F86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1258888" y="274638"/>
            <a:ext cx="74279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1258888" y="1600200"/>
            <a:ext cx="742791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0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x-none"/>
              <a:t>Networks 2012 Rome, 17/10/12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01013" y="6356350"/>
            <a:ext cx="5857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C3B03EB-7938-4CB7-859F-1FC5484837C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</p:sldLayoutIdLst>
  <p:transition xmlns:p14="http://schemas.microsoft.com/office/powerpoint/2010/main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it-IT" sz="1600" b="1" kern="1200" dirty="0">
          <a:solidFill>
            <a:srgbClr val="27A22D"/>
          </a:solidFill>
          <a:latin typeface="Helvetica Neue" charset="0"/>
          <a:ea typeface="ＭＳ Ｐゴシック" charset="0"/>
          <a:cs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27A22D"/>
          </a:solidFill>
          <a:latin typeface="Helvetica Neue" charset="0"/>
          <a:ea typeface="ＭＳ Ｐゴシック" charset="0"/>
          <a:cs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27A22D"/>
          </a:solidFill>
          <a:latin typeface="Helvetica Neue" charset="0"/>
          <a:ea typeface="ＭＳ Ｐゴシック" charset="0"/>
          <a:cs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27A22D"/>
          </a:solidFill>
          <a:latin typeface="Helvetica Neue" charset="0"/>
          <a:ea typeface="ＭＳ Ｐゴシック" charset="0"/>
          <a:cs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27A22D"/>
          </a:solidFill>
          <a:latin typeface="Helvetica Neue" charset="0"/>
          <a:ea typeface="ＭＳ Ｐゴシック" charset="0"/>
          <a:cs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it-IT" sz="1600" kern="1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it-IT" sz="1400" kern="1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it-IT" sz="2400" kern="1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it-IT" sz="2000" kern="1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it-IT" sz="2000" kern="1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5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6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hyperlink" Target="http://www.oulu.fi/infotech/annual_report/2014/ra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ub.it/it/fubsdocuments/papers/internationaljournals/experimentalinvestigationqualityserviceipallopticalnetworkadoptingwavelengthconversio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xpl/articleDetails.jsp?arnumber=7432151&amp;refinements=4226193280&amp;filter=AND(p_IS_Number:7432135)" TargetMode="External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51520" y="3717032"/>
            <a:ext cx="85693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it-IT" dirty="0">
              <a:solidFill>
                <a:srgbClr val="008000"/>
              </a:solidFill>
              <a:latin typeface="Helvetica Neue" charset="0"/>
            </a:endParaRPr>
          </a:p>
          <a:p>
            <a:pPr>
              <a:defRPr/>
            </a:pPr>
            <a:endParaRPr lang="it-IT" dirty="0">
              <a:solidFill>
                <a:srgbClr val="008000"/>
              </a:solidFill>
              <a:latin typeface="Helvetica Neue" charset="0"/>
            </a:endParaRPr>
          </a:p>
          <a:p>
            <a:pPr algn="ctr">
              <a:defRPr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Helvetica Neue" charset="0"/>
            </a:endParaRPr>
          </a:p>
          <a:p>
            <a:pPr algn="ctr">
              <a:defRPr/>
            </a:pPr>
            <a:r>
              <a:rPr lang="it-IT" sz="2400" u="sng" dirty="0" smtClean="0">
                <a:solidFill>
                  <a:schemeClr val="tx2">
                    <a:lumMod val="75000"/>
                  </a:schemeClr>
                </a:solidFill>
                <a:latin typeface="Helvetica Neue" charset="0"/>
              </a:rPr>
              <a:t>Francesco Matera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  <a:latin typeface="Helvetica Neue" charset="0"/>
            </a:endParaRPr>
          </a:p>
          <a:p>
            <a:pPr algn="ctr"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Helvetica Neue" charset="0"/>
              </a:rPr>
              <a:t>Fondazione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Helvetica Neue" charset="0"/>
              </a:rPr>
              <a:t>Ugo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Helvetica Neue" charset="0"/>
              </a:rPr>
              <a:t>Bordoni, Via del Policlinico 147, Roma, fmatera@fub.it</a:t>
            </a:r>
          </a:p>
          <a:p>
            <a:pPr algn="ctr"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  <a:latin typeface="Helvetica Neue" charset="0"/>
            </a:endParaRPr>
          </a:p>
          <a:p>
            <a:pPr>
              <a:defRPr/>
            </a:pPr>
            <a:endParaRPr lang="it-IT" dirty="0">
              <a:solidFill>
                <a:srgbClr val="008000"/>
              </a:solidFill>
              <a:latin typeface="Helvetica Neue" charset="0"/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416824" cy="2554545"/>
          </a:xfrm>
        </p:spPr>
        <p:txBody>
          <a:bodyPr/>
          <a:lstStyle/>
          <a:p>
            <a:r>
              <a:rPr lang="en-US" sz="4000" dirty="0" smtClean="0"/>
              <a:t>Infrastructures for Next Generation </a:t>
            </a:r>
            <a:r>
              <a:rPr lang="en-US" sz="4000" dirty="0" err="1" smtClean="0"/>
              <a:t>Ultrabroadband</a:t>
            </a:r>
            <a:r>
              <a:rPr lang="en-US" sz="4000" dirty="0" smtClean="0"/>
              <a:t> and Mobile Networks</a:t>
            </a:r>
            <a:br>
              <a:rPr lang="en-US" sz="4000" dirty="0" smtClean="0"/>
            </a:br>
            <a:r>
              <a:rPr lang="it-IT" sz="4000" dirty="0" smtClean="0"/>
              <a:t>  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4294967295"/>
          </p:nvPr>
        </p:nvSpPr>
        <p:spPr>
          <a:xfrm>
            <a:off x="2627784" y="5877272"/>
            <a:ext cx="81369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600" dirty="0" smtClean="0"/>
              <a:t>Università La Sapienza, Venerdì 23 novembre 2018</a:t>
            </a:r>
            <a:endParaRPr lang="it-IT" sz="1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4780831" y="1676400"/>
            <a:ext cx="8255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4717331" y="1773238"/>
            <a:ext cx="13255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4739556" y="1676400"/>
            <a:ext cx="8255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548806" y="2057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364906" y="2781300"/>
            <a:ext cx="0" cy="2324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860206" y="2781300"/>
            <a:ext cx="0" cy="2324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6511206" y="2133600"/>
            <a:ext cx="622300" cy="2635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2" y="606"/>
              </a:cxn>
              <a:cxn ang="0">
                <a:pos x="362" y="946"/>
              </a:cxn>
              <a:cxn ang="0">
                <a:pos x="29" y="1660"/>
              </a:cxn>
            </a:cxnLst>
            <a:rect l="0" t="0" r="r" b="b"/>
            <a:pathLst>
              <a:path w="362" h="1660">
                <a:moveTo>
                  <a:pt x="0" y="0"/>
                </a:moveTo>
                <a:lnTo>
                  <a:pt x="362" y="606"/>
                </a:lnTo>
                <a:lnTo>
                  <a:pt x="362" y="946"/>
                </a:lnTo>
                <a:lnTo>
                  <a:pt x="29" y="166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sm" len="med"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6841406" y="2133600"/>
            <a:ext cx="622300" cy="2700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2" y="606"/>
              </a:cxn>
              <a:cxn ang="0">
                <a:pos x="362" y="946"/>
              </a:cxn>
              <a:cxn ang="0">
                <a:pos x="16" y="1701"/>
              </a:cxn>
            </a:cxnLst>
            <a:rect l="0" t="0" r="r" b="b"/>
            <a:pathLst>
              <a:path w="362" h="1701">
                <a:moveTo>
                  <a:pt x="0" y="0"/>
                </a:moveTo>
                <a:lnTo>
                  <a:pt x="362" y="606"/>
                </a:lnTo>
                <a:lnTo>
                  <a:pt x="362" y="946"/>
                </a:lnTo>
                <a:lnTo>
                  <a:pt x="16" y="170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sm" len="med"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523781" y="2195513"/>
            <a:ext cx="1155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Distri</a:t>
            </a:r>
            <a:r>
              <a:rPr lang="it-IT" sz="1200">
                <a:solidFill>
                  <a:srgbClr val="000000"/>
                </a:solidFill>
                <a:latin typeface="Arial" pitchFamily="34" charset="0"/>
              </a:rPr>
              <a:t>bution point (box)</a:t>
            </a:r>
            <a:endParaRPr lang="it-IT" sz="2400">
              <a:latin typeface="Times" pitchFamily="18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995018" y="2349500"/>
            <a:ext cx="1238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it-IT" sz="1200">
                <a:solidFill>
                  <a:srgbClr val="000000"/>
                </a:solidFill>
                <a:latin typeface="Arial" pitchFamily="34" charset="0"/>
              </a:rPr>
              <a:t>Distribution c</a:t>
            </a: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abinet</a:t>
            </a:r>
            <a:endParaRPr lang="it-IT" sz="2400">
              <a:latin typeface="Times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842493" y="2449513"/>
            <a:ext cx="1112838" cy="274637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t-IT" sz="1200">
                <a:latin typeface="Arial" pitchFamily="34" charset="0"/>
              </a:rPr>
              <a:t>Primary cable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768256" y="3001963"/>
            <a:ext cx="1177925" cy="274637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sz="1200">
                <a:latin typeface="Arial" pitchFamily="34" charset="0"/>
              </a:rPr>
              <a:t>Twisted pair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 flipV="1">
            <a:off x="3374306" y="2743200"/>
            <a:ext cx="17462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207868" y="3733800"/>
            <a:ext cx="23018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6493743" y="2860675"/>
            <a:ext cx="315913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406306" y="3454400"/>
            <a:ext cx="136525" cy="31273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6306" y="2763838"/>
            <a:ext cx="136525" cy="3143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3302868" y="3014663"/>
            <a:ext cx="220663" cy="4857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657256" y="2232025"/>
            <a:ext cx="239712" cy="266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6581056" y="1981200"/>
            <a:ext cx="373062" cy="250825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88" y="0"/>
              </a:cxn>
              <a:cxn ang="0">
                <a:pos x="176" y="128"/>
              </a:cxn>
              <a:cxn ang="0">
                <a:pos x="0" y="128"/>
              </a:cxn>
            </a:cxnLst>
            <a:rect l="0" t="0" r="r" b="b"/>
            <a:pathLst>
              <a:path w="176" h="128">
                <a:moveTo>
                  <a:pt x="0" y="128"/>
                </a:moveTo>
                <a:lnTo>
                  <a:pt x="88" y="0"/>
                </a:lnTo>
                <a:lnTo>
                  <a:pt x="176" y="128"/>
                </a:lnTo>
                <a:lnTo>
                  <a:pt x="0" y="12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6879506" y="2451100"/>
            <a:ext cx="236537" cy="266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6801718" y="2200275"/>
            <a:ext cx="373063" cy="250825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88" y="0"/>
              </a:cxn>
              <a:cxn ang="0">
                <a:pos x="176" y="128"/>
              </a:cxn>
              <a:cxn ang="0">
                <a:pos x="0" y="128"/>
              </a:cxn>
            </a:cxnLst>
            <a:rect l="0" t="0" r="r" b="b"/>
            <a:pathLst>
              <a:path w="176" h="128">
                <a:moveTo>
                  <a:pt x="0" y="128"/>
                </a:moveTo>
                <a:lnTo>
                  <a:pt x="88" y="0"/>
                </a:lnTo>
                <a:lnTo>
                  <a:pt x="176" y="128"/>
                </a:lnTo>
                <a:lnTo>
                  <a:pt x="0" y="12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7047781" y="2747963"/>
            <a:ext cx="236537" cy="266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6971581" y="2498725"/>
            <a:ext cx="373062" cy="249238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88" y="0"/>
              </a:cxn>
              <a:cxn ang="0">
                <a:pos x="176" y="128"/>
              </a:cxn>
              <a:cxn ang="0">
                <a:pos x="0" y="128"/>
              </a:cxn>
            </a:cxnLst>
            <a:rect l="0" t="0" r="r" b="b"/>
            <a:pathLst>
              <a:path w="176" h="128">
                <a:moveTo>
                  <a:pt x="0" y="128"/>
                </a:moveTo>
                <a:lnTo>
                  <a:pt x="88" y="0"/>
                </a:lnTo>
                <a:lnTo>
                  <a:pt x="176" y="128"/>
                </a:lnTo>
                <a:lnTo>
                  <a:pt x="0" y="12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6355631" y="2420938"/>
            <a:ext cx="311150" cy="241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 flipV="1">
            <a:off x="6355631" y="2763838"/>
            <a:ext cx="679450" cy="1095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2518643" y="3116263"/>
            <a:ext cx="208756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2518643" y="3171825"/>
            <a:ext cx="2087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2518643" y="3225800"/>
            <a:ext cx="208756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518643" y="3281363"/>
            <a:ext cx="2087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2518643" y="3336925"/>
            <a:ext cx="2087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V="1">
            <a:off x="6347693" y="2592388"/>
            <a:ext cx="525463" cy="117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V="1">
            <a:off x="4599856" y="2654300"/>
            <a:ext cx="1544637" cy="4619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V="1">
            <a:off x="4609381" y="2709863"/>
            <a:ext cx="1535112" cy="461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2518643" y="3390900"/>
            <a:ext cx="2087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V="1">
            <a:off x="4622081" y="2760663"/>
            <a:ext cx="1535112" cy="461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4606206" y="3395663"/>
            <a:ext cx="1543050" cy="461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4614143" y="3340100"/>
            <a:ext cx="1535113" cy="4619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4626843" y="3284538"/>
            <a:ext cx="1535113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7166843" y="3516313"/>
            <a:ext cx="236538" cy="266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7090643" y="3265488"/>
            <a:ext cx="373063" cy="250825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88" y="0"/>
              </a:cxn>
              <a:cxn ang="0">
                <a:pos x="176" y="128"/>
              </a:cxn>
              <a:cxn ang="0">
                <a:pos x="0" y="128"/>
              </a:cxn>
            </a:cxnLst>
            <a:rect l="0" t="0" r="r" b="b"/>
            <a:pathLst>
              <a:path w="176" h="128">
                <a:moveTo>
                  <a:pt x="0" y="128"/>
                </a:moveTo>
                <a:lnTo>
                  <a:pt x="88" y="0"/>
                </a:lnTo>
                <a:lnTo>
                  <a:pt x="176" y="128"/>
                </a:lnTo>
                <a:lnTo>
                  <a:pt x="0" y="12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7065243" y="3844925"/>
            <a:ext cx="236538" cy="266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6989043" y="3594100"/>
            <a:ext cx="373063" cy="250825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88" y="0"/>
              </a:cxn>
              <a:cxn ang="0">
                <a:pos x="176" y="128"/>
              </a:cxn>
              <a:cxn ang="0">
                <a:pos x="0" y="128"/>
              </a:cxn>
            </a:cxnLst>
            <a:rect l="0" t="0" r="r" b="b"/>
            <a:pathLst>
              <a:path w="176" h="128">
                <a:moveTo>
                  <a:pt x="0" y="128"/>
                </a:moveTo>
                <a:lnTo>
                  <a:pt x="88" y="0"/>
                </a:lnTo>
                <a:lnTo>
                  <a:pt x="176" y="128"/>
                </a:lnTo>
                <a:lnTo>
                  <a:pt x="0" y="12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H="1">
            <a:off x="6373093" y="3609975"/>
            <a:ext cx="781050" cy="149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 flipV="1">
            <a:off x="6365156" y="3868738"/>
            <a:ext cx="552450" cy="461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 flipV="1">
            <a:off x="6365156" y="3821113"/>
            <a:ext cx="687387" cy="117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4388718" y="2982913"/>
            <a:ext cx="457200" cy="5175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6149256" y="2608263"/>
            <a:ext cx="220662" cy="203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6165131" y="3703638"/>
            <a:ext cx="222250" cy="20478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1475656" y="2976563"/>
            <a:ext cx="1052512" cy="54768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1558206" y="3073400"/>
            <a:ext cx="908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Central</a:t>
            </a:r>
            <a:r>
              <a:rPr lang="it-IT" sz="1200">
                <a:solidFill>
                  <a:srgbClr val="000000"/>
                </a:solidFill>
                <a:latin typeface="Arial" pitchFamily="34" charset="0"/>
              </a:rPr>
              <a:t> office</a:t>
            </a:r>
            <a:endParaRPr lang="it-IT" sz="2400">
              <a:latin typeface="Times" pitchFamily="18" charset="0"/>
            </a:endParaRP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2678981" y="4506913"/>
            <a:ext cx="1565275" cy="51752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t-IT" sz="1400" b="1" dirty="0" err="1">
                <a:latin typeface="Arial" pitchFamily="34" charset="0"/>
              </a:rPr>
              <a:t>Feeder</a:t>
            </a:r>
            <a:r>
              <a:rPr lang="it-IT" sz="1400" b="1" dirty="0">
                <a:latin typeface="Arial" pitchFamily="34" charset="0"/>
              </a:rPr>
              <a:t> / </a:t>
            </a:r>
            <a:r>
              <a:rPr lang="it-IT" sz="1400" b="1" dirty="0" err="1">
                <a:latin typeface="Arial" pitchFamily="34" charset="0"/>
              </a:rPr>
              <a:t>primary</a:t>
            </a:r>
            <a:endParaRPr lang="it-IT" sz="1400" b="1" dirty="0">
              <a:latin typeface="Arial" pitchFamily="34" charset="0"/>
            </a:endParaRPr>
          </a:p>
          <a:p>
            <a:pPr algn="ctr" eaLnBrk="0" hangingPunct="0"/>
            <a:r>
              <a:rPr lang="it-IT" sz="1400" b="1" dirty="0">
                <a:latin typeface="Arial" pitchFamily="34" charset="0"/>
              </a:rPr>
              <a:t>network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4566518" y="4419600"/>
            <a:ext cx="2027238" cy="73025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sz="1400" b="1">
                <a:latin typeface="Arial" pitchFamily="34" charset="0"/>
              </a:rPr>
              <a:t>Distribution / secondary</a:t>
            </a:r>
          </a:p>
          <a:p>
            <a:pPr algn="ctr" eaLnBrk="0" hangingPunct="0"/>
            <a:r>
              <a:rPr lang="it-IT" sz="1400" b="1">
                <a:latin typeface="Arial" pitchFamily="34" charset="0"/>
              </a:rPr>
              <a:t>network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6015906" y="4740275"/>
            <a:ext cx="1155700" cy="51752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sz="1400">
                <a:latin typeface="Arial" pitchFamily="34" charset="0"/>
              </a:rPr>
              <a:t>Home</a:t>
            </a:r>
          </a:p>
          <a:p>
            <a:pPr algn="ctr" eaLnBrk="0" hangingPunct="0"/>
            <a:r>
              <a:rPr lang="it-IT" sz="1400">
                <a:latin typeface="Arial" pitchFamily="34" charset="0"/>
              </a:rPr>
              <a:t>network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4371256" y="2057400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>
            <a:off x="4849093" y="2057400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4391893" y="2990850"/>
            <a:ext cx="4445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>
            <a:off x="4395068" y="2990850"/>
            <a:ext cx="4445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graphicFrame>
        <p:nvGraphicFramePr>
          <p:cNvPr id="64" name="Object 64"/>
          <p:cNvGraphicFramePr>
            <a:graphicFrameLocks noChangeAspect="1"/>
          </p:cNvGraphicFramePr>
          <p:nvPr/>
        </p:nvGraphicFramePr>
        <p:xfrm>
          <a:off x="6720756" y="3962400"/>
          <a:ext cx="685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3" imgW="2954160" imgH="2327040" progId="">
                  <p:embed/>
                </p:oleObj>
              </mc:Choice>
              <mc:Fallback>
                <p:oleObj name="Clip" r:id="rId3" imgW="2954160" imgH="2327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0756" y="3962400"/>
                        <a:ext cx="685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114"/>
          <p:cNvSpPr>
            <a:spLocks noChangeArrowheads="1"/>
          </p:cNvSpPr>
          <p:nvPr/>
        </p:nvSpPr>
        <p:spPr bwMode="auto">
          <a:xfrm>
            <a:off x="4491906" y="1524000"/>
            <a:ext cx="990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it-IT" sz="1200">
                <a:solidFill>
                  <a:srgbClr val="000000"/>
                </a:solidFill>
                <a:latin typeface="Arial" pitchFamily="34" charset="0"/>
              </a:rPr>
              <a:t>Dedicated / leased line</a:t>
            </a:r>
            <a:endParaRPr lang="it-IT" sz="2400">
              <a:latin typeface="Times" pitchFamily="18" charset="0"/>
            </a:endParaRPr>
          </a:p>
        </p:txBody>
      </p:sp>
      <p:sp>
        <p:nvSpPr>
          <p:cNvPr id="66" name="Rectangle 121"/>
          <p:cNvSpPr>
            <a:spLocks noChangeArrowheads="1"/>
          </p:cNvSpPr>
          <p:nvPr/>
        </p:nvSpPr>
        <p:spPr bwMode="auto">
          <a:xfrm>
            <a:off x="4249018" y="3759200"/>
            <a:ext cx="70167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med"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7" name="Text Box 122"/>
          <p:cNvSpPr txBox="1">
            <a:spLocks noChangeArrowheads="1"/>
          </p:cNvSpPr>
          <p:nvPr/>
        </p:nvSpPr>
        <p:spPr bwMode="auto">
          <a:xfrm>
            <a:off x="3847381" y="3733800"/>
            <a:ext cx="1590675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t-IT" sz="1200">
                <a:latin typeface="Arial" pitchFamily="34" charset="0"/>
              </a:rPr>
              <a:t>Secondary cable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68" name="Line 123"/>
          <p:cNvSpPr>
            <a:spLocks noChangeShapeType="1"/>
          </p:cNvSpPr>
          <p:nvPr/>
        </p:nvSpPr>
        <p:spPr bwMode="auto">
          <a:xfrm flipH="1">
            <a:off x="5215806" y="3078163"/>
            <a:ext cx="215900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273925" cy="11969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bg1"/>
                </a:solidFill>
                <a:ea typeface="+mj-ea"/>
              </a:rPr>
              <a:t>Access Network </a:t>
            </a:r>
            <a:r>
              <a:rPr lang="it-IT" sz="3200" dirty="0" err="1" smtClean="0">
                <a:solidFill>
                  <a:schemeClr val="bg1"/>
                </a:solidFill>
                <a:ea typeface="+mj-ea"/>
              </a:rPr>
              <a:t>Evolution</a:t>
            </a:r>
            <a:endParaRPr sz="3200" dirty="0" smtClean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17953" y="1779910"/>
            <a:ext cx="2160587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373490" y="1275085"/>
            <a:ext cx="2519363" cy="503237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517953" y="2499047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670478" y="177991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7990" y="1924372"/>
            <a:ext cx="1439863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10800000">
            <a:off x="323528" y="1637035"/>
            <a:ext cx="1800225" cy="28733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563615" y="2356172"/>
            <a:ext cx="7191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363840" y="2932435"/>
            <a:ext cx="5762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763390" y="2572072"/>
            <a:ext cx="3095625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764978" y="2643510"/>
            <a:ext cx="3095625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763390" y="2716535"/>
            <a:ext cx="3095625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763390" y="2787972"/>
            <a:ext cx="3095625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1763390" y="2860997"/>
            <a:ext cx="4465638" cy="144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51" y="0"/>
              </a:cxn>
              <a:cxn ang="0">
                <a:pos x="1951" y="91"/>
              </a:cxn>
              <a:cxn ang="0">
                <a:pos x="2722" y="91"/>
              </a:cxn>
              <a:cxn ang="0">
                <a:pos x="2813" y="91"/>
              </a:cxn>
            </a:cxnLst>
            <a:rect l="0" t="0" r="r" b="b"/>
            <a:pathLst>
              <a:path w="2813" h="91">
                <a:moveTo>
                  <a:pt x="0" y="0"/>
                </a:moveTo>
                <a:lnTo>
                  <a:pt x="1951" y="0"/>
                </a:lnTo>
                <a:lnTo>
                  <a:pt x="1951" y="91"/>
                </a:lnTo>
                <a:lnTo>
                  <a:pt x="2722" y="91"/>
                </a:lnTo>
                <a:lnTo>
                  <a:pt x="2813" y="91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1763390" y="2932435"/>
            <a:ext cx="4321175" cy="144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51" y="0"/>
              </a:cxn>
              <a:cxn ang="0">
                <a:pos x="1951" y="91"/>
              </a:cxn>
              <a:cxn ang="0">
                <a:pos x="2722" y="91"/>
              </a:cxn>
              <a:cxn ang="0">
                <a:pos x="2813" y="91"/>
              </a:cxn>
            </a:cxnLst>
            <a:rect l="0" t="0" r="r" b="b"/>
            <a:pathLst>
              <a:path w="2813" h="91">
                <a:moveTo>
                  <a:pt x="0" y="0"/>
                </a:moveTo>
                <a:lnTo>
                  <a:pt x="1951" y="0"/>
                </a:lnTo>
                <a:lnTo>
                  <a:pt x="1951" y="91"/>
                </a:lnTo>
                <a:lnTo>
                  <a:pt x="2722" y="91"/>
                </a:lnTo>
                <a:lnTo>
                  <a:pt x="2813" y="91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1836415" y="3003872"/>
            <a:ext cx="5472113" cy="144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9" y="0"/>
              </a:cxn>
              <a:cxn ang="0">
                <a:pos x="1769" y="91"/>
              </a:cxn>
              <a:cxn ang="0">
                <a:pos x="3447" y="91"/>
              </a:cxn>
            </a:cxnLst>
            <a:rect l="0" t="0" r="r" b="b"/>
            <a:pathLst>
              <a:path w="3447" h="91">
                <a:moveTo>
                  <a:pt x="0" y="0"/>
                </a:moveTo>
                <a:lnTo>
                  <a:pt x="1769" y="0"/>
                </a:lnTo>
                <a:lnTo>
                  <a:pt x="1769" y="91"/>
                </a:lnTo>
                <a:lnTo>
                  <a:pt x="3447" y="91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1763390" y="3076897"/>
            <a:ext cx="6408738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9" y="0"/>
              </a:cxn>
              <a:cxn ang="0">
                <a:pos x="1769" y="136"/>
              </a:cxn>
              <a:cxn ang="0">
                <a:pos x="4037" y="136"/>
              </a:cxn>
              <a:cxn ang="0">
                <a:pos x="4037" y="46"/>
              </a:cxn>
            </a:cxnLst>
            <a:rect l="0" t="0" r="r" b="b"/>
            <a:pathLst>
              <a:path w="4037" h="136">
                <a:moveTo>
                  <a:pt x="0" y="0"/>
                </a:moveTo>
                <a:lnTo>
                  <a:pt x="1769" y="0"/>
                </a:lnTo>
                <a:lnTo>
                  <a:pt x="1769" y="136"/>
                </a:lnTo>
                <a:lnTo>
                  <a:pt x="4037" y="136"/>
                </a:lnTo>
                <a:lnTo>
                  <a:pt x="4037" y="46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763390" y="2284735"/>
            <a:ext cx="6624638" cy="1150937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1724" y="544"/>
              </a:cxn>
              <a:cxn ang="0">
                <a:pos x="1724" y="725"/>
              </a:cxn>
              <a:cxn ang="0">
                <a:pos x="4173" y="725"/>
              </a:cxn>
              <a:cxn ang="0">
                <a:pos x="4173" y="90"/>
              </a:cxn>
              <a:cxn ang="0">
                <a:pos x="3312" y="90"/>
              </a:cxn>
              <a:cxn ang="0">
                <a:pos x="3312" y="0"/>
              </a:cxn>
            </a:cxnLst>
            <a:rect l="0" t="0" r="r" b="b"/>
            <a:pathLst>
              <a:path w="4173" h="725">
                <a:moveTo>
                  <a:pt x="0" y="544"/>
                </a:moveTo>
                <a:lnTo>
                  <a:pt x="1724" y="544"/>
                </a:lnTo>
                <a:lnTo>
                  <a:pt x="1724" y="725"/>
                </a:lnTo>
                <a:lnTo>
                  <a:pt x="4173" y="725"/>
                </a:lnTo>
                <a:lnTo>
                  <a:pt x="4173" y="90"/>
                </a:lnTo>
                <a:lnTo>
                  <a:pt x="3312" y="90"/>
                </a:lnTo>
                <a:lnTo>
                  <a:pt x="3312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1763390" y="3219772"/>
            <a:ext cx="6769100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79" y="0"/>
              </a:cxn>
              <a:cxn ang="0">
                <a:pos x="1679" y="182"/>
              </a:cxn>
              <a:cxn ang="0">
                <a:pos x="4264" y="182"/>
              </a:cxn>
            </a:cxnLst>
            <a:rect l="0" t="0" r="r" b="b"/>
            <a:pathLst>
              <a:path w="4264" h="182">
                <a:moveTo>
                  <a:pt x="0" y="0"/>
                </a:moveTo>
                <a:lnTo>
                  <a:pt x="1679" y="0"/>
                </a:lnTo>
                <a:lnTo>
                  <a:pt x="1679" y="182"/>
                </a:lnTo>
                <a:lnTo>
                  <a:pt x="4264" y="182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8532490" y="2211710"/>
            <a:ext cx="0" cy="1296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899790" y="2427610"/>
            <a:ext cx="936625" cy="79216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800">
                <a:latin typeface="Arial" pitchFamily="34" charset="0"/>
              </a:rPr>
              <a:t>DSLAM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 rot="5400000">
            <a:off x="2338859" y="2141066"/>
            <a:ext cx="792162" cy="1511300"/>
          </a:xfrm>
          <a:prstGeom prst="can">
            <a:avLst>
              <a:gd name="adj" fmla="val 47695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2463478" y="2016447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>
                <a:latin typeface="Arial" pitchFamily="34" charset="0"/>
              </a:rPr>
              <a:t>Cavo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6876728" y="2140272"/>
            <a:ext cx="287337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8316590" y="2140272"/>
            <a:ext cx="287338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7164065" y="3076897"/>
            <a:ext cx="287338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8029253" y="3076897"/>
            <a:ext cx="287337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612453" y="2787972"/>
            <a:ext cx="287337" cy="865188"/>
          </a:xfrm>
          <a:custGeom>
            <a:avLst/>
            <a:gdLst/>
            <a:ahLst/>
            <a:cxnLst>
              <a:cxn ang="0">
                <a:pos x="0" y="545"/>
              </a:cxn>
              <a:cxn ang="0">
                <a:pos x="0" y="0"/>
              </a:cxn>
              <a:cxn ang="0">
                <a:pos x="181" y="0"/>
              </a:cxn>
            </a:cxnLst>
            <a:rect l="0" t="0" r="r" b="b"/>
            <a:pathLst>
              <a:path w="181" h="545">
                <a:moveTo>
                  <a:pt x="0" y="545"/>
                </a:moveTo>
                <a:lnTo>
                  <a:pt x="0" y="0"/>
                </a:lnTo>
                <a:lnTo>
                  <a:pt x="181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471540" y="1656085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 dirty="0" smtClean="0">
                <a:latin typeface="Arial" pitchFamily="34" charset="0"/>
              </a:rPr>
              <a:t>First Cabinet</a:t>
            </a:r>
            <a:endParaRPr lang="it-IT" sz="1800" dirty="0">
              <a:latin typeface="Arial" pitchFamily="34" charset="0"/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147940" y="2146622"/>
            <a:ext cx="12242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800" dirty="0" err="1" smtClean="0">
                <a:latin typeface="Arial" pitchFamily="34" charset="0"/>
              </a:rPr>
              <a:t>Second</a:t>
            </a:r>
            <a:r>
              <a:rPr lang="it-IT" sz="1800" dirty="0" smtClean="0">
                <a:latin typeface="Arial" pitchFamily="34" charset="0"/>
              </a:rPr>
              <a:t> Cabinet</a:t>
            </a:r>
            <a:endParaRPr lang="it-IT" sz="1800" dirty="0">
              <a:latin typeface="Arial" pitchFamily="34" charset="0"/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1836415" y="1700808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4068440" y="170080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5652765" y="170080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104703" y="1288058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>
                <a:latin typeface="Arial" pitchFamily="34" charset="0"/>
              </a:rPr>
              <a:t>500-1000 m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4212903" y="1288058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>
                <a:latin typeface="Arial" pitchFamily="34" charset="0"/>
              </a:rPr>
              <a:t>100-300 m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579740" y="126107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>
                <a:latin typeface="Arial" pitchFamily="34" charset="0"/>
              </a:rPr>
              <a:t>50-200 m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35496" y="1222697"/>
            <a:ext cx="18630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dirty="0" err="1" smtClean="0">
                <a:latin typeface="Arial" pitchFamily="34" charset="0"/>
              </a:rPr>
              <a:t>Central</a:t>
            </a:r>
            <a:r>
              <a:rPr lang="it-IT" sz="2000" b="1" dirty="0" smtClean="0">
                <a:latin typeface="Arial" pitchFamily="34" charset="0"/>
              </a:rPr>
              <a:t> Office</a:t>
            </a:r>
            <a:endParaRPr lang="it-IT" sz="2000" b="1" dirty="0">
              <a:latin typeface="Arial" pitchFamily="34" charset="0"/>
            </a:endParaRPr>
          </a:p>
          <a:p>
            <a:endParaRPr lang="it-IT" sz="2000" b="1" dirty="0">
              <a:latin typeface="Arial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517953" y="5085085"/>
            <a:ext cx="2160587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" name="AutoShape 42"/>
          <p:cNvSpPr>
            <a:spLocks noChangeArrowheads="1"/>
          </p:cNvSpPr>
          <p:nvPr/>
        </p:nvSpPr>
        <p:spPr bwMode="auto">
          <a:xfrm>
            <a:off x="6373490" y="4580260"/>
            <a:ext cx="2519363" cy="503237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6517953" y="5804222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7670478" y="5085085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67990" y="5229547"/>
            <a:ext cx="1439863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7" name="AutoShape 46"/>
          <p:cNvSpPr>
            <a:spLocks noChangeArrowheads="1"/>
          </p:cNvSpPr>
          <p:nvPr/>
        </p:nvSpPr>
        <p:spPr bwMode="auto">
          <a:xfrm rot="10800000">
            <a:off x="323528" y="4942210"/>
            <a:ext cx="1800225" cy="28733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363840" y="6237610"/>
            <a:ext cx="5762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1763390" y="5877247"/>
            <a:ext cx="3095625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1764978" y="5948685"/>
            <a:ext cx="3095625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1763390" y="6021710"/>
            <a:ext cx="3095625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1763390" y="6093147"/>
            <a:ext cx="3095625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1763390" y="6166172"/>
            <a:ext cx="4465638" cy="144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51" y="0"/>
              </a:cxn>
              <a:cxn ang="0">
                <a:pos x="1951" y="91"/>
              </a:cxn>
              <a:cxn ang="0">
                <a:pos x="2722" y="91"/>
              </a:cxn>
              <a:cxn ang="0">
                <a:pos x="2813" y="91"/>
              </a:cxn>
            </a:cxnLst>
            <a:rect l="0" t="0" r="r" b="b"/>
            <a:pathLst>
              <a:path w="2813" h="91">
                <a:moveTo>
                  <a:pt x="0" y="0"/>
                </a:moveTo>
                <a:lnTo>
                  <a:pt x="1951" y="0"/>
                </a:lnTo>
                <a:lnTo>
                  <a:pt x="1951" y="91"/>
                </a:lnTo>
                <a:lnTo>
                  <a:pt x="2722" y="91"/>
                </a:lnTo>
                <a:lnTo>
                  <a:pt x="2813" y="91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1763390" y="6237610"/>
            <a:ext cx="4321175" cy="144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51" y="0"/>
              </a:cxn>
              <a:cxn ang="0">
                <a:pos x="1951" y="91"/>
              </a:cxn>
              <a:cxn ang="0">
                <a:pos x="2722" y="91"/>
              </a:cxn>
              <a:cxn ang="0">
                <a:pos x="2813" y="91"/>
              </a:cxn>
            </a:cxnLst>
            <a:rect l="0" t="0" r="r" b="b"/>
            <a:pathLst>
              <a:path w="2813" h="91">
                <a:moveTo>
                  <a:pt x="0" y="0"/>
                </a:moveTo>
                <a:lnTo>
                  <a:pt x="1951" y="0"/>
                </a:lnTo>
                <a:lnTo>
                  <a:pt x="1951" y="91"/>
                </a:lnTo>
                <a:lnTo>
                  <a:pt x="2722" y="91"/>
                </a:lnTo>
                <a:lnTo>
                  <a:pt x="2813" y="91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1836415" y="6309047"/>
            <a:ext cx="5472113" cy="144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9" y="0"/>
              </a:cxn>
              <a:cxn ang="0">
                <a:pos x="1769" y="91"/>
              </a:cxn>
              <a:cxn ang="0">
                <a:pos x="3447" y="91"/>
              </a:cxn>
            </a:cxnLst>
            <a:rect l="0" t="0" r="r" b="b"/>
            <a:pathLst>
              <a:path w="3447" h="91">
                <a:moveTo>
                  <a:pt x="0" y="0"/>
                </a:moveTo>
                <a:lnTo>
                  <a:pt x="1769" y="0"/>
                </a:lnTo>
                <a:lnTo>
                  <a:pt x="1769" y="91"/>
                </a:lnTo>
                <a:lnTo>
                  <a:pt x="3447" y="91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1763390" y="6382072"/>
            <a:ext cx="6408738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9" y="0"/>
              </a:cxn>
              <a:cxn ang="0">
                <a:pos x="1769" y="136"/>
              </a:cxn>
              <a:cxn ang="0">
                <a:pos x="4037" y="136"/>
              </a:cxn>
              <a:cxn ang="0">
                <a:pos x="4037" y="46"/>
              </a:cxn>
            </a:cxnLst>
            <a:rect l="0" t="0" r="r" b="b"/>
            <a:pathLst>
              <a:path w="4037" h="136">
                <a:moveTo>
                  <a:pt x="0" y="0"/>
                </a:moveTo>
                <a:lnTo>
                  <a:pt x="1769" y="0"/>
                </a:lnTo>
                <a:lnTo>
                  <a:pt x="1769" y="136"/>
                </a:lnTo>
                <a:lnTo>
                  <a:pt x="4037" y="136"/>
                </a:lnTo>
                <a:lnTo>
                  <a:pt x="4037" y="46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1763390" y="5589910"/>
            <a:ext cx="6624638" cy="1150937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1724" y="544"/>
              </a:cxn>
              <a:cxn ang="0">
                <a:pos x="1724" y="725"/>
              </a:cxn>
              <a:cxn ang="0">
                <a:pos x="4173" y="725"/>
              </a:cxn>
              <a:cxn ang="0">
                <a:pos x="4173" y="90"/>
              </a:cxn>
              <a:cxn ang="0">
                <a:pos x="3312" y="90"/>
              </a:cxn>
              <a:cxn ang="0">
                <a:pos x="3312" y="0"/>
              </a:cxn>
            </a:cxnLst>
            <a:rect l="0" t="0" r="r" b="b"/>
            <a:pathLst>
              <a:path w="4173" h="725">
                <a:moveTo>
                  <a:pt x="0" y="544"/>
                </a:moveTo>
                <a:lnTo>
                  <a:pt x="1724" y="544"/>
                </a:lnTo>
                <a:lnTo>
                  <a:pt x="1724" y="725"/>
                </a:lnTo>
                <a:lnTo>
                  <a:pt x="4173" y="725"/>
                </a:lnTo>
                <a:lnTo>
                  <a:pt x="4173" y="90"/>
                </a:lnTo>
                <a:lnTo>
                  <a:pt x="3312" y="90"/>
                </a:lnTo>
                <a:lnTo>
                  <a:pt x="3312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1763390" y="6524947"/>
            <a:ext cx="6769100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79" y="0"/>
              </a:cxn>
              <a:cxn ang="0">
                <a:pos x="1679" y="182"/>
              </a:cxn>
              <a:cxn ang="0">
                <a:pos x="4264" y="182"/>
              </a:cxn>
            </a:cxnLst>
            <a:rect l="0" t="0" r="r" b="b"/>
            <a:pathLst>
              <a:path w="4264" h="182">
                <a:moveTo>
                  <a:pt x="0" y="0"/>
                </a:moveTo>
                <a:lnTo>
                  <a:pt x="1679" y="0"/>
                </a:lnTo>
                <a:lnTo>
                  <a:pt x="1679" y="182"/>
                </a:lnTo>
                <a:lnTo>
                  <a:pt x="4264" y="182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 flipV="1">
            <a:off x="8532490" y="5516885"/>
            <a:ext cx="0" cy="1296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899790" y="5732785"/>
            <a:ext cx="9366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800">
                <a:latin typeface="Arial" pitchFamily="34" charset="0"/>
              </a:rPr>
              <a:t>Switch/</a:t>
            </a:r>
          </a:p>
          <a:p>
            <a:pPr algn="ctr"/>
            <a:r>
              <a:rPr lang="it-IT" sz="1800">
                <a:latin typeface="Arial" pitchFamily="34" charset="0"/>
              </a:rPr>
              <a:t>Router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876728" y="5445447"/>
            <a:ext cx="287337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8316590" y="5445447"/>
            <a:ext cx="287338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7164065" y="6382072"/>
            <a:ext cx="287338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8029253" y="6382072"/>
            <a:ext cx="287337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612453" y="6093147"/>
            <a:ext cx="287337" cy="865188"/>
          </a:xfrm>
          <a:custGeom>
            <a:avLst/>
            <a:gdLst/>
            <a:ahLst/>
            <a:cxnLst>
              <a:cxn ang="0">
                <a:pos x="0" y="545"/>
              </a:cxn>
              <a:cxn ang="0">
                <a:pos x="0" y="0"/>
              </a:cxn>
              <a:cxn ang="0">
                <a:pos x="181" y="0"/>
              </a:cxn>
            </a:cxnLst>
            <a:rect l="0" t="0" r="r" b="b"/>
            <a:pathLst>
              <a:path w="181" h="545">
                <a:moveTo>
                  <a:pt x="0" y="545"/>
                </a:moveTo>
                <a:lnTo>
                  <a:pt x="0" y="0"/>
                </a:lnTo>
                <a:lnTo>
                  <a:pt x="181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8" name="Text Box 68"/>
          <p:cNvSpPr txBox="1">
            <a:spLocks noChangeArrowheads="1"/>
          </p:cNvSpPr>
          <p:nvPr/>
        </p:nvSpPr>
        <p:spPr bwMode="auto">
          <a:xfrm>
            <a:off x="985143" y="3573016"/>
            <a:ext cx="329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i="1" dirty="0">
                <a:latin typeface="Arial" pitchFamily="34" charset="0"/>
              </a:rPr>
              <a:t>a) Best </a:t>
            </a:r>
            <a:r>
              <a:rPr lang="it-IT" sz="2000" i="1" dirty="0" err="1" smtClean="0">
                <a:latin typeface="Arial" pitchFamily="34" charset="0"/>
              </a:rPr>
              <a:t>current</a:t>
            </a:r>
            <a:r>
              <a:rPr lang="it-IT" sz="2000" i="1" dirty="0" smtClean="0">
                <a:latin typeface="Arial" pitchFamily="34" charset="0"/>
              </a:rPr>
              <a:t> </a:t>
            </a:r>
            <a:r>
              <a:rPr lang="it-IT" sz="2000" i="1" dirty="0" err="1">
                <a:latin typeface="Arial" pitchFamily="34" charset="0"/>
              </a:rPr>
              <a:t>architecture</a:t>
            </a:r>
            <a:endParaRPr lang="it-IT" sz="2000" i="1" dirty="0">
              <a:latin typeface="Arial" pitchFamily="34" charset="0"/>
            </a:endParaRPr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1836415" y="5805810"/>
            <a:ext cx="244792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1800">
              <a:latin typeface="Arial" pitchFamily="34" charset="0"/>
            </a:endParaRPr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>
            <a:off x="1907853" y="5732785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1836415" y="5732785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3060378" y="5805810"/>
            <a:ext cx="1295400" cy="863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3492178" y="5877247"/>
            <a:ext cx="863600" cy="7207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800">
                <a:latin typeface="Arial" pitchFamily="34" charset="0"/>
              </a:rPr>
              <a:t>DSLAM</a:t>
            </a:r>
          </a:p>
        </p:txBody>
      </p:sp>
      <p:sp>
        <p:nvSpPr>
          <p:cNvPr id="74" name="Line 74"/>
          <p:cNvSpPr>
            <a:spLocks noChangeShapeType="1"/>
          </p:cNvSpPr>
          <p:nvPr/>
        </p:nvSpPr>
        <p:spPr bwMode="auto">
          <a:xfrm>
            <a:off x="1836415" y="6164585"/>
            <a:ext cx="165576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5" name="Text Box 75"/>
          <p:cNvSpPr txBox="1">
            <a:spLocks noChangeArrowheads="1"/>
          </p:cNvSpPr>
          <p:nvPr/>
        </p:nvSpPr>
        <p:spPr bwMode="auto">
          <a:xfrm>
            <a:off x="1836415" y="5726435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>
                <a:latin typeface="Arial" pitchFamily="34" charset="0"/>
              </a:rPr>
              <a:t>Fibra ottica</a:t>
            </a:r>
          </a:p>
        </p:txBody>
      </p:sp>
      <p:sp>
        <p:nvSpPr>
          <p:cNvPr id="76" name="Text Box 76"/>
          <p:cNvSpPr txBox="1">
            <a:spLocks noChangeArrowheads="1"/>
          </p:cNvSpPr>
          <p:nvPr/>
        </p:nvSpPr>
        <p:spPr bwMode="auto">
          <a:xfrm>
            <a:off x="3635896" y="4581128"/>
            <a:ext cx="265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i="1" dirty="0">
                <a:latin typeface="Arial" pitchFamily="34" charset="0"/>
              </a:rPr>
              <a:t>b) </a:t>
            </a:r>
            <a:r>
              <a:rPr lang="it-IT" sz="2000" i="1" dirty="0" err="1">
                <a:latin typeface="Arial" pitchFamily="34" charset="0"/>
              </a:rPr>
              <a:t>Fiber</a:t>
            </a:r>
            <a:r>
              <a:rPr lang="it-IT" sz="2000" i="1" dirty="0">
                <a:latin typeface="Arial" pitchFamily="34" charset="0"/>
              </a:rPr>
              <a:t> </a:t>
            </a:r>
            <a:r>
              <a:rPr lang="it-IT" sz="2000" i="1" dirty="0" err="1">
                <a:latin typeface="Arial" pitchFamily="34" charset="0"/>
              </a:rPr>
              <a:t>to</a:t>
            </a:r>
            <a:r>
              <a:rPr lang="it-IT" sz="2000" i="1" dirty="0">
                <a:latin typeface="Arial" pitchFamily="34" charset="0"/>
              </a:rPr>
              <a:t> the cabinet</a:t>
            </a:r>
          </a:p>
        </p:txBody>
      </p:sp>
      <p:sp>
        <p:nvSpPr>
          <p:cNvPr id="77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273925" cy="11969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bg1"/>
                </a:solidFill>
                <a:ea typeface="+mj-ea"/>
              </a:rPr>
              <a:t>Access network </a:t>
            </a:r>
            <a:endParaRPr sz="3200" dirty="0" smtClean="0">
              <a:solidFill>
                <a:schemeClr val="bg1"/>
              </a:solidFill>
              <a:ea typeface="+mj-ea"/>
            </a:endParaRPr>
          </a:p>
        </p:txBody>
      </p:sp>
      <p:sp>
        <p:nvSpPr>
          <p:cNvPr id="78" name="Text Box 32"/>
          <p:cNvSpPr txBox="1">
            <a:spLocks noChangeArrowheads="1"/>
          </p:cNvSpPr>
          <p:nvPr/>
        </p:nvSpPr>
        <p:spPr bwMode="auto">
          <a:xfrm>
            <a:off x="2935268" y="5219908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 dirty="0" smtClean="0">
                <a:latin typeface="Arial" pitchFamily="34" charset="0"/>
              </a:rPr>
              <a:t>First Cabinet</a:t>
            </a:r>
            <a:endParaRPr lang="it-IT" sz="1800" dirty="0"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101013" y="5637138"/>
            <a:ext cx="585787" cy="365125"/>
          </a:xfrm>
        </p:spPr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89713" y="1196801"/>
            <a:ext cx="2160587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445250" y="691976"/>
            <a:ext cx="2519363" cy="503238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589713" y="1915939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742238" y="1196801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39750" y="1341264"/>
            <a:ext cx="1439863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10800000">
            <a:off x="395288" y="1053926"/>
            <a:ext cx="1800225" cy="28733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835150" y="1988964"/>
            <a:ext cx="3095625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836738" y="2060401"/>
            <a:ext cx="3095625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835150" y="2133426"/>
            <a:ext cx="3095625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835150" y="2204864"/>
            <a:ext cx="3095625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1835150" y="2277889"/>
            <a:ext cx="4465638" cy="144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51" y="0"/>
              </a:cxn>
              <a:cxn ang="0">
                <a:pos x="1951" y="91"/>
              </a:cxn>
              <a:cxn ang="0">
                <a:pos x="2722" y="91"/>
              </a:cxn>
              <a:cxn ang="0">
                <a:pos x="2813" y="91"/>
              </a:cxn>
            </a:cxnLst>
            <a:rect l="0" t="0" r="r" b="b"/>
            <a:pathLst>
              <a:path w="2813" h="91">
                <a:moveTo>
                  <a:pt x="0" y="0"/>
                </a:moveTo>
                <a:lnTo>
                  <a:pt x="1951" y="0"/>
                </a:lnTo>
                <a:lnTo>
                  <a:pt x="1951" y="91"/>
                </a:lnTo>
                <a:lnTo>
                  <a:pt x="2722" y="91"/>
                </a:lnTo>
                <a:lnTo>
                  <a:pt x="2813" y="91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1835150" y="2349326"/>
            <a:ext cx="4321175" cy="144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51" y="0"/>
              </a:cxn>
              <a:cxn ang="0">
                <a:pos x="1951" y="91"/>
              </a:cxn>
              <a:cxn ang="0">
                <a:pos x="2722" y="91"/>
              </a:cxn>
              <a:cxn ang="0">
                <a:pos x="2813" y="91"/>
              </a:cxn>
            </a:cxnLst>
            <a:rect l="0" t="0" r="r" b="b"/>
            <a:pathLst>
              <a:path w="2813" h="91">
                <a:moveTo>
                  <a:pt x="0" y="0"/>
                </a:moveTo>
                <a:lnTo>
                  <a:pt x="1951" y="0"/>
                </a:lnTo>
                <a:lnTo>
                  <a:pt x="1951" y="91"/>
                </a:lnTo>
                <a:lnTo>
                  <a:pt x="2722" y="91"/>
                </a:lnTo>
                <a:lnTo>
                  <a:pt x="2813" y="91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1908175" y="2420764"/>
            <a:ext cx="5472113" cy="144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9" y="0"/>
              </a:cxn>
              <a:cxn ang="0">
                <a:pos x="1769" y="91"/>
              </a:cxn>
              <a:cxn ang="0">
                <a:pos x="3447" y="91"/>
              </a:cxn>
            </a:cxnLst>
            <a:rect l="0" t="0" r="r" b="b"/>
            <a:pathLst>
              <a:path w="3447" h="91">
                <a:moveTo>
                  <a:pt x="0" y="0"/>
                </a:moveTo>
                <a:lnTo>
                  <a:pt x="1769" y="0"/>
                </a:lnTo>
                <a:lnTo>
                  <a:pt x="1769" y="91"/>
                </a:lnTo>
                <a:lnTo>
                  <a:pt x="3447" y="91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1835150" y="2493789"/>
            <a:ext cx="6408738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9" y="0"/>
              </a:cxn>
              <a:cxn ang="0">
                <a:pos x="1769" y="136"/>
              </a:cxn>
              <a:cxn ang="0">
                <a:pos x="4037" y="136"/>
              </a:cxn>
              <a:cxn ang="0">
                <a:pos x="4037" y="46"/>
              </a:cxn>
            </a:cxnLst>
            <a:rect l="0" t="0" r="r" b="b"/>
            <a:pathLst>
              <a:path w="4037" h="136">
                <a:moveTo>
                  <a:pt x="0" y="0"/>
                </a:moveTo>
                <a:lnTo>
                  <a:pt x="1769" y="0"/>
                </a:lnTo>
                <a:lnTo>
                  <a:pt x="1769" y="136"/>
                </a:lnTo>
                <a:lnTo>
                  <a:pt x="4037" y="136"/>
                </a:lnTo>
                <a:lnTo>
                  <a:pt x="4037" y="46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1835150" y="1701626"/>
            <a:ext cx="6624638" cy="1150938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1724" y="544"/>
              </a:cxn>
              <a:cxn ang="0">
                <a:pos x="1724" y="725"/>
              </a:cxn>
              <a:cxn ang="0">
                <a:pos x="4173" y="725"/>
              </a:cxn>
              <a:cxn ang="0">
                <a:pos x="4173" y="90"/>
              </a:cxn>
              <a:cxn ang="0">
                <a:pos x="3312" y="90"/>
              </a:cxn>
              <a:cxn ang="0">
                <a:pos x="3312" y="0"/>
              </a:cxn>
            </a:cxnLst>
            <a:rect l="0" t="0" r="r" b="b"/>
            <a:pathLst>
              <a:path w="4173" h="725">
                <a:moveTo>
                  <a:pt x="0" y="544"/>
                </a:moveTo>
                <a:lnTo>
                  <a:pt x="1724" y="544"/>
                </a:lnTo>
                <a:lnTo>
                  <a:pt x="1724" y="725"/>
                </a:lnTo>
                <a:lnTo>
                  <a:pt x="4173" y="725"/>
                </a:lnTo>
                <a:lnTo>
                  <a:pt x="4173" y="90"/>
                </a:lnTo>
                <a:lnTo>
                  <a:pt x="3312" y="90"/>
                </a:lnTo>
                <a:lnTo>
                  <a:pt x="3312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1835150" y="2636664"/>
            <a:ext cx="6769100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79" y="0"/>
              </a:cxn>
              <a:cxn ang="0">
                <a:pos x="1679" y="182"/>
              </a:cxn>
              <a:cxn ang="0">
                <a:pos x="4264" y="182"/>
              </a:cxn>
            </a:cxnLst>
            <a:rect l="0" t="0" r="r" b="b"/>
            <a:pathLst>
              <a:path w="4264" h="182">
                <a:moveTo>
                  <a:pt x="0" y="0"/>
                </a:moveTo>
                <a:lnTo>
                  <a:pt x="1679" y="0"/>
                </a:lnTo>
                <a:lnTo>
                  <a:pt x="1679" y="182"/>
                </a:lnTo>
                <a:lnTo>
                  <a:pt x="4264" y="182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8604250" y="1628601"/>
            <a:ext cx="0" cy="12969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971550" y="1844501"/>
            <a:ext cx="9366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800">
                <a:latin typeface="Arial" pitchFamily="34" charset="0"/>
              </a:rPr>
              <a:t>Switch/</a:t>
            </a:r>
          </a:p>
          <a:p>
            <a:pPr algn="ctr"/>
            <a:r>
              <a:rPr lang="it-IT" sz="1800">
                <a:latin typeface="Arial" pitchFamily="34" charset="0"/>
              </a:rPr>
              <a:t>router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6948488" y="1557164"/>
            <a:ext cx="287337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8388350" y="1557164"/>
            <a:ext cx="287338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7235825" y="2493789"/>
            <a:ext cx="287338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8101013" y="2493789"/>
            <a:ext cx="287337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684213" y="2204864"/>
            <a:ext cx="287337" cy="865187"/>
          </a:xfrm>
          <a:custGeom>
            <a:avLst/>
            <a:gdLst/>
            <a:ahLst/>
            <a:cxnLst>
              <a:cxn ang="0">
                <a:pos x="0" y="545"/>
              </a:cxn>
              <a:cxn ang="0">
                <a:pos x="0" y="0"/>
              </a:cxn>
              <a:cxn ang="0">
                <a:pos x="181" y="0"/>
              </a:cxn>
            </a:cxnLst>
            <a:rect l="0" t="0" r="r" b="b"/>
            <a:pathLst>
              <a:path w="181" h="545">
                <a:moveTo>
                  <a:pt x="0" y="545"/>
                </a:moveTo>
                <a:lnTo>
                  <a:pt x="0" y="0"/>
                </a:lnTo>
                <a:lnTo>
                  <a:pt x="181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908175" y="1917526"/>
            <a:ext cx="2447925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1800">
              <a:latin typeface="Arial" pitchFamily="34" charset="0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1979613" y="1844501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1908175" y="1844501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708400" y="1917526"/>
            <a:ext cx="719138" cy="863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1908175" y="1838151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>
                <a:latin typeface="Arial" pitchFamily="34" charset="0"/>
              </a:rPr>
              <a:t>Fibra ottica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748432" y="2708920"/>
            <a:ext cx="231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i="1" dirty="0">
                <a:latin typeface="Arial" pitchFamily="34" charset="0"/>
              </a:rPr>
              <a:t>c) </a:t>
            </a:r>
            <a:r>
              <a:rPr lang="it-IT" sz="2000" i="1" dirty="0" err="1">
                <a:latin typeface="Arial" pitchFamily="34" charset="0"/>
              </a:rPr>
              <a:t>Fiber</a:t>
            </a:r>
            <a:r>
              <a:rPr lang="it-IT" sz="2000" i="1" dirty="0">
                <a:latin typeface="Arial" pitchFamily="34" charset="0"/>
              </a:rPr>
              <a:t> </a:t>
            </a:r>
            <a:r>
              <a:rPr lang="it-IT" sz="2000" i="1" dirty="0" err="1">
                <a:latin typeface="Arial" pitchFamily="34" charset="0"/>
              </a:rPr>
              <a:t>to</a:t>
            </a:r>
            <a:r>
              <a:rPr lang="it-IT" sz="2000" i="1" dirty="0">
                <a:latin typeface="Arial" pitchFamily="34" charset="0"/>
              </a:rPr>
              <a:t> the </a:t>
            </a:r>
            <a:r>
              <a:rPr lang="it-IT" sz="2000" i="1" dirty="0" err="1">
                <a:latin typeface="Arial" pitchFamily="34" charset="0"/>
              </a:rPr>
              <a:t>curb</a:t>
            </a:r>
            <a:endParaRPr lang="it-IT" sz="2000" i="1" dirty="0">
              <a:latin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427538" y="1915939"/>
            <a:ext cx="936625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219700" y="2347739"/>
            <a:ext cx="792163" cy="64928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800">
                <a:latin typeface="Arial" pitchFamily="34" charset="0"/>
              </a:rPr>
              <a:t>DSLAM</a:t>
            </a: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1908175" y="2276301"/>
            <a:ext cx="331152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78" y="0"/>
              </a:cxn>
              <a:cxn ang="0">
                <a:pos x="1678" y="272"/>
              </a:cxn>
              <a:cxn ang="0">
                <a:pos x="2086" y="272"/>
              </a:cxn>
            </a:cxnLst>
            <a:rect l="0" t="0" r="r" b="b"/>
            <a:pathLst>
              <a:path w="2086" h="272">
                <a:moveTo>
                  <a:pt x="0" y="0"/>
                </a:moveTo>
                <a:lnTo>
                  <a:pt x="1678" y="0"/>
                </a:lnTo>
                <a:lnTo>
                  <a:pt x="1678" y="272"/>
                </a:lnTo>
                <a:lnTo>
                  <a:pt x="2086" y="272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734175" y="3501777"/>
            <a:ext cx="2160588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" name="AutoShape 40"/>
          <p:cNvSpPr>
            <a:spLocks noChangeArrowheads="1"/>
          </p:cNvSpPr>
          <p:nvPr/>
        </p:nvSpPr>
        <p:spPr bwMode="auto">
          <a:xfrm>
            <a:off x="6589713" y="2996952"/>
            <a:ext cx="2519362" cy="503237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6734175" y="4220914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886700" y="3501777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84213" y="3646239"/>
            <a:ext cx="1439862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" name="AutoShape 44"/>
          <p:cNvSpPr>
            <a:spLocks noChangeArrowheads="1"/>
          </p:cNvSpPr>
          <p:nvPr/>
        </p:nvSpPr>
        <p:spPr bwMode="auto">
          <a:xfrm rot="10800000">
            <a:off x="539750" y="3358902"/>
            <a:ext cx="1800225" cy="28733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1979613" y="4293939"/>
            <a:ext cx="3095625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1981200" y="4365377"/>
            <a:ext cx="3095625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1979613" y="4438402"/>
            <a:ext cx="3095625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1979613" y="4509839"/>
            <a:ext cx="3095625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2052638" y="4725739"/>
            <a:ext cx="5472112" cy="144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9" y="0"/>
              </a:cxn>
              <a:cxn ang="0">
                <a:pos x="1769" y="91"/>
              </a:cxn>
              <a:cxn ang="0">
                <a:pos x="3447" y="91"/>
              </a:cxn>
            </a:cxnLst>
            <a:rect l="0" t="0" r="r" b="b"/>
            <a:pathLst>
              <a:path w="3447" h="91">
                <a:moveTo>
                  <a:pt x="0" y="0"/>
                </a:moveTo>
                <a:lnTo>
                  <a:pt x="1769" y="0"/>
                </a:lnTo>
                <a:lnTo>
                  <a:pt x="1769" y="91"/>
                </a:lnTo>
                <a:lnTo>
                  <a:pt x="3447" y="91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1979613" y="4798764"/>
            <a:ext cx="6408737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9" y="0"/>
              </a:cxn>
              <a:cxn ang="0">
                <a:pos x="1769" y="136"/>
              </a:cxn>
              <a:cxn ang="0">
                <a:pos x="4037" y="136"/>
              </a:cxn>
              <a:cxn ang="0">
                <a:pos x="4037" y="46"/>
              </a:cxn>
            </a:cxnLst>
            <a:rect l="0" t="0" r="r" b="b"/>
            <a:pathLst>
              <a:path w="4037" h="136">
                <a:moveTo>
                  <a:pt x="0" y="0"/>
                </a:moveTo>
                <a:lnTo>
                  <a:pt x="1769" y="0"/>
                </a:lnTo>
                <a:lnTo>
                  <a:pt x="1769" y="136"/>
                </a:lnTo>
                <a:lnTo>
                  <a:pt x="4037" y="136"/>
                </a:lnTo>
                <a:lnTo>
                  <a:pt x="4037" y="46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1979613" y="4006602"/>
            <a:ext cx="6624637" cy="1150937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1724" y="544"/>
              </a:cxn>
              <a:cxn ang="0">
                <a:pos x="1724" y="725"/>
              </a:cxn>
              <a:cxn ang="0">
                <a:pos x="4173" y="725"/>
              </a:cxn>
              <a:cxn ang="0">
                <a:pos x="4173" y="90"/>
              </a:cxn>
              <a:cxn ang="0">
                <a:pos x="3312" y="90"/>
              </a:cxn>
              <a:cxn ang="0">
                <a:pos x="3312" y="0"/>
              </a:cxn>
            </a:cxnLst>
            <a:rect l="0" t="0" r="r" b="b"/>
            <a:pathLst>
              <a:path w="4173" h="725">
                <a:moveTo>
                  <a:pt x="0" y="544"/>
                </a:moveTo>
                <a:lnTo>
                  <a:pt x="1724" y="544"/>
                </a:lnTo>
                <a:lnTo>
                  <a:pt x="1724" y="725"/>
                </a:lnTo>
                <a:lnTo>
                  <a:pt x="4173" y="725"/>
                </a:lnTo>
                <a:lnTo>
                  <a:pt x="4173" y="90"/>
                </a:lnTo>
                <a:lnTo>
                  <a:pt x="3312" y="90"/>
                </a:lnTo>
                <a:lnTo>
                  <a:pt x="3312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1979613" y="4941639"/>
            <a:ext cx="6769100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79" y="0"/>
              </a:cxn>
              <a:cxn ang="0">
                <a:pos x="1679" y="182"/>
              </a:cxn>
              <a:cxn ang="0">
                <a:pos x="4264" y="182"/>
              </a:cxn>
            </a:cxnLst>
            <a:rect l="0" t="0" r="r" b="b"/>
            <a:pathLst>
              <a:path w="4264" h="182">
                <a:moveTo>
                  <a:pt x="0" y="0"/>
                </a:moveTo>
                <a:lnTo>
                  <a:pt x="1679" y="0"/>
                </a:lnTo>
                <a:lnTo>
                  <a:pt x="1679" y="182"/>
                </a:lnTo>
                <a:lnTo>
                  <a:pt x="4264" y="182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V="1">
            <a:off x="8748713" y="3933577"/>
            <a:ext cx="0" cy="1296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116013" y="4149477"/>
            <a:ext cx="9366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800">
                <a:latin typeface="Arial" pitchFamily="34" charset="0"/>
              </a:rPr>
              <a:t>Switch/</a:t>
            </a:r>
          </a:p>
          <a:p>
            <a:pPr algn="ctr"/>
            <a:r>
              <a:rPr lang="it-IT" sz="1800">
                <a:latin typeface="Arial" pitchFamily="34" charset="0"/>
              </a:rPr>
              <a:t>router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7092950" y="3862139"/>
            <a:ext cx="287338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8532813" y="3862139"/>
            <a:ext cx="287337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380288" y="4798764"/>
            <a:ext cx="287337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8245475" y="4798764"/>
            <a:ext cx="287338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828675" y="4509839"/>
            <a:ext cx="287338" cy="865188"/>
          </a:xfrm>
          <a:custGeom>
            <a:avLst/>
            <a:gdLst/>
            <a:ahLst/>
            <a:cxnLst>
              <a:cxn ang="0">
                <a:pos x="0" y="545"/>
              </a:cxn>
              <a:cxn ang="0">
                <a:pos x="0" y="0"/>
              </a:cxn>
              <a:cxn ang="0">
                <a:pos x="181" y="0"/>
              </a:cxn>
            </a:cxnLst>
            <a:rect l="0" t="0" r="r" b="b"/>
            <a:pathLst>
              <a:path w="181" h="545">
                <a:moveTo>
                  <a:pt x="0" y="545"/>
                </a:moveTo>
                <a:lnTo>
                  <a:pt x="0" y="0"/>
                </a:lnTo>
                <a:lnTo>
                  <a:pt x="181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2052638" y="4222502"/>
            <a:ext cx="244792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1800">
              <a:latin typeface="Arial" pitchFamily="34" charset="0"/>
            </a:endParaRPr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2124075" y="4149477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>
            <a:off x="2052638" y="4149477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3852863" y="4222502"/>
            <a:ext cx="719137" cy="863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2052638" y="4143127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>
                <a:latin typeface="Arial" pitchFamily="34" charset="0"/>
              </a:rPr>
              <a:t>Fibra ottica</a:t>
            </a:r>
          </a:p>
        </p:txBody>
      </p:sp>
      <p:sp>
        <p:nvSpPr>
          <p:cNvPr id="68" name="Text Box 68"/>
          <p:cNvSpPr txBox="1">
            <a:spLocks noChangeArrowheads="1"/>
          </p:cNvSpPr>
          <p:nvPr/>
        </p:nvSpPr>
        <p:spPr bwMode="auto">
          <a:xfrm>
            <a:off x="684213" y="5697289"/>
            <a:ext cx="270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i="1" dirty="0">
                <a:latin typeface="Arial" pitchFamily="34" charset="0"/>
              </a:rPr>
              <a:t>d) </a:t>
            </a:r>
            <a:r>
              <a:rPr lang="it-IT" sz="2000" i="1" dirty="0" err="1">
                <a:latin typeface="Arial" pitchFamily="34" charset="0"/>
              </a:rPr>
              <a:t>Fiber</a:t>
            </a:r>
            <a:r>
              <a:rPr lang="it-IT" sz="2000" i="1" dirty="0">
                <a:latin typeface="Arial" pitchFamily="34" charset="0"/>
              </a:rPr>
              <a:t> </a:t>
            </a:r>
            <a:r>
              <a:rPr lang="it-IT" sz="2000" i="1" dirty="0" err="1">
                <a:latin typeface="Arial" pitchFamily="34" charset="0"/>
              </a:rPr>
              <a:t>to</a:t>
            </a:r>
            <a:r>
              <a:rPr lang="it-IT" sz="2000" i="1" dirty="0">
                <a:latin typeface="Arial" pitchFamily="34" charset="0"/>
              </a:rPr>
              <a:t> the building</a:t>
            </a:r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4572000" y="4220914"/>
            <a:ext cx="936625" cy="1081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>
            <a:off x="5435600" y="4798764"/>
            <a:ext cx="1728788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6732588" y="4797177"/>
            <a:ext cx="503237" cy="57626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800">
                <a:latin typeface="Arial" pitchFamily="34" charset="0"/>
              </a:rPr>
              <a:t>D</a:t>
            </a:r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2124075" y="4654302"/>
            <a:ext cx="4608513" cy="503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95" y="0"/>
              </a:cxn>
              <a:cxn ang="0">
                <a:pos x="2495" y="317"/>
              </a:cxn>
              <a:cxn ang="0">
                <a:pos x="2903" y="317"/>
              </a:cxn>
            </a:cxnLst>
            <a:rect l="0" t="0" r="r" b="b"/>
            <a:pathLst>
              <a:path w="2903" h="317">
                <a:moveTo>
                  <a:pt x="0" y="0"/>
                </a:moveTo>
                <a:lnTo>
                  <a:pt x="2495" y="0"/>
                </a:lnTo>
                <a:lnTo>
                  <a:pt x="2495" y="317"/>
                </a:lnTo>
                <a:lnTo>
                  <a:pt x="2903" y="317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651500" y="4509839"/>
            <a:ext cx="360363" cy="5762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4" name="Text Box 32"/>
          <p:cNvSpPr txBox="1">
            <a:spLocks noChangeArrowheads="1"/>
          </p:cNvSpPr>
          <p:nvPr/>
        </p:nvSpPr>
        <p:spPr bwMode="auto">
          <a:xfrm>
            <a:off x="3471540" y="1656085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 dirty="0" smtClean="0">
                <a:latin typeface="Arial" pitchFamily="34" charset="0"/>
              </a:rPr>
              <a:t>First Cabinet</a:t>
            </a:r>
            <a:endParaRPr lang="it-IT" sz="1800" dirty="0">
              <a:latin typeface="Arial" pitchFamily="34" charset="0"/>
            </a:endParaRPr>
          </a:p>
        </p:txBody>
      </p:sp>
      <p:sp>
        <p:nvSpPr>
          <p:cNvPr id="75" name="Text Box 32"/>
          <p:cNvSpPr txBox="1">
            <a:spLocks noChangeArrowheads="1"/>
          </p:cNvSpPr>
          <p:nvPr/>
        </p:nvSpPr>
        <p:spPr bwMode="auto">
          <a:xfrm>
            <a:off x="5167517" y="1628800"/>
            <a:ext cx="1204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dirty="0" err="1" smtClean="0"/>
              <a:t>Second</a:t>
            </a:r>
            <a:r>
              <a:rPr lang="it-IT" sz="1800" dirty="0" smtClean="0">
                <a:latin typeface="Arial" pitchFamily="34" charset="0"/>
              </a:rPr>
              <a:t> Cabinet</a:t>
            </a:r>
            <a:endParaRPr lang="it-IT" sz="1800" dirty="0">
              <a:latin typeface="Arial" pitchFamily="34" charset="0"/>
            </a:endParaRPr>
          </a:p>
        </p:txBody>
      </p:sp>
      <p:sp>
        <p:nvSpPr>
          <p:cNvPr id="76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273925" cy="11969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err="1" smtClean="0">
                <a:solidFill>
                  <a:schemeClr val="bg1"/>
                </a:solidFill>
                <a:ea typeface="+mj-ea"/>
              </a:rPr>
              <a:t>Towards</a:t>
            </a:r>
            <a:r>
              <a:rPr lang="it-IT" sz="3200" dirty="0" smtClean="0">
                <a:solidFill>
                  <a:schemeClr val="bg1"/>
                </a:solidFill>
                <a:ea typeface="+mj-ea"/>
              </a:rPr>
              <a:t> FTTB </a:t>
            </a:r>
            <a:endParaRPr sz="3200" dirty="0" smtClean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34175" y="2781300"/>
            <a:ext cx="2160588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589713" y="2276475"/>
            <a:ext cx="2519362" cy="503238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734175" y="35004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886700" y="278130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84213" y="2925763"/>
            <a:ext cx="1439862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10800000">
            <a:off x="539750" y="2638425"/>
            <a:ext cx="1800225" cy="28733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979613" y="3573463"/>
            <a:ext cx="3095625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981200" y="3644900"/>
            <a:ext cx="3095625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979613" y="3717925"/>
            <a:ext cx="3095625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979613" y="3789363"/>
            <a:ext cx="3095625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116013" y="3429000"/>
            <a:ext cx="9366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800">
                <a:latin typeface="Arial" pitchFamily="34" charset="0"/>
              </a:rPr>
              <a:t>Switch/</a:t>
            </a:r>
          </a:p>
          <a:p>
            <a:pPr algn="ctr"/>
            <a:r>
              <a:rPr lang="it-IT" sz="1800">
                <a:latin typeface="Arial" pitchFamily="34" charset="0"/>
              </a:rPr>
              <a:t>router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092950" y="3141663"/>
            <a:ext cx="287338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8532813" y="3141663"/>
            <a:ext cx="287337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380288" y="4078288"/>
            <a:ext cx="287337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8245475" y="4078288"/>
            <a:ext cx="287338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828675" y="3789363"/>
            <a:ext cx="287338" cy="865187"/>
          </a:xfrm>
          <a:custGeom>
            <a:avLst/>
            <a:gdLst/>
            <a:ahLst/>
            <a:cxnLst>
              <a:cxn ang="0">
                <a:pos x="0" y="545"/>
              </a:cxn>
              <a:cxn ang="0">
                <a:pos x="0" y="0"/>
              </a:cxn>
              <a:cxn ang="0">
                <a:pos x="181" y="0"/>
              </a:cxn>
            </a:cxnLst>
            <a:rect l="0" t="0" r="r" b="b"/>
            <a:pathLst>
              <a:path w="181" h="545">
                <a:moveTo>
                  <a:pt x="0" y="545"/>
                </a:moveTo>
                <a:lnTo>
                  <a:pt x="0" y="0"/>
                </a:lnTo>
                <a:lnTo>
                  <a:pt x="181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052638" y="3502025"/>
            <a:ext cx="2447925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1800">
              <a:latin typeface="Arial" pitchFamily="34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2124075" y="3429000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2052638" y="34290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52863" y="3502025"/>
            <a:ext cx="719137" cy="863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052638" y="342265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>
                <a:latin typeface="Arial" pitchFamily="34" charset="0"/>
              </a:rPr>
              <a:t>Fibra ottica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84213" y="4976813"/>
            <a:ext cx="246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i="1">
                <a:latin typeface="Arial" pitchFamily="34" charset="0"/>
              </a:rPr>
              <a:t>e) Fiber to the home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572000" y="3500438"/>
            <a:ext cx="936625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435600" y="4078288"/>
            <a:ext cx="1728788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651500" y="3789363"/>
            <a:ext cx="360363" cy="5762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2051050" y="3176588"/>
            <a:ext cx="5041900" cy="1008062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1815" y="454"/>
              </a:cxn>
              <a:cxn ang="0">
                <a:pos x="1815" y="635"/>
              </a:cxn>
              <a:cxn ang="0">
                <a:pos x="3040" y="635"/>
              </a:cxn>
              <a:cxn ang="0">
                <a:pos x="3040" y="0"/>
              </a:cxn>
              <a:cxn ang="0">
                <a:pos x="3176" y="0"/>
              </a:cxn>
            </a:cxnLst>
            <a:rect l="0" t="0" r="r" b="b"/>
            <a:pathLst>
              <a:path w="3176" h="635">
                <a:moveTo>
                  <a:pt x="0" y="454"/>
                </a:moveTo>
                <a:lnTo>
                  <a:pt x="1815" y="454"/>
                </a:lnTo>
                <a:lnTo>
                  <a:pt x="1815" y="635"/>
                </a:lnTo>
                <a:lnTo>
                  <a:pt x="3040" y="635"/>
                </a:lnTo>
                <a:lnTo>
                  <a:pt x="3040" y="0"/>
                </a:lnTo>
                <a:lnTo>
                  <a:pt x="3176" y="0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6877050" y="4184650"/>
            <a:ext cx="5048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6877050" y="3176588"/>
            <a:ext cx="1655763" cy="504825"/>
          </a:xfrm>
          <a:custGeom>
            <a:avLst/>
            <a:gdLst/>
            <a:ahLst/>
            <a:cxnLst>
              <a:cxn ang="0">
                <a:pos x="0" y="318"/>
              </a:cxn>
              <a:cxn ang="0">
                <a:pos x="952" y="318"/>
              </a:cxn>
              <a:cxn ang="0">
                <a:pos x="952" y="0"/>
              </a:cxn>
              <a:cxn ang="0">
                <a:pos x="1043" y="0"/>
              </a:cxn>
            </a:cxnLst>
            <a:rect l="0" t="0" r="r" b="b"/>
            <a:pathLst>
              <a:path w="1043" h="318">
                <a:moveTo>
                  <a:pt x="0" y="318"/>
                </a:moveTo>
                <a:lnTo>
                  <a:pt x="952" y="318"/>
                </a:lnTo>
                <a:lnTo>
                  <a:pt x="952" y="0"/>
                </a:lnTo>
                <a:lnTo>
                  <a:pt x="1043" y="0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8388350" y="3681413"/>
            <a:ext cx="0" cy="3587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7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273925" cy="11969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bg1"/>
                </a:solidFill>
                <a:ea typeface="+mj-ea"/>
              </a:rPr>
              <a:t>FTTH </a:t>
            </a:r>
            <a:endParaRPr sz="3200" dirty="0" smtClean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049444" y="5996037"/>
            <a:ext cx="585787" cy="365125"/>
          </a:xfrm>
        </p:spPr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875463" y="260350"/>
            <a:ext cx="647700" cy="719138"/>
            <a:chOff x="4150" y="165"/>
            <a:chExt cx="408" cy="453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195" y="346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4150" y="165"/>
              <a:ext cx="408" cy="181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7524750" y="476250"/>
            <a:ext cx="647700" cy="719138"/>
            <a:chOff x="4150" y="165"/>
            <a:chExt cx="408" cy="453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195" y="346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4150" y="165"/>
              <a:ext cx="408" cy="181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7596188" y="1270000"/>
            <a:ext cx="647700" cy="719138"/>
            <a:chOff x="4150" y="165"/>
            <a:chExt cx="408" cy="453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195" y="346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4150" y="165"/>
              <a:ext cx="408" cy="181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6948488" y="1773238"/>
            <a:ext cx="647700" cy="719137"/>
            <a:chOff x="4150" y="165"/>
            <a:chExt cx="408" cy="453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195" y="346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4150" y="165"/>
              <a:ext cx="408" cy="181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7596063" y="2420888"/>
            <a:ext cx="647700" cy="719138"/>
            <a:chOff x="4150" y="165"/>
            <a:chExt cx="408" cy="453"/>
          </a:xfrm>
        </p:grpSpPr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195" y="346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4150" y="165"/>
              <a:ext cx="408" cy="181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8245351" y="2636788"/>
            <a:ext cx="647700" cy="719138"/>
            <a:chOff x="4150" y="165"/>
            <a:chExt cx="408" cy="453"/>
          </a:xfrm>
        </p:grpSpPr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195" y="346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>
              <a:off x="4150" y="165"/>
              <a:ext cx="408" cy="181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8316788" y="3430538"/>
            <a:ext cx="647700" cy="719138"/>
            <a:chOff x="4150" y="165"/>
            <a:chExt cx="408" cy="453"/>
          </a:xfrm>
        </p:grpSpPr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195" y="346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>
              <a:off x="4150" y="165"/>
              <a:ext cx="408" cy="181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69088" y="3933776"/>
            <a:ext cx="647700" cy="719137"/>
            <a:chOff x="4150" y="165"/>
            <a:chExt cx="408" cy="453"/>
          </a:xfrm>
        </p:grpSpPr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195" y="346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4150" y="165"/>
              <a:ext cx="408" cy="181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5312916" y="3861048"/>
            <a:ext cx="647700" cy="719138"/>
            <a:chOff x="4150" y="165"/>
            <a:chExt cx="408" cy="453"/>
          </a:xfrm>
        </p:grpSpPr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195" y="346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>
              <a:off x="4150" y="165"/>
              <a:ext cx="408" cy="181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5962204" y="4076948"/>
            <a:ext cx="647700" cy="719138"/>
            <a:chOff x="4150" y="165"/>
            <a:chExt cx="408" cy="453"/>
          </a:xfrm>
        </p:grpSpPr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4195" y="346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>
              <a:off x="4150" y="165"/>
              <a:ext cx="408" cy="181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6033641" y="4870698"/>
            <a:ext cx="647700" cy="719138"/>
            <a:chOff x="4150" y="165"/>
            <a:chExt cx="408" cy="453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4195" y="346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" name="AutoShape 36"/>
            <p:cNvSpPr>
              <a:spLocks noChangeArrowheads="1"/>
            </p:cNvSpPr>
            <p:nvPr/>
          </p:nvSpPr>
          <p:spPr bwMode="auto">
            <a:xfrm>
              <a:off x="4150" y="165"/>
              <a:ext cx="408" cy="181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5385941" y="5373936"/>
            <a:ext cx="647700" cy="719137"/>
            <a:chOff x="4150" y="165"/>
            <a:chExt cx="408" cy="453"/>
          </a:xfrm>
        </p:grpSpPr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4195" y="346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AutoShape 39"/>
            <p:cNvSpPr>
              <a:spLocks noChangeArrowheads="1"/>
            </p:cNvSpPr>
            <p:nvPr/>
          </p:nvSpPr>
          <p:spPr bwMode="auto">
            <a:xfrm>
              <a:off x="4150" y="165"/>
              <a:ext cx="408" cy="181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2" name="AutoShape 40"/>
          <p:cNvSpPr>
            <a:spLocks noChangeArrowheads="1"/>
          </p:cNvSpPr>
          <p:nvPr/>
        </p:nvSpPr>
        <p:spPr bwMode="auto">
          <a:xfrm>
            <a:off x="1116013" y="1052513"/>
            <a:ext cx="1584325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800">
                <a:latin typeface="Arial" pitchFamily="34" charset="0"/>
              </a:rPr>
              <a:t>Central</a:t>
            </a:r>
          </a:p>
          <a:p>
            <a:pPr algn="ctr"/>
            <a:r>
              <a:rPr lang="it-IT" sz="1800">
                <a:latin typeface="Arial" pitchFamily="34" charset="0"/>
              </a:rPr>
              <a:t>office</a:t>
            </a:r>
          </a:p>
        </p:txBody>
      </p:sp>
      <p:sp>
        <p:nvSpPr>
          <p:cNvPr id="43" name="AutoShape 41"/>
          <p:cNvSpPr>
            <a:spLocks noChangeArrowheads="1"/>
          </p:cNvSpPr>
          <p:nvPr/>
        </p:nvSpPr>
        <p:spPr bwMode="auto">
          <a:xfrm>
            <a:off x="1547688" y="3140026"/>
            <a:ext cx="1584325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800">
                <a:latin typeface="Arial" pitchFamily="34" charset="0"/>
              </a:rPr>
              <a:t>Central</a:t>
            </a:r>
          </a:p>
          <a:p>
            <a:pPr algn="ctr"/>
            <a:r>
              <a:rPr lang="it-IT" sz="1800">
                <a:latin typeface="Arial" pitchFamily="34" charset="0"/>
              </a:rPr>
              <a:t>office</a:t>
            </a:r>
          </a:p>
        </p:txBody>
      </p:sp>
      <p:sp>
        <p:nvSpPr>
          <p:cNvPr id="44" name="AutoShape 42"/>
          <p:cNvSpPr>
            <a:spLocks noChangeArrowheads="1"/>
          </p:cNvSpPr>
          <p:nvPr/>
        </p:nvSpPr>
        <p:spPr bwMode="auto">
          <a:xfrm>
            <a:off x="631379" y="4653211"/>
            <a:ext cx="1584325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800">
                <a:latin typeface="Arial" pitchFamily="34" charset="0"/>
              </a:rPr>
              <a:t>Central</a:t>
            </a:r>
          </a:p>
          <a:p>
            <a:pPr algn="ctr"/>
            <a:r>
              <a:rPr lang="it-IT" sz="1800">
                <a:latin typeface="Arial" pitchFamily="34" charset="0"/>
              </a:rPr>
              <a:t>office</a:t>
            </a:r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2627313" y="908050"/>
            <a:ext cx="4321175" cy="504825"/>
          </a:xfrm>
          <a:custGeom>
            <a:avLst/>
            <a:gdLst/>
            <a:ahLst/>
            <a:cxnLst>
              <a:cxn ang="0">
                <a:pos x="0" y="318"/>
              </a:cxn>
              <a:cxn ang="0">
                <a:pos x="2041" y="318"/>
              </a:cxn>
              <a:cxn ang="0">
                <a:pos x="2722" y="0"/>
              </a:cxn>
            </a:cxnLst>
            <a:rect l="0" t="0" r="r" b="b"/>
            <a:pathLst>
              <a:path w="2722" h="318">
                <a:moveTo>
                  <a:pt x="0" y="318"/>
                </a:moveTo>
                <a:lnTo>
                  <a:pt x="2041" y="318"/>
                </a:lnTo>
                <a:lnTo>
                  <a:pt x="2722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2627313" y="1052513"/>
            <a:ext cx="4968875" cy="431800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2540" y="272"/>
              </a:cxn>
              <a:cxn ang="0">
                <a:pos x="3130" y="0"/>
              </a:cxn>
            </a:cxnLst>
            <a:rect l="0" t="0" r="r" b="b"/>
            <a:pathLst>
              <a:path w="3130" h="272">
                <a:moveTo>
                  <a:pt x="0" y="272"/>
                </a:moveTo>
                <a:lnTo>
                  <a:pt x="2540" y="272"/>
                </a:lnTo>
                <a:lnTo>
                  <a:pt x="313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2627313" y="1557338"/>
            <a:ext cx="5040312" cy="142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0" y="0"/>
              </a:cxn>
              <a:cxn ang="0">
                <a:pos x="3175" y="90"/>
              </a:cxn>
            </a:cxnLst>
            <a:rect l="0" t="0" r="r" b="b"/>
            <a:pathLst>
              <a:path w="3175" h="90">
                <a:moveTo>
                  <a:pt x="0" y="0"/>
                </a:moveTo>
                <a:lnTo>
                  <a:pt x="2540" y="0"/>
                </a:lnTo>
                <a:lnTo>
                  <a:pt x="3175" y="9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2627313" y="1628775"/>
            <a:ext cx="4392612" cy="647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23" y="0"/>
              </a:cxn>
              <a:cxn ang="0">
                <a:pos x="2767" y="408"/>
              </a:cxn>
            </a:cxnLst>
            <a:rect l="0" t="0" r="r" b="b"/>
            <a:pathLst>
              <a:path w="2767" h="408">
                <a:moveTo>
                  <a:pt x="0" y="0"/>
                </a:moveTo>
                <a:lnTo>
                  <a:pt x="2223" y="0"/>
                </a:lnTo>
                <a:lnTo>
                  <a:pt x="2767" y="408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3060576" y="3571826"/>
            <a:ext cx="3382962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0" name="AutoShape 48"/>
          <p:cNvSpPr>
            <a:spLocks noChangeArrowheads="1"/>
          </p:cNvSpPr>
          <p:nvPr/>
        </p:nvSpPr>
        <p:spPr bwMode="auto">
          <a:xfrm>
            <a:off x="6443538" y="3284488"/>
            <a:ext cx="1081088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800">
                <a:latin typeface="Arial" pitchFamily="34" charset="0"/>
              </a:rPr>
              <a:t>Curb</a:t>
            </a:r>
          </a:p>
          <a:p>
            <a:pPr algn="ctr"/>
            <a:r>
              <a:rPr lang="it-IT" sz="1800">
                <a:latin typeface="Arial" pitchFamily="34" charset="0"/>
              </a:rPr>
              <a:t>switch</a:t>
            </a:r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flipV="1">
            <a:off x="7524626" y="3140026"/>
            <a:ext cx="360362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7453188" y="3355926"/>
            <a:ext cx="935038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7524626" y="3716288"/>
            <a:ext cx="863600" cy="14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7453188" y="3860751"/>
            <a:ext cx="287338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2144266" y="5085011"/>
            <a:ext cx="2663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flipV="1">
            <a:off x="4808091" y="4580186"/>
            <a:ext cx="792163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 flipV="1">
            <a:off x="4808091" y="4653211"/>
            <a:ext cx="1223963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4881116" y="5085011"/>
            <a:ext cx="1223963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4881116" y="5085011"/>
            <a:ext cx="574675" cy="7191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0" name="Oval 58"/>
          <p:cNvSpPr>
            <a:spLocks noChangeArrowheads="1"/>
          </p:cNvSpPr>
          <p:nvPr/>
        </p:nvSpPr>
        <p:spPr bwMode="auto">
          <a:xfrm>
            <a:off x="4808091" y="5013573"/>
            <a:ext cx="215900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3996879" y="5177086"/>
            <a:ext cx="89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>
                <a:latin typeface="Arial" pitchFamily="34" charset="0"/>
              </a:rPr>
              <a:t>Splitter</a:t>
            </a:r>
          </a:p>
          <a:p>
            <a:r>
              <a:rPr lang="it-IT" sz="1800">
                <a:latin typeface="Arial" pitchFamily="34" charset="0"/>
              </a:rPr>
              <a:t>ottico</a:t>
            </a:r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374650" y="15049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>
                <a:latin typeface="Arial" pitchFamily="34" charset="0"/>
              </a:rPr>
              <a:t>a)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807913" y="3663901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>
                <a:latin typeface="Arial" pitchFamily="34" charset="0"/>
              </a:rPr>
              <a:t>b)</a:t>
            </a:r>
          </a:p>
        </p:txBody>
      </p: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107504" y="5032623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>
                <a:latin typeface="Arial" pitchFamily="34" charset="0"/>
              </a:rPr>
              <a:t>c)</a:t>
            </a:r>
          </a:p>
        </p:txBody>
      </p: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979712" y="4293096"/>
            <a:ext cx="351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smtClean="0"/>
              <a:t>Passive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Networks</a:t>
            </a:r>
            <a:r>
              <a:rPr lang="it-IT" dirty="0" smtClean="0"/>
              <a:t> (PON)</a:t>
            </a:r>
            <a:endParaRPr lang="it-IT" dirty="0"/>
          </a:p>
        </p:txBody>
      </p:sp>
      <p:sp>
        <p:nvSpPr>
          <p:cNvPr id="66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273925" cy="11969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bg1"/>
                </a:solidFill>
                <a:ea typeface="+mj-ea"/>
              </a:rPr>
              <a:t>FTTH </a:t>
            </a:r>
            <a:r>
              <a:rPr lang="it-IT" sz="3200" dirty="0" err="1" smtClean="0">
                <a:solidFill>
                  <a:schemeClr val="bg1"/>
                </a:solidFill>
                <a:ea typeface="+mj-ea"/>
              </a:rPr>
              <a:t>Architectures</a:t>
            </a:r>
            <a:endParaRPr sz="3200" dirty="0" smtClean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441700" y="2786063"/>
            <a:ext cx="1655763" cy="29511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016375" y="2281238"/>
            <a:ext cx="574675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097463" y="4081463"/>
            <a:ext cx="574675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154363" y="5162550"/>
            <a:ext cx="574675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881563" y="3001963"/>
            <a:ext cx="574675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881563" y="5091113"/>
            <a:ext cx="574675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616575" y="35734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it-IT" sz="2000">
              <a:latin typeface="Arial" charset="0"/>
              <a:cs typeface="Times New Roman" pitchFamily="18" charset="0"/>
            </a:endParaRPr>
          </a:p>
        </p:txBody>
      </p:sp>
      <p:sp>
        <p:nvSpPr>
          <p:cNvPr id="13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232275" y="2066925"/>
            <a:ext cx="288925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873500" y="2138363"/>
            <a:ext cx="288925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521200" y="2425700"/>
            <a:ext cx="288925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873500" y="2498725"/>
            <a:ext cx="288925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3008313" y="3722688"/>
            <a:ext cx="865187" cy="720725"/>
          </a:xfrm>
          <a:prstGeom prst="cloudCallout">
            <a:avLst>
              <a:gd name="adj1" fmla="val -824"/>
              <a:gd name="adj2" fmla="val 55505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it-IT" sz="2000">
              <a:latin typeface="Arial" charset="0"/>
              <a:cs typeface="Times New Roman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081338" y="3789363"/>
            <a:ext cx="735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000">
                <a:latin typeface="Arial" charset="0"/>
                <a:cs typeface="Times New Roman" pitchFamily="18" charset="0"/>
              </a:rPr>
              <a:t>Core</a:t>
            </a:r>
          </a:p>
        </p:txBody>
      </p:sp>
      <p:pic>
        <p:nvPicPr>
          <p:cNvPr id="19" name="Picture 17" descr="voicero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38" y="4225925"/>
            <a:ext cx="3603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voicero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100" y="3217863"/>
            <a:ext cx="3603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 descr="voicero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100" y="5091113"/>
            <a:ext cx="3603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 descr="voicero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138" y="5162550"/>
            <a:ext cx="3603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627313" y="549275"/>
            <a:ext cx="4160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GbE</a:t>
            </a:r>
            <a:r>
              <a:rPr lang="it-IT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based</a:t>
            </a:r>
            <a:r>
              <a:rPr lang="it-IT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i.e. FASTWEB in 2000</a:t>
            </a:r>
            <a:endParaRPr lang="it-IT" sz="20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4" name="Picture 22" descr="voicero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0838" y="2714625"/>
            <a:ext cx="3603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239838" y="1528763"/>
            <a:ext cx="2898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Daisy chain architecture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7813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Tahoma" pitchFamily="34" charset="0"/>
              </a:rPr>
              <a:t>Passive Splitters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08050" y="1311275"/>
            <a:ext cx="24479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Tahoma" pitchFamily="34" charset="0"/>
              </a:rPr>
              <a:t>1x2 Splitter</a:t>
            </a:r>
          </a:p>
          <a:p>
            <a:pPr marL="742950" lvl="1" indent="-285750" algn="just" eaLnBrk="0" hangingPunct="0">
              <a:spcBef>
                <a:spcPts val="600"/>
              </a:spcBef>
              <a:spcAft>
                <a:spcPct val="20000"/>
              </a:spcAft>
              <a:buClr>
                <a:srgbClr val="FF9201"/>
              </a:buClr>
              <a:buSzPct val="130000"/>
              <a:buFont typeface="Verdan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>
              <a:latin typeface="Tahoma" pitchFamily="34" charset="0"/>
            </a:endParaRPr>
          </a:p>
          <a:p>
            <a:pPr marL="742950" lvl="1" indent="-285750" algn="just" eaLnBrk="0" hangingPunct="0">
              <a:spcBef>
                <a:spcPts val="500"/>
              </a:spcBef>
              <a:spcAft>
                <a:spcPct val="20000"/>
              </a:spcAft>
              <a:buClr>
                <a:srgbClr val="FF9201"/>
              </a:buClr>
              <a:buSzPct val="130000"/>
              <a:buFont typeface="Verdan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Tahoma" pitchFamily="34" charset="0"/>
            </a:endParaRPr>
          </a:p>
          <a:p>
            <a:pPr marL="742950" lvl="1" indent="-285750" algn="just" eaLnBrk="0" hangingPunct="0">
              <a:spcBef>
                <a:spcPts val="500"/>
              </a:spcBef>
              <a:spcAft>
                <a:spcPct val="20000"/>
              </a:spcAft>
              <a:buClr>
                <a:srgbClr val="FF9201"/>
              </a:buClr>
              <a:buSzPct val="130000"/>
              <a:buFont typeface="Verdan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Tahoma" pitchFamily="34" charset="0"/>
            </a:endParaRPr>
          </a:p>
          <a:p>
            <a:pPr marL="742950" lvl="1" indent="-285750" algn="just" eaLnBrk="0" hangingPunct="0">
              <a:spcBef>
                <a:spcPts val="500"/>
              </a:spcBef>
              <a:spcAft>
                <a:spcPct val="20000"/>
              </a:spcAft>
              <a:buClr>
                <a:srgbClr val="FF9201"/>
              </a:buClr>
              <a:buSzPct val="130000"/>
              <a:buFont typeface="Verdan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Tahoma" pitchFamily="34" charset="0"/>
            </a:endParaRPr>
          </a:p>
          <a:p>
            <a:pPr marL="342900" indent="-342900" algn="just" eaLnBrk="0" hangingPunct="0">
              <a:spcBef>
                <a:spcPts val="5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Verdan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>
              <a:latin typeface="Tahoma" pitchFamily="34" charset="0"/>
            </a:endParaRPr>
          </a:p>
          <a:p>
            <a:pPr marL="342900" indent="-342900" algn="just" eaLnBrk="0" hangingPunct="0">
              <a:spcBef>
                <a:spcPts val="5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Verdan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>
              <a:latin typeface="Tahoma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37225" y="1301750"/>
            <a:ext cx="28987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Tahoma" pitchFamily="34" charset="0"/>
              </a:rPr>
              <a:t>1xN Splitter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193800" y="1982788"/>
            <a:ext cx="1897063" cy="850900"/>
            <a:chOff x="864" y="912"/>
            <a:chExt cx="1103" cy="536"/>
          </a:xfrm>
        </p:grpSpPr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914" y="912"/>
            <a:ext cx="1054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3" r:id="rId3" imgW="3368880" imgH="1609560" progId="">
                    <p:embed/>
                  </p:oleObj>
                </mc:Choice>
                <mc:Fallback>
                  <p:oleObj r:id="rId3" imgW="3368880" imgH="160956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912"/>
                          <a:ext cx="1054" cy="5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1023" y="972"/>
            <a:ext cx="219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4" r:id="rId5" imgW="681480" imgH="493560" progId="">
                    <p:embed/>
                  </p:oleObj>
                </mc:Choice>
                <mc:Fallback>
                  <p:oleObj r:id="rId5" imgW="681480" imgH="49356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3" y="972"/>
                          <a:ext cx="219" cy="1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1347" y="1088"/>
            <a:ext cx="214" cy="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5" r:id="rId7" imgW="678600" imgH="459000" progId="">
                    <p:embed/>
                  </p:oleObj>
                </mc:Choice>
                <mc:Fallback>
                  <p:oleObj r:id="rId7" imgW="678600" imgH="45900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7" y="1088"/>
                          <a:ext cx="214" cy="1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1699" y="1011"/>
              <a:ext cx="168" cy="316"/>
              <a:chOff x="1699" y="1011"/>
              <a:chExt cx="168" cy="316"/>
            </a:xfrm>
          </p:grpSpPr>
          <p:graphicFrame>
            <p:nvGraphicFramePr>
              <p:cNvPr id="15" name="Object 7"/>
              <p:cNvGraphicFramePr>
                <a:graphicFrameLocks noChangeAspect="1"/>
              </p:cNvGraphicFramePr>
              <p:nvPr/>
            </p:nvGraphicFramePr>
            <p:xfrm>
              <a:off x="1699" y="1011"/>
              <a:ext cx="143" cy="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06" r:id="rId9" imgW="658800" imgH="388080" progId="">
                      <p:embed/>
                    </p:oleObj>
                  </mc:Choice>
                  <mc:Fallback>
                    <p:oleObj r:id="rId9" imgW="658800" imgH="388080" progId="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99" y="1011"/>
                            <a:ext cx="143" cy="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8"/>
              <p:cNvGraphicFramePr>
                <a:graphicFrameLocks noChangeAspect="1"/>
              </p:cNvGraphicFramePr>
              <p:nvPr/>
            </p:nvGraphicFramePr>
            <p:xfrm>
              <a:off x="1709" y="1240"/>
              <a:ext cx="159" cy="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07" r:id="rId11" imgW="658800" imgH="364680" progId="">
                      <p:embed/>
                    </p:oleObj>
                  </mc:Choice>
                  <mc:Fallback>
                    <p:oleObj r:id="rId11" imgW="658800" imgH="364680" progId="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9" y="1240"/>
                            <a:ext cx="159" cy="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4" name="Object 6"/>
            <p:cNvGraphicFramePr>
              <a:graphicFrameLocks noChangeAspect="1"/>
            </p:cNvGraphicFramePr>
            <p:nvPr/>
          </p:nvGraphicFramePr>
          <p:xfrm>
            <a:off x="864" y="1220"/>
            <a:ext cx="229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8" r:id="rId13" imgW="589320" imgH="589320" progId="">
                    <p:embed/>
                  </p:oleObj>
                </mc:Choice>
                <mc:Fallback>
                  <p:oleObj r:id="rId13" imgW="589320" imgH="58932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1220"/>
                          <a:ext cx="229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5810250" y="1881188"/>
          <a:ext cx="2311400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r:id="rId15" imgW="2832840" imgH="1729800" progId="">
                  <p:embed/>
                </p:oleObj>
              </mc:Choice>
              <mc:Fallback>
                <p:oleObj r:id="rId15" imgW="2832840" imgH="1729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881188"/>
                        <a:ext cx="2311400" cy="1303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4076700" y="2147888"/>
            <a:ext cx="1238250" cy="609600"/>
          </a:xfrm>
          <a:prstGeom prst="rightArrow">
            <a:avLst>
              <a:gd name="adj1" fmla="val 50000"/>
              <a:gd name="adj2" fmla="val 46879"/>
            </a:avLst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1200">
              <a:latin typeface="Arial CE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52438" y="3643313"/>
            <a:ext cx="8585200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eaLnBrk="0" hangingPunct="0">
              <a:spcBef>
                <a:spcPts val="600"/>
              </a:spcBef>
              <a:buClr>
                <a:schemeClr val="tx1"/>
              </a:buClr>
              <a:buFont typeface="Verdana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000000"/>
                </a:solidFill>
                <a:latin typeface="Arial CE" pitchFamily="34" charset="0"/>
              </a:rPr>
              <a:t>The basic element consists of two fibers fused together </a:t>
            </a:r>
          </a:p>
          <a:p>
            <a:pPr marL="341313" indent="-341313" eaLnBrk="0" hangingPunct="0">
              <a:spcBef>
                <a:spcPts val="600"/>
              </a:spcBef>
              <a:buClr>
                <a:schemeClr val="tx1"/>
              </a:buClr>
              <a:buFont typeface="Verdana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000000"/>
                </a:solidFill>
                <a:latin typeface="Arial CE" pitchFamily="34" charset="0"/>
              </a:rPr>
              <a:t>Every time the signal is split two ways, the signal is reduced by </a:t>
            </a:r>
            <a:r>
              <a:rPr lang="en-GB" sz="1400" i="1">
                <a:solidFill>
                  <a:srgbClr val="000000"/>
                </a:solidFill>
                <a:latin typeface="Arial CE" pitchFamily="34" charset="0"/>
              </a:rPr>
              <a:t>10log(0.5)=3dB</a:t>
            </a:r>
          </a:p>
          <a:p>
            <a:pPr marL="741363" lvl="1" indent="-284163" eaLnBrk="0" hangingPunct="0">
              <a:spcBef>
                <a:spcPts val="600"/>
              </a:spcBef>
              <a:buClr>
                <a:schemeClr val="tx1"/>
              </a:buClr>
              <a:buFont typeface="Verdana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>
                <a:solidFill>
                  <a:srgbClr val="000000"/>
                </a:solidFill>
                <a:latin typeface="Arial CE" pitchFamily="34" charset="0"/>
              </a:rPr>
              <a:t>Loss </a:t>
            </a:r>
            <a:r>
              <a:rPr lang="en-US" sz="2000" i="1">
                <a:solidFill>
                  <a:srgbClr val="000000"/>
                </a:solidFill>
                <a:latin typeface="Arial CE" pitchFamily="34" charset="0"/>
              </a:rPr>
              <a:t>~</a:t>
            </a:r>
            <a:r>
              <a:rPr lang="en-GB" sz="2000" i="1">
                <a:solidFill>
                  <a:srgbClr val="000000"/>
                </a:solidFill>
                <a:latin typeface="Arial CE" pitchFamily="34" charset="0"/>
              </a:rPr>
              <a:t>3dB </a:t>
            </a:r>
            <a:r>
              <a:rPr lang="en-GB" sz="2000">
                <a:solidFill>
                  <a:srgbClr val="000000"/>
                </a:solidFill>
                <a:latin typeface="Arial CE" pitchFamily="34" charset="0"/>
              </a:rPr>
              <a:t>x</a:t>
            </a:r>
            <a:r>
              <a:rPr lang="en-GB" sz="2000" i="1">
                <a:solidFill>
                  <a:srgbClr val="000000"/>
                </a:solidFill>
                <a:latin typeface="Arial CE" pitchFamily="34" charset="0"/>
              </a:rPr>
              <a:t> log</a:t>
            </a:r>
            <a:r>
              <a:rPr lang="en-GB" sz="2000" i="1" baseline="-25000">
                <a:solidFill>
                  <a:srgbClr val="000000"/>
                </a:solidFill>
                <a:latin typeface="Arial CE" pitchFamily="34" charset="0"/>
              </a:rPr>
              <a:t>2</a:t>
            </a:r>
            <a:r>
              <a:rPr lang="en-GB" sz="2000" i="1">
                <a:solidFill>
                  <a:srgbClr val="000000"/>
                </a:solidFill>
                <a:latin typeface="Arial CE" pitchFamily="34" charset="0"/>
              </a:rPr>
              <a:t>(#ONUs)</a:t>
            </a: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809625" y="5283200"/>
            <a:ext cx="8335963" cy="788988"/>
            <a:chOff x="624" y="2736"/>
            <a:chExt cx="4847" cy="497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3648" y="2985"/>
              <a:ext cx="1824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Verdana" pitchFamily="34" charset="0"/>
                </a:rPr>
                <a:t>3.4dB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872" y="2985"/>
              <a:ext cx="1776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Verdana" pitchFamily="34" charset="0"/>
                </a:rPr>
                <a:t>3.7dB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624" y="2985"/>
              <a:ext cx="1248" cy="249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Verdana" pitchFamily="34" charset="0"/>
                </a:rPr>
                <a:t>Splitter 1x2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648" y="2736"/>
              <a:ext cx="1824" cy="249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Verdana" pitchFamily="34" charset="0"/>
                </a:rPr>
                <a:t>Low-loss 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872" y="2736"/>
              <a:ext cx="1776" cy="249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Verdana" pitchFamily="34" charset="0"/>
                </a:rPr>
                <a:t>Conventional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624" y="2736"/>
              <a:ext cx="1248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1200">
                <a:latin typeface="Arial CE" pitchFamily="34" charset="0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624" y="2736"/>
              <a:ext cx="4848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624" y="2985"/>
              <a:ext cx="48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624" y="3234"/>
              <a:ext cx="4848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624" y="2736"/>
              <a:ext cx="1" cy="49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1872" y="2736"/>
              <a:ext cx="1" cy="49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648" y="2736"/>
              <a:ext cx="1" cy="49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5472" y="2736"/>
              <a:ext cx="1" cy="49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Smart Home e Servizi in-House Attraverso  Reti a Larga Banda</a:t>
            </a:r>
          </a:p>
          <a:p>
            <a:pPr>
              <a:defRPr/>
            </a:pPr>
            <a:r>
              <a:rPr lang="it-IT" smtClean="0"/>
              <a:t>Firenze  25 ottobre 2013</a:t>
            </a:r>
            <a:endParaRPr lang="it-IT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1412875"/>
            <a:ext cx="7715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Wingdings" pitchFamily="2" charset="2"/>
              <a:buChar char="q"/>
            </a:pPr>
            <a:r>
              <a:rPr lang="en-US" sz="1600">
                <a:latin typeface="Tahoma" pitchFamily="34" charset="0"/>
              </a:rPr>
              <a:t>The optical line terminal (OLT) broadcasts data downstream on 1,510 nm and the ONTs burst data back upstream on 1,310 nm in their assigned time slots. </a:t>
            </a:r>
          </a:p>
        </p:txBody>
      </p:sp>
      <p:pic>
        <p:nvPicPr>
          <p:cNvPr id="8" name="Picture 6" descr="cap_0011lwfeat02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91494"/>
            <a:ext cx="6038850" cy="4133850"/>
          </a:xfrm>
          <a:prstGeom prst="rect">
            <a:avLst/>
          </a:prstGeom>
          <a:noFill/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273925" cy="11969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bg1"/>
                </a:solidFill>
                <a:ea typeface="+mj-ea"/>
              </a:rPr>
              <a:t>PON </a:t>
            </a:r>
            <a:r>
              <a:rPr lang="it-IT" sz="3200" dirty="0" err="1" smtClean="0">
                <a:solidFill>
                  <a:schemeClr val="bg1"/>
                </a:solidFill>
                <a:ea typeface="+mj-ea"/>
              </a:rPr>
              <a:t>Scheme</a:t>
            </a:r>
            <a:endParaRPr sz="3200" dirty="0" smtClean="0">
              <a:solidFill>
                <a:schemeClr val="bg1"/>
              </a:solidFill>
              <a:ea typeface="+mj-ea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60232" y="249289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Ethernet PON (EPON)</a:t>
            </a:r>
          </a:p>
          <a:p>
            <a:endParaRPr lang="it-IT" dirty="0" smtClean="0"/>
          </a:p>
          <a:p>
            <a:r>
              <a:rPr lang="it-IT" dirty="0" smtClean="0"/>
              <a:t>GPON (</a:t>
            </a:r>
            <a:r>
              <a:rPr lang="it-IT" dirty="0" err="1" smtClean="0"/>
              <a:t>based</a:t>
            </a:r>
            <a:r>
              <a:rPr lang="it-IT" dirty="0" smtClean="0"/>
              <a:t> on </a:t>
            </a:r>
            <a:r>
              <a:rPr lang="it-IT" dirty="0" err="1" smtClean="0"/>
              <a:t>synchronous</a:t>
            </a:r>
            <a:r>
              <a:rPr lang="it-IT" dirty="0" smtClean="0"/>
              <a:t> SDH frame)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277813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Downstream Traffic Scheduling</a:t>
            </a:r>
          </a:p>
        </p:txBody>
      </p: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1120775" y="2643188"/>
            <a:ext cx="7072313" cy="2846387"/>
            <a:chOff x="2095480" y="2643182"/>
            <a:chExt cx="7072362" cy="2846388"/>
          </a:xfrm>
        </p:grpSpPr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095480" y="2643182"/>
              <a:ext cx="7072362" cy="2846388"/>
              <a:chOff x="2524108" y="2643182"/>
              <a:chExt cx="5894397" cy="2846388"/>
            </a:xfrm>
          </p:grpSpPr>
          <p:sp>
            <p:nvSpPr>
              <p:cNvPr id="30" name="Cube 6"/>
              <p:cNvSpPr>
                <a:spLocks noChangeArrowheads="1"/>
              </p:cNvSpPr>
              <p:nvPr/>
            </p:nvSpPr>
            <p:spPr bwMode="auto">
              <a:xfrm>
                <a:off x="2524108" y="3737947"/>
                <a:ext cx="1267612" cy="802828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2000">
                    <a:latin typeface="Arial CE" pitchFamily="34" charset="0"/>
                  </a:rPr>
                  <a:t>OLT</a:t>
                </a:r>
              </a:p>
            </p:txBody>
          </p:sp>
          <p:sp>
            <p:nvSpPr>
              <p:cNvPr id="31" name="Cube 7"/>
              <p:cNvSpPr>
                <a:spLocks noChangeArrowheads="1"/>
              </p:cNvSpPr>
              <p:nvPr/>
            </p:nvSpPr>
            <p:spPr bwMode="auto">
              <a:xfrm>
                <a:off x="7467796" y="2643182"/>
                <a:ext cx="950709" cy="583874"/>
              </a:xfrm>
              <a:prstGeom prst="cube">
                <a:avLst>
                  <a:gd name="adj" fmla="val 25000"/>
                </a:avLst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400">
                    <a:latin typeface="Arial CE" pitchFamily="34" charset="0"/>
                  </a:rPr>
                  <a:t>A</a:t>
                </a:r>
              </a:p>
            </p:txBody>
          </p:sp>
          <p:sp>
            <p:nvSpPr>
              <p:cNvPr id="32" name="Cube 8"/>
              <p:cNvSpPr>
                <a:spLocks noChangeArrowheads="1"/>
              </p:cNvSpPr>
              <p:nvPr/>
            </p:nvSpPr>
            <p:spPr bwMode="auto">
              <a:xfrm>
                <a:off x="7467796" y="3664962"/>
                <a:ext cx="950709" cy="583874"/>
              </a:xfrm>
              <a:prstGeom prst="cube">
                <a:avLst>
                  <a:gd name="adj" fmla="val 25000"/>
                </a:avLst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400">
                    <a:latin typeface="Arial CE" pitchFamily="34" charset="0"/>
                  </a:rPr>
                  <a:t>B</a:t>
                </a:r>
              </a:p>
            </p:txBody>
          </p:sp>
          <p:sp>
            <p:nvSpPr>
              <p:cNvPr id="33" name="Cube 9"/>
              <p:cNvSpPr>
                <a:spLocks noChangeArrowheads="1"/>
              </p:cNvSpPr>
              <p:nvPr/>
            </p:nvSpPr>
            <p:spPr bwMode="auto">
              <a:xfrm>
                <a:off x="7467796" y="4905696"/>
                <a:ext cx="950709" cy="583874"/>
              </a:xfrm>
              <a:prstGeom prst="cube">
                <a:avLst>
                  <a:gd name="adj" fmla="val 25000"/>
                </a:avLst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400">
                    <a:latin typeface="Arial CE" pitchFamily="34" charset="0"/>
                  </a:rPr>
                  <a:t>C</a:t>
                </a:r>
              </a:p>
            </p:txBody>
          </p:sp>
          <p:grpSp>
            <p:nvGrpSpPr>
              <p:cNvPr id="34" name="Isosceles Triangle 10"/>
              <p:cNvGrpSpPr>
                <a:grpSpLocks/>
              </p:cNvGrpSpPr>
              <p:nvPr/>
            </p:nvGrpSpPr>
            <p:grpSpPr bwMode="auto">
              <a:xfrm>
                <a:off x="5340082" y="3657594"/>
                <a:ext cx="569038" cy="810768"/>
                <a:chOff x="5474208" y="3657600"/>
                <a:chExt cx="682752" cy="810768"/>
              </a:xfrm>
            </p:grpSpPr>
            <p:pic>
              <p:nvPicPr>
                <p:cNvPr id="40" name="Isosceles Triangle 10"/>
                <p:cNvPicPr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4208" y="3657600"/>
                  <a:ext cx="682752" cy="810768"/>
                </a:xfrm>
                <a:prstGeom prst="rect">
                  <a:avLst/>
                </a:prstGeom>
                <a:noFill/>
              </p:spPr>
            </p:pic>
            <p:sp>
              <p:nvSpPr>
                <p:cNvPr id="41" name="Text Box 1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5752617" y="3933299"/>
                  <a:ext cx="328429" cy="266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/>
                <a:lstStyle/>
                <a:p>
                  <a:pPr algn="ctr" eaLnBrk="0" hangingPunct="0"/>
                  <a:endParaRPr lang="it-IT" sz="1200">
                    <a:latin typeface="Arial CE" pitchFamily="34" charset="0"/>
                  </a:endParaRPr>
                </a:p>
              </p:txBody>
            </p:sp>
          </p:grpSp>
          <p:cxnSp>
            <p:nvCxnSpPr>
              <p:cNvPr id="35" name="Straight Connector 11"/>
              <p:cNvCxnSpPr>
                <a:cxnSpLocks noChangeShapeType="1"/>
                <a:endCxn id="33" idx="2"/>
              </p:cNvCxnSpPr>
              <p:nvPr/>
            </p:nvCxnSpPr>
            <p:spPr bwMode="auto">
              <a:xfrm>
                <a:off x="5819900" y="4066376"/>
                <a:ext cx="1647896" cy="1204242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6" name="Straight Connector 12"/>
              <p:cNvCxnSpPr>
                <a:cxnSpLocks noChangeShapeType="1"/>
                <a:endCxn id="32" idx="2"/>
              </p:cNvCxnSpPr>
              <p:nvPr/>
            </p:nvCxnSpPr>
            <p:spPr bwMode="auto">
              <a:xfrm flipV="1">
                <a:off x="5819900" y="4029884"/>
                <a:ext cx="1647896" cy="36492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7" name="Straight Connector 13"/>
              <p:cNvCxnSpPr>
                <a:cxnSpLocks noChangeShapeType="1"/>
              </p:cNvCxnSpPr>
              <p:nvPr/>
            </p:nvCxnSpPr>
            <p:spPr bwMode="auto">
              <a:xfrm flipV="1">
                <a:off x="5819900" y="3008103"/>
                <a:ext cx="1647896" cy="1058272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8" name="Straight Connector 14"/>
              <p:cNvCxnSpPr>
                <a:cxnSpLocks noChangeShapeType="1"/>
                <a:stCxn id="30" idx="5"/>
              </p:cNvCxnSpPr>
              <p:nvPr/>
            </p:nvCxnSpPr>
            <p:spPr bwMode="auto">
              <a:xfrm>
                <a:off x="3791720" y="4039007"/>
                <a:ext cx="1584515" cy="27369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39" name="TextBox 15"/>
              <p:cNvSpPr txBox="1">
                <a:spLocks noChangeArrowheads="1"/>
              </p:cNvSpPr>
              <p:nvPr/>
            </p:nvSpPr>
            <p:spPr bwMode="auto">
              <a:xfrm>
                <a:off x="4995653" y="4467220"/>
                <a:ext cx="1267527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it-IT" sz="1400">
                    <a:latin typeface="Arial Black" pitchFamily="34" charset="0"/>
                  </a:rPr>
                  <a:t>Passive Splitter</a:t>
                </a:r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4095744" y="3714752"/>
              <a:ext cx="1123960" cy="233362"/>
              <a:chOff x="809596" y="1785926"/>
              <a:chExt cx="1714512" cy="357190"/>
            </a:xfrm>
          </p:grpSpPr>
          <p:sp>
            <p:nvSpPr>
              <p:cNvPr id="26" name="Rectangle 47"/>
              <p:cNvSpPr>
                <a:spLocks noChangeArrowheads="1"/>
              </p:cNvSpPr>
              <p:nvPr/>
            </p:nvSpPr>
            <p:spPr bwMode="auto">
              <a:xfrm>
                <a:off x="809596" y="1785926"/>
                <a:ext cx="428628" cy="35719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A</a:t>
                </a:r>
              </a:p>
            </p:txBody>
          </p:sp>
          <p:sp>
            <p:nvSpPr>
              <p:cNvPr id="27" name="Rectangle 48"/>
              <p:cNvSpPr>
                <a:spLocks noChangeArrowheads="1"/>
              </p:cNvSpPr>
              <p:nvPr/>
            </p:nvSpPr>
            <p:spPr bwMode="auto">
              <a:xfrm>
                <a:off x="1238224" y="1785926"/>
                <a:ext cx="428628" cy="35719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B</a:t>
                </a:r>
              </a:p>
            </p:txBody>
          </p:sp>
          <p:sp>
            <p:nvSpPr>
              <p:cNvPr id="28" name="Rectangle 49"/>
              <p:cNvSpPr>
                <a:spLocks noChangeArrowheads="1"/>
              </p:cNvSpPr>
              <p:nvPr/>
            </p:nvSpPr>
            <p:spPr bwMode="auto">
              <a:xfrm>
                <a:off x="1666852" y="1785926"/>
                <a:ext cx="428628" cy="35719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C</a:t>
                </a:r>
              </a:p>
            </p:txBody>
          </p:sp>
          <p:sp>
            <p:nvSpPr>
              <p:cNvPr id="29" name="Rectangle 50"/>
              <p:cNvSpPr>
                <a:spLocks noChangeArrowheads="1"/>
              </p:cNvSpPr>
              <p:nvPr/>
            </p:nvSpPr>
            <p:spPr bwMode="auto">
              <a:xfrm>
                <a:off x="2095480" y="1785926"/>
                <a:ext cx="428628" cy="35719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B</a:t>
                </a:r>
              </a:p>
            </p:txBody>
          </p:sp>
        </p:grpSp>
        <p:grpSp>
          <p:nvGrpSpPr>
            <p:cNvPr id="10" name="Group 66"/>
            <p:cNvGrpSpPr>
              <a:grpSpLocks/>
            </p:cNvGrpSpPr>
            <p:nvPr/>
          </p:nvGrpSpPr>
          <p:grpSpPr bwMode="auto">
            <a:xfrm rot="1924009">
              <a:off x="6643718" y="4495375"/>
              <a:ext cx="1123960" cy="233362"/>
              <a:chOff x="809596" y="1785926"/>
              <a:chExt cx="1714512" cy="357190"/>
            </a:xfrm>
          </p:grpSpPr>
          <p:sp>
            <p:nvSpPr>
              <p:cNvPr id="22" name="Rectangle 67"/>
              <p:cNvSpPr>
                <a:spLocks noChangeArrowheads="1"/>
              </p:cNvSpPr>
              <p:nvPr/>
            </p:nvSpPr>
            <p:spPr bwMode="auto">
              <a:xfrm>
                <a:off x="809596" y="1785926"/>
                <a:ext cx="428628" cy="35719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A</a:t>
                </a:r>
              </a:p>
            </p:txBody>
          </p:sp>
          <p:sp>
            <p:nvSpPr>
              <p:cNvPr id="23" name="Rectangle 68"/>
              <p:cNvSpPr>
                <a:spLocks noChangeArrowheads="1"/>
              </p:cNvSpPr>
              <p:nvPr/>
            </p:nvSpPr>
            <p:spPr bwMode="auto">
              <a:xfrm>
                <a:off x="1238224" y="1785926"/>
                <a:ext cx="428628" cy="35719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B</a:t>
                </a:r>
              </a:p>
            </p:txBody>
          </p:sp>
          <p:sp>
            <p:nvSpPr>
              <p:cNvPr id="24" name="Rectangle 69"/>
              <p:cNvSpPr>
                <a:spLocks noChangeArrowheads="1"/>
              </p:cNvSpPr>
              <p:nvPr/>
            </p:nvSpPr>
            <p:spPr bwMode="auto">
              <a:xfrm>
                <a:off x="1666852" y="1785926"/>
                <a:ext cx="428628" cy="35719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C</a:t>
                </a:r>
              </a:p>
            </p:txBody>
          </p:sp>
          <p:sp>
            <p:nvSpPr>
              <p:cNvPr id="25" name="Rectangle 70"/>
              <p:cNvSpPr>
                <a:spLocks noChangeArrowheads="1"/>
              </p:cNvSpPr>
              <p:nvPr/>
            </p:nvSpPr>
            <p:spPr bwMode="auto">
              <a:xfrm>
                <a:off x="2095480" y="1785926"/>
                <a:ext cx="428628" cy="35719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B</a:t>
                </a:r>
              </a:p>
            </p:txBody>
          </p:sp>
        </p:grpSp>
        <p:grpSp>
          <p:nvGrpSpPr>
            <p:cNvPr id="11" name="Group 71"/>
            <p:cNvGrpSpPr>
              <a:grpSpLocks/>
            </p:cNvGrpSpPr>
            <p:nvPr/>
          </p:nvGrpSpPr>
          <p:grpSpPr bwMode="auto">
            <a:xfrm>
              <a:off x="6667512" y="3786190"/>
              <a:ext cx="1123960" cy="233362"/>
              <a:chOff x="809596" y="1785926"/>
              <a:chExt cx="1714512" cy="357190"/>
            </a:xfrm>
          </p:grpSpPr>
          <p:sp>
            <p:nvSpPr>
              <p:cNvPr id="18" name="Rectangle 72"/>
              <p:cNvSpPr>
                <a:spLocks noChangeArrowheads="1"/>
              </p:cNvSpPr>
              <p:nvPr/>
            </p:nvSpPr>
            <p:spPr bwMode="auto">
              <a:xfrm>
                <a:off x="809596" y="1785926"/>
                <a:ext cx="428628" cy="35719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A</a:t>
                </a:r>
              </a:p>
            </p:txBody>
          </p:sp>
          <p:sp>
            <p:nvSpPr>
              <p:cNvPr id="19" name="Rectangle 73"/>
              <p:cNvSpPr>
                <a:spLocks noChangeArrowheads="1"/>
              </p:cNvSpPr>
              <p:nvPr/>
            </p:nvSpPr>
            <p:spPr bwMode="auto">
              <a:xfrm>
                <a:off x="1238224" y="1785926"/>
                <a:ext cx="428628" cy="35719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B</a:t>
                </a:r>
              </a:p>
            </p:txBody>
          </p:sp>
          <p:sp>
            <p:nvSpPr>
              <p:cNvPr id="20" name="Rectangle 74"/>
              <p:cNvSpPr>
                <a:spLocks noChangeArrowheads="1"/>
              </p:cNvSpPr>
              <p:nvPr/>
            </p:nvSpPr>
            <p:spPr bwMode="auto">
              <a:xfrm>
                <a:off x="1666852" y="1785926"/>
                <a:ext cx="428628" cy="35719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C</a:t>
                </a:r>
              </a:p>
            </p:txBody>
          </p:sp>
          <p:sp>
            <p:nvSpPr>
              <p:cNvPr id="21" name="Rectangle 75"/>
              <p:cNvSpPr>
                <a:spLocks noChangeArrowheads="1"/>
              </p:cNvSpPr>
              <p:nvPr/>
            </p:nvSpPr>
            <p:spPr bwMode="auto">
              <a:xfrm>
                <a:off x="2095480" y="1785926"/>
                <a:ext cx="428628" cy="35719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B</a:t>
                </a:r>
              </a:p>
            </p:txBody>
          </p:sp>
        </p:grpSp>
        <p:grpSp>
          <p:nvGrpSpPr>
            <p:cNvPr id="12" name="Group 76"/>
            <p:cNvGrpSpPr>
              <a:grpSpLocks/>
            </p:cNvGrpSpPr>
            <p:nvPr/>
          </p:nvGrpSpPr>
          <p:grpSpPr bwMode="auto">
            <a:xfrm rot="-1657915">
              <a:off x="6371778" y="3247706"/>
              <a:ext cx="1123960" cy="233362"/>
              <a:chOff x="809596" y="1785926"/>
              <a:chExt cx="1714512" cy="357190"/>
            </a:xfrm>
          </p:grpSpPr>
          <p:sp>
            <p:nvSpPr>
              <p:cNvPr id="14" name="Rectangle 77"/>
              <p:cNvSpPr>
                <a:spLocks noChangeArrowheads="1"/>
              </p:cNvSpPr>
              <p:nvPr/>
            </p:nvSpPr>
            <p:spPr bwMode="auto">
              <a:xfrm>
                <a:off x="809596" y="1785926"/>
                <a:ext cx="428628" cy="35719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A</a:t>
                </a:r>
              </a:p>
            </p:txBody>
          </p:sp>
          <p:sp>
            <p:nvSpPr>
              <p:cNvPr id="15" name="Rectangle 78"/>
              <p:cNvSpPr>
                <a:spLocks noChangeArrowheads="1"/>
              </p:cNvSpPr>
              <p:nvPr/>
            </p:nvSpPr>
            <p:spPr bwMode="auto">
              <a:xfrm>
                <a:off x="1238224" y="1785926"/>
                <a:ext cx="428628" cy="35719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B</a:t>
                </a:r>
              </a:p>
            </p:txBody>
          </p:sp>
          <p:sp>
            <p:nvSpPr>
              <p:cNvPr id="16" name="Rectangle 79"/>
              <p:cNvSpPr>
                <a:spLocks noChangeArrowheads="1"/>
              </p:cNvSpPr>
              <p:nvPr/>
            </p:nvSpPr>
            <p:spPr bwMode="auto">
              <a:xfrm>
                <a:off x="1666852" y="1785926"/>
                <a:ext cx="428628" cy="35719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C</a:t>
                </a:r>
              </a:p>
            </p:txBody>
          </p:sp>
          <p:sp>
            <p:nvSpPr>
              <p:cNvPr id="17" name="Rectangle 80"/>
              <p:cNvSpPr>
                <a:spLocks noChangeArrowheads="1"/>
              </p:cNvSpPr>
              <p:nvPr/>
            </p:nvSpPr>
            <p:spPr bwMode="auto">
              <a:xfrm>
                <a:off x="2095480" y="1785926"/>
                <a:ext cx="428628" cy="35719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B</a:t>
                </a:r>
              </a:p>
            </p:txBody>
          </p:sp>
        </p:grp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>
              <a:off x="4310058" y="3429000"/>
              <a:ext cx="742923" cy="1588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2" name="TextBox 84"/>
          <p:cNvSpPr txBox="1">
            <a:spLocks noChangeArrowheads="1"/>
          </p:cNvSpPr>
          <p:nvPr/>
        </p:nvSpPr>
        <p:spPr bwMode="auto">
          <a:xfrm>
            <a:off x="238125" y="1357313"/>
            <a:ext cx="55006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2400">
                <a:latin typeface="Arial CE" pitchFamily="34" charset="0"/>
              </a:rPr>
              <a:t> OLT schedules traffic inside timeslots  </a:t>
            </a:r>
          </a:p>
          <a:p>
            <a:pPr eaLnBrk="0" hangingPunct="0"/>
            <a:r>
              <a:rPr lang="en-US" sz="1800">
                <a:latin typeface="Arial CE" pitchFamily="34" charset="0"/>
              </a:rPr>
              <a:t>       -</a:t>
            </a:r>
            <a:r>
              <a:rPr lang="en-US" sz="2000">
                <a:latin typeface="Arial CE" pitchFamily="34" charset="0"/>
              </a:rPr>
              <a:t>Time Division Multiplexing (TDM) scheme</a:t>
            </a:r>
            <a:r>
              <a:rPr lang="en-US" sz="1800">
                <a:latin typeface="Arial CE" pitchFamily="34" charset="0"/>
              </a:rPr>
              <a:t>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400">
                <a:latin typeface="Arial CE" pitchFamily="34" charset="0"/>
              </a:rPr>
              <a:t> Time slots can vary from </a:t>
            </a:r>
            <a:r>
              <a:rPr lang="en-US" sz="2400">
                <a:latin typeface="Symbol" pitchFamily="18" charset="2"/>
              </a:rPr>
              <a:t></a:t>
            </a:r>
            <a:r>
              <a:rPr lang="en-US" sz="2400">
                <a:latin typeface="Arial CE" pitchFamily="34" charset="0"/>
              </a:rPr>
              <a:t>s to </a:t>
            </a:r>
            <a:r>
              <a:rPr lang="en-US" sz="2400">
                <a:latin typeface="Symbol" pitchFamily="18" charset="2"/>
              </a:rPr>
              <a:t></a:t>
            </a:r>
            <a:r>
              <a:rPr lang="en-US" sz="2400">
                <a:latin typeface="Arial CE" pitchFamily="34" charset="0"/>
              </a:rPr>
              <a:t>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277813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Upstream 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</a:rPr>
              <a:t>Traffic (1)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	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281113" y="2924175"/>
            <a:ext cx="6392862" cy="2979738"/>
            <a:chOff x="1770" y="1668"/>
            <a:chExt cx="4027" cy="1877"/>
          </a:xfrm>
        </p:grpSpPr>
        <p:sp>
          <p:nvSpPr>
            <p:cNvPr id="8" name="Cube 6"/>
            <p:cNvSpPr>
              <a:spLocks noChangeArrowheads="1"/>
            </p:cNvSpPr>
            <p:nvPr/>
          </p:nvSpPr>
          <p:spPr bwMode="auto">
            <a:xfrm>
              <a:off x="1770" y="2390"/>
              <a:ext cx="866" cy="52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2000">
                  <a:latin typeface="Arial CE" pitchFamily="34" charset="0"/>
                </a:rPr>
                <a:t>OLT</a:t>
              </a:r>
            </a:p>
          </p:txBody>
        </p:sp>
        <p:sp>
          <p:nvSpPr>
            <p:cNvPr id="9" name="Cube 7"/>
            <p:cNvSpPr>
              <a:spLocks noChangeArrowheads="1"/>
            </p:cNvSpPr>
            <p:nvPr/>
          </p:nvSpPr>
          <p:spPr bwMode="auto">
            <a:xfrm>
              <a:off x="5147" y="1668"/>
              <a:ext cx="650" cy="385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400">
                  <a:latin typeface="Arial CE" pitchFamily="34" charset="0"/>
                </a:rPr>
                <a:t>ONU</a:t>
              </a:r>
            </a:p>
          </p:txBody>
        </p:sp>
        <p:sp>
          <p:nvSpPr>
            <p:cNvPr id="10" name="Cube 8"/>
            <p:cNvSpPr>
              <a:spLocks noChangeArrowheads="1"/>
            </p:cNvSpPr>
            <p:nvPr/>
          </p:nvSpPr>
          <p:spPr bwMode="auto">
            <a:xfrm>
              <a:off x="5147" y="2342"/>
              <a:ext cx="650" cy="385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400">
                  <a:latin typeface="Arial CE" pitchFamily="34" charset="0"/>
                </a:rPr>
                <a:t>ONU</a:t>
              </a:r>
            </a:p>
          </p:txBody>
        </p:sp>
        <p:sp>
          <p:nvSpPr>
            <p:cNvPr id="11" name="Cube 9"/>
            <p:cNvSpPr>
              <a:spLocks noChangeArrowheads="1"/>
            </p:cNvSpPr>
            <p:nvPr/>
          </p:nvSpPr>
          <p:spPr bwMode="auto">
            <a:xfrm>
              <a:off x="5147" y="3160"/>
              <a:ext cx="650" cy="385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400">
                  <a:latin typeface="Arial CE" pitchFamily="34" charset="0"/>
                </a:rPr>
                <a:t>ONU</a:t>
              </a:r>
            </a:p>
          </p:txBody>
        </p:sp>
        <p:grpSp>
          <p:nvGrpSpPr>
            <p:cNvPr id="12" name="Isosceles Triangle 10"/>
            <p:cNvGrpSpPr>
              <a:grpSpLocks/>
            </p:cNvGrpSpPr>
            <p:nvPr/>
          </p:nvGrpSpPr>
          <p:grpSpPr bwMode="auto">
            <a:xfrm>
              <a:off x="3690" y="2339"/>
              <a:ext cx="400" cy="529"/>
              <a:chOff x="3690" y="2339"/>
              <a:chExt cx="400" cy="529"/>
            </a:xfrm>
          </p:grpSpPr>
          <p:pic>
            <p:nvPicPr>
              <p:cNvPr id="22" name="Isosceles Triangle 10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90" y="2339"/>
                <a:ext cx="400" cy="529"/>
              </a:xfrm>
              <a:prstGeom prst="rect">
                <a:avLst/>
              </a:prstGeom>
              <a:noFill/>
            </p:spPr>
          </p:pic>
          <p:sp>
            <p:nvSpPr>
              <p:cNvPr id="23" name="Text Box 12"/>
              <p:cNvSpPr txBox="1">
                <a:spLocks noChangeArrowheads="1"/>
              </p:cNvSpPr>
              <p:nvPr/>
            </p:nvSpPr>
            <p:spPr bwMode="auto">
              <a:xfrm rot="16200000">
                <a:off x="3838" y="2531"/>
                <a:ext cx="21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it-IT" sz="1200">
                  <a:latin typeface="Arial CE" pitchFamily="34" charset="0"/>
                </a:endParaRPr>
              </a:p>
            </p:txBody>
          </p:sp>
        </p:grpSp>
        <p:cxnSp>
          <p:nvCxnSpPr>
            <p:cNvPr id="13" name="Straight Connector 11"/>
            <p:cNvCxnSpPr>
              <a:cxnSpLocks noChangeShapeType="1"/>
              <a:endCxn id="11" idx="2"/>
            </p:cNvCxnSpPr>
            <p:nvPr/>
          </p:nvCxnSpPr>
          <p:spPr bwMode="auto">
            <a:xfrm>
              <a:off x="4022" y="2606"/>
              <a:ext cx="1125" cy="795"/>
            </a:xfrm>
            <a:prstGeom prst="line">
              <a:avLst/>
            </a:prstGeom>
            <a:noFill/>
            <a:ln w="38100" cap="rnd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" name="Straight Connector 12"/>
            <p:cNvCxnSpPr>
              <a:cxnSpLocks noChangeShapeType="1"/>
              <a:endCxn id="10" idx="2"/>
            </p:cNvCxnSpPr>
            <p:nvPr/>
          </p:nvCxnSpPr>
          <p:spPr bwMode="auto">
            <a:xfrm flipV="1">
              <a:off x="4022" y="2582"/>
              <a:ext cx="1125" cy="24"/>
            </a:xfrm>
            <a:prstGeom prst="line">
              <a:avLst/>
            </a:prstGeom>
            <a:noFill/>
            <a:ln w="38100" cap="rnd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" name="Straight Connector 13"/>
            <p:cNvCxnSpPr>
              <a:cxnSpLocks noChangeShapeType="1"/>
            </p:cNvCxnSpPr>
            <p:nvPr/>
          </p:nvCxnSpPr>
          <p:spPr bwMode="auto">
            <a:xfrm flipV="1">
              <a:off x="4022" y="1909"/>
              <a:ext cx="1125" cy="697"/>
            </a:xfrm>
            <a:prstGeom prst="line">
              <a:avLst/>
            </a:prstGeom>
            <a:noFill/>
            <a:ln w="38100" cap="rnd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6" name="Straight Connector 14"/>
            <p:cNvCxnSpPr>
              <a:cxnSpLocks noChangeShapeType="1"/>
              <a:stCxn id="8" idx="5"/>
            </p:cNvCxnSpPr>
            <p:nvPr/>
          </p:nvCxnSpPr>
          <p:spPr bwMode="auto">
            <a:xfrm>
              <a:off x="2636" y="2588"/>
              <a:ext cx="1083" cy="18"/>
            </a:xfrm>
            <a:prstGeom prst="line">
              <a:avLst/>
            </a:prstGeom>
            <a:noFill/>
            <a:ln w="38100" cap="rnd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3459" y="2871"/>
              <a:ext cx="86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400">
                  <a:latin typeface="Arial Black" pitchFamily="34" charset="0"/>
                </a:rPr>
                <a:t>Passive Splitter</a:t>
              </a:r>
            </a:p>
          </p:txBody>
        </p:sp>
        <p:sp>
          <p:nvSpPr>
            <p:cNvPr id="18" name="Left Arrow 16"/>
            <p:cNvSpPr>
              <a:spLocks noChangeArrowheads="1"/>
            </p:cNvSpPr>
            <p:nvPr/>
          </p:nvSpPr>
          <p:spPr bwMode="auto">
            <a:xfrm>
              <a:off x="3030" y="2520"/>
              <a:ext cx="520" cy="192"/>
            </a:xfrm>
            <a:prstGeom prst="leftArrow">
              <a:avLst>
                <a:gd name="adj1" fmla="val 50000"/>
                <a:gd name="adj2" fmla="val 50167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 sz="1200">
                <a:latin typeface="Arial CE" pitchFamily="34" charset="0"/>
              </a:endParaRPr>
            </a:p>
          </p:txBody>
        </p:sp>
        <p:sp>
          <p:nvSpPr>
            <p:cNvPr id="19" name="Left Arrow 23"/>
            <p:cNvSpPr>
              <a:spLocks noChangeArrowheads="1"/>
            </p:cNvSpPr>
            <p:nvPr/>
          </p:nvSpPr>
          <p:spPr bwMode="auto">
            <a:xfrm rot="-1922987">
              <a:off x="4340" y="2164"/>
              <a:ext cx="519" cy="192"/>
            </a:xfrm>
            <a:prstGeom prst="leftArrow">
              <a:avLst>
                <a:gd name="adj1" fmla="val 50000"/>
                <a:gd name="adj2" fmla="val 50070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 sz="1200">
                <a:latin typeface="Arial CE" pitchFamily="34" charset="0"/>
              </a:endParaRPr>
            </a:p>
          </p:txBody>
        </p:sp>
        <p:sp>
          <p:nvSpPr>
            <p:cNvPr id="20" name="Left Arrow 24"/>
            <p:cNvSpPr>
              <a:spLocks noChangeArrowheads="1"/>
            </p:cNvSpPr>
            <p:nvPr/>
          </p:nvSpPr>
          <p:spPr bwMode="auto">
            <a:xfrm>
              <a:off x="4335" y="2520"/>
              <a:ext cx="520" cy="192"/>
            </a:xfrm>
            <a:prstGeom prst="leftArrow">
              <a:avLst>
                <a:gd name="adj1" fmla="val 50000"/>
                <a:gd name="adj2" fmla="val 50167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 sz="1200">
                <a:latin typeface="Arial CE" pitchFamily="34" charset="0"/>
              </a:endParaRPr>
            </a:p>
          </p:txBody>
        </p:sp>
        <p:sp>
          <p:nvSpPr>
            <p:cNvPr id="21" name="Left Arrow 25"/>
            <p:cNvSpPr>
              <a:spLocks noChangeArrowheads="1"/>
            </p:cNvSpPr>
            <p:nvPr/>
          </p:nvSpPr>
          <p:spPr bwMode="auto">
            <a:xfrm rot="2075011">
              <a:off x="4335" y="2925"/>
              <a:ext cx="520" cy="192"/>
            </a:xfrm>
            <a:prstGeom prst="leftArrow">
              <a:avLst>
                <a:gd name="adj1" fmla="val 50000"/>
                <a:gd name="adj2" fmla="val 50167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 sz="1200">
                <a:latin typeface="Arial CE" pitchFamily="34" charset="0"/>
              </a:endParaRPr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381000" y="1357313"/>
            <a:ext cx="88328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Arial CE" pitchFamily="34" charset="0"/>
              </a:rPr>
              <a:t>All ONUs share the same upstream channel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Arial CE" pitchFamily="34" charset="0"/>
              </a:rPr>
              <a:t>ONUs cannot exchange data directly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Arial CE" pitchFamily="34" charset="0"/>
              </a:rPr>
              <a:t>Collisions may occur at the splitter/combiner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Verdan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>
              <a:latin typeface="Arial CE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Verdan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>
              <a:latin typeface="Arial CE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273925" cy="11969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dirty="0" smtClean="0">
                <a:solidFill>
                  <a:schemeClr val="bg1"/>
                </a:solidFill>
                <a:ea typeface="+mj-ea"/>
              </a:rPr>
              <a:t>Outline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67544" y="1196752"/>
            <a:ext cx="9180512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Introduction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to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5G: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Fiber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to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support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5G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Short overview on Fiber systems and networks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Optical Fiber Access (PON)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5G Overview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Fiber optics for 5G (New Access Network, costs!)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Slicing: Software Defining Network (SDN)&amp;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Network Function Virtualization (NFV)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Slicing-SDN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FUB model: Carrier Ethernet approach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Experimental tests.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latin typeface="Calibri" charset="0"/>
                <a:ea typeface="ＭＳ Ｐゴシック" charset="0"/>
                <a:cs typeface="ＭＳ Ｐゴシック" charset="0"/>
              </a:rPr>
              <a:t>Next steps: Information Centric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Conclusions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277813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Upstream Traffic Scheduling 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</a:rPr>
              <a:t>(2)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5763" y="3000375"/>
            <a:ext cx="6392862" cy="2979738"/>
            <a:chOff x="1043" y="1890"/>
            <a:chExt cx="4027" cy="1877"/>
          </a:xfrm>
        </p:grpSpPr>
        <p:sp>
          <p:nvSpPr>
            <p:cNvPr id="8" name="Cube 6"/>
            <p:cNvSpPr>
              <a:spLocks noChangeArrowheads="1"/>
            </p:cNvSpPr>
            <p:nvPr/>
          </p:nvSpPr>
          <p:spPr bwMode="auto">
            <a:xfrm>
              <a:off x="1043" y="2612"/>
              <a:ext cx="866" cy="52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2000">
                  <a:latin typeface="Arial CE" pitchFamily="34" charset="0"/>
                </a:rPr>
                <a:t>OLT</a:t>
              </a:r>
            </a:p>
          </p:txBody>
        </p:sp>
        <p:sp>
          <p:nvSpPr>
            <p:cNvPr id="9" name="Cube 7"/>
            <p:cNvSpPr>
              <a:spLocks noChangeArrowheads="1"/>
            </p:cNvSpPr>
            <p:nvPr/>
          </p:nvSpPr>
          <p:spPr bwMode="auto">
            <a:xfrm>
              <a:off x="4420" y="1890"/>
              <a:ext cx="650" cy="385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400">
                  <a:latin typeface="Arial CE" pitchFamily="34" charset="0"/>
                </a:rPr>
                <a:t>ONU</a:t>
              </a:r>
            </a:p>
          </p:txBody>
        </p:sp>
        <p:sp>
          <p:nvSpPr>
            <p:cNvPr id="10" name="Cube 8"/>
            <p:cNvSpPr>
              <a:spLocks noChangeArrowheads="1"/>
            </p:cNvSpPr>
            <p:nvPr/>
          </p:nvSpPr>
          <p:spPr bwMode="auto">
            <a:xfrm>
              <a:off x="4420" y="2564"/>
              <a:ext cx="650" cy="385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400">
                  <a:latin typeface="Arial CE" pitchFamily="34" charset="0"/>
                </a:rPr>
                <a:t>ONU</a:t>
              </a:r>
            </a:p>
          </p:txBody>
        </p:sp>
        <p:sp>
          <p:nvSpPr>
            <p:cNvPr id="11" name="Cube 9"/>
            <p:cNvSpPr>
              <a:spLocks noChangeArrowheads="1"/>
            </p:cNvSpPr>
            <p:nvPr/>
          </p:nvSpPr>
          <p:spPr bwMode="auto">
            <a:xfrm>
              <a:off x="4420" y="3382"/>
              <a:ext cx="650" cy="385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400">
                  <a:latin typeface="Arial CE" pitchFamily="34" charset="0"/>
                </a:rPr>
                <a:t>ONU</a:t>
              </a:r>
            </a:p>
          </p:txBody>
        </p:sp>
        <p:grpSp>
          <p:nvGrpSpPr>
            <p:cNvPr id="12" name="Isosceles Triangle 10"/>
            <p:cNvGrpSpPr>
              <a:grpSpLocks/>
            </p:cNvGrpSpPr>
            <p:nvPr/>
          </p:nvGrpSpPr>
          <p:grpSpPr bwMode="auto">
            <a:xfrm>
              <a:off x="2964" y="2561"/>
              <a:ext cx="399" cy="530"/>
              <a:chOff x="3556" y="2561"/>
              <a:chExt cx="399" cy="530"/>
            </a:xfrm>
          </p:grpSpPr>
          <p:pic>
            <p:nvPicPr>
              <p:cNvPr id="27" name="Isosceles Triangle 10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56" y="2561"/>
                <a:ext cx="399" cy="530"/>
              </a:xfrm>
              <a:prstGeom prst="rect">
                <a:avLst/>
              </a:prstGeom>
              <a:noFill/>
            </p:spPr>
          </p:pic>
          <p:sp>
            <p:nvSpPr>
              <p:cNvPr id="28" name="Text Box 13"/>
              <p:cNvSpPr txBox="1">
                <a:spLocks noChangeArrowheads="1"/>
              </p:cNvSpPr>
              <p:nvPr/>
            </p:nvSpPr>
            <p:spPr bwMode="auto">
              <a:xfrm rot="16200000">
                <a:off x="3703" y="2753"/>
                <a:ext cx="21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it-IT" sz="1200">
                  <a:latin typeface="Arial CE" pitchFamily="34" charset="0"/>
                </a:endParaRPr>
              </a:p>
            </p:txBody>
          </p:sp>
        </p:grpSp>
        <p:cxnSp>
          <p:nvCxnSpPr>
            <p:cNvPr id="13" name="Straight Connector 11"/>
            <p:cNvCxnSpPr>
              <a:cxnSpLocks noChangeShapeType="1"/>
              <a:endCxn id="11" idx="2"/>
            </p:cNvCxnSpPr>
            <p:nvPr/>
          </p:nvCxnSpPr>
          <p:spPr bwMode="auto">
            <a:xfrm>
              <a:off x="3295" y="2829"/>
              <a:ext cx="1125" cy="794"/>
            </a:xfrm>
            <a:prstGeom prst="line">
              <a:avLst/>
            </a:prstGeom>
            <a:noFill/>
            <a:ln w="38100" cap="rnd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" name="Straight Connector 12"/>
            <p:cNvCxnSpPr>
              <a:cxnSpLocks noChangeShapeType="1"/>
              <a:endCxn id="10" idx="2"/>
            </p:cNvCxnSpPr>
            <p:nvPr/>
          </p:nvCxnSpPr>
          <p:spPr bwMode="auto">
            <a:xfrm flipV="1">
              <a:off x="3295" y="2805"/>
              <a:ext cx="1125" cy="24"/>
            </a:xfrm>
            <a:prstGeom prst="line">
              <a:avLst/>
            </a:prstGeom>
            <a:noFill/>
            <a:ln w="38100" cap="rnd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" name="Straight Connector 13"/>
            <p:cNvCxnSpPr>
              <a:cxnSpLocks noChangeShapeType="1"/>
            </p:cNvCxnSpPr>
            <p:nvPr/>
          </p:nvCxnSpPr>
          <p:spPr bwMode="auto">
            <a:xfrm flipV="1">
              <a:off x="3295" y="2131"/>
              <a:ext cx="1125" cy="697"/>
            </a:xfrm>
            <a:prstGeom prst="line">
              <a:avLst/>
            </a:prstGeom>
            <a:noFill/>
            <a:ln w="38100" cap="rnd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6" name="Straight Connector 14"/>
            <p:cNvCxnSpPr>
              <a:cxnSpLocks noChangeShapeType="1"/>
              <a:stCxn id="8" idx="5"/>
            </p:cNvCxnSpPr>
            <p:nvPr/>
          </p:nvCxnSpPr>
          <p:spPr bwMode="auto">
            <a:xfrm>
              <a:off x="1909" y="2810"/>
              <a:ext cx="1083" cy="18"/>
            </a:xfrm>
            <a:prstGeom prst="line">
              <a:avLst/>
            </a:prstGeom>
            <a:noFill/>
            <a:ln w="38100" cap="rnd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2753" y="3102"/>
              <a:ext cx="86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400">
                  <a:latin typeface="Arial Black" pitchFamily="34" charset="0"/>
                </a:rPr>
                <a:t>Passive Splitter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 rot="2100000">
              <a:off x="3859" y="3097"/>
              <a:ext cx="177" cy="14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C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 rot="-2100000">
              <a:off x="3364" y="2512"/>
              <a:ext cx="177" cy="14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A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698" y="2652"/>
              <a:ext cx="177" cy="14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B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238" y="2655"/>
              <a:ext cx="177" cy="14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B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123" y="2565"/>
              <a:ext cx="177" cy="14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A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348" y="2565"/>
              <a:ext cx="177" cy="14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B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573" y="2565"/>
              <a:ext cx="177" cy="14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C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798" y="2565"/>
              <a:ext cx="177" cy="14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B</a:t>
              </a: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2168" y="2385"/>
              <a:ext cx="730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368300" y="1214438"/>
            <a:ext cx="88328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Arial CE" pitchFamily="34" charset="0"/>
              </a:rPr>
              <a:t>In general, PON standards propose Time Division Multiplexing Access (TDMA) schemes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latin typeface="Arial CE" pitchFamily="34" charset="0"/>
              </a:rPr>
              <a:t>Upstream time slicing and assignment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277813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Upstream Frame Reception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500" y="1143000"/>
            <a:ext cx="9107488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Arial CE" pitchFamily="34" charset="0"/>
              </a:rPr>
              <a:t>The OLT receives frames with different powers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Arial CE" pitchFamily="34" charset="0"/>
              </a:rPr>
              <a:t>Much difficult to recover synchronism (clock and data recovery)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Arial CE" pitchFamily="34" charset="0"/>
              </a:rPr>
              <a:t>Burst Mode Receiver (complex) @ OLT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Arial CE" pitchFamily="34" charset="0"/>
              </a:rPr>
              <a:t>Sets 0-1 threshold on a burst basis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Verdan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>
              <a:latin typeface="Arial CE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497013" y="2708275"/>
            <a:ext cx="7213600" cy="3298825"/>
            <a:chOff x="1320" y="1575"/>
            <a:chExt cx="4544" cy="2078"/>
          </a:xfrm>
        </p:grpSpPr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1320" y="1575"/>
              <a:ext cx="4544" cy="2078"/>
              <a:chOff x="2095480" y="1928802"/>
              <a:chExt cx="7212933" cy="3298518"/>
            </a:xfrm>
          </p:grpSpPr>
          <p:sp>
            <p:nvSpPr>
              <p:cNvPr id="11" name="Cube 6"/>
              <p:cNvSpPr>
                <a:spLocks noChangeArrowheads="1"/>
              </p:cNvSpPr>
              <p:nvPr/>
            </p:nvSpPr>
            <p:spPr bwMode="auto">
              <a:xfrm>
                <a:off x="2095480" y="3737947"/>
                <a:ext cx="1520938" cy="802828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2000">
                    <a:latin typeface="Arial CE" pitchFamily="34" charset="0"/>
                  </a:rPr>
                  <a:t>OLT</a:t>
                </a:r>
              </a:p>
            </p:txBody>
          </p:sp>
          <p:sp>
            <p:nvSpPr>
              <p:cNvPr id="12" name="Cube 29"/>
              <p:cNvSpPr>
                <a:spLocks noChangeArrowheads="1"/>
              </p:cNvSpPr>
              <p:nvPr/>
            </p:nvSpPr>
            <p:spPr bwMode="auto">
              <a:xfrm>
                <a:off x="8167710" y="1928802"/>
                <a:ext cx="1140703" cy="583874"/>
              </a:xfrm>
              <a:prstGeom prst="cube">
                <a:avLst>
                  <a:gd name="adj" fmla="val 25000"/>
                </a:avLst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400">
                    <a:latin typeface="Arial CE" pitchFamily="34" charset="0"/>
                  </a:rPr>
                  <a:t>A</a:t>
                </a:r>
              </a:p>
            </p:txBody>
          </p:sp>
          <p:sp>
            <p:nvSpPr>
              <p:cNvPr id="13" name="Cube 30"/>
              <p:cNvSpPr>
                <a:spLocks noChangeArrowheads="1"/>
              </p:cNvSpPr>
              <p:nvPr/>
            </p:nvSpPr>
            <p:spPr bwMode="auto">
              <a:xfrm>
                <a:off x="8027140" y="3664962"/>
                <a:ext cx="1140703" cy="583874"/>
              </a:xfrm>
              <a:prstGeom prst="cube">
                <a:avLst>
                  <a:gd name="adj" fmla="val 25000"/>
                </a:avLst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400">
                    <a:latin typeface="Arial CE" pitchFamily="34" charset="0"/>
                  </a:rPr>
                  <a:t>B</a:t>
                </a:r>
              </a:p>
            </p:txBody>
          </p:sp>
          <p:sp>
            <p:nvSpPr>
              <p:cNvPr id="14" name="Cube 31"/>
              <p:cNvSpPr>
                <a:spLocks noChangeArrowheads="1"/>
              </p:cNvSpPr>
              <p:nvPr/>
            </p:nvSpPr>
            <p:spPr bwMode="auto">
              <a:xfrm>
                <a:off x="6524636" y="4643446"/>
                <a:ext cx="1140703" cy="583874"/>
              </a:xfrm>
              <a:prstGeom prst="cube">
                <a:avLst>
                  <a:gd name="adj" fmla="val 25000"/>
                </a:avLst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400">
                    <a:latin typeface="Arial CE" pitchFamily="34" charset="0"/>
                  </a:rPr>
                  <a:t>C</a:t>
                </a:r>
              </a:p>
            </p:txBody>
          </p:sp>
          <p:grpSp>
            <p:nvGrpSpPr>
              <p:cNvPr id="15" name="Isosceles Triangle 32"/>
              <p:cNvGrpSpPr>
                <a:grpSpLocks/>
              </p:cNvGrpSpPr>
              <p:nvPr/>
            </p:nvGrpSpPr>
            <p:grpSpPr bwMode="auto">
              <a:xfrm>
                <a:off x="5473876" y="3658952"/>
                <a:ext cx="688784" cy="810693"/>
                <a:chOff x="5474208" y="4230624"/>
                <a:chExt cx="688848" cy="810768"/>
              </a:xfrm>
            </p:grpSpPr>
            <p:pic>
              <p:nvPicPr>
                <p:cNvPr id="29" name="Isosceles Triangle 32"/>
                <p:cNvPicPr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4208" y="4230624"/>
                  <a:ext cx="688848" cy="810768"/>
                </a:xfrm>
                <a:prstGeom prst="rect">
                  <a:avLst/>
                </a:prstGeom>
                <a:noFill/>
              </p:spPr>
            </p:pic>
            <p:sp>
              <p:nvSpPr>
                <p:cNvPr id="30" name="Text Box 14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5752982" y="4504991"/>
                  <a:ext cx="328460" cy="266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/>
                <a:lstStyle/>
                <a:p>
                  <a:pPr algn="ctr" eaLnBrk="0" hangingPunct="0"/>
                  <a:endParaRPr lang="it-IT" sz="1200">
                    <a:latin typeface="Arial CE" pitchFamily="34" charset="0"/>
                  </a:endParaRPr>
                </a:p>
              </p:txBody>
            </p:sp>
          </p:grpSp>
          <p:cxnSp>
            <p:nvCxnSpPr>
              <p:cNvPr id="16" name="Straight Connector 33"/>
              <p:cNvCxnSpPr>
                <a:cxnSpLocks noChangeShapeType="1"/>
                <a:endCxn id="14" idx="2"/>
              </p:cNvCxnSpPr>
              <p:nvPr/>
            </p:nvCxnSpPr>
            <p:spPr bwMode="auto">
              <a:xfrm>
                <a:off x="6049921" y="4066375"/>
                <a:ext cx="474715" cy="941992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34"/>
              <p:cNvCxnSpPr>
                <a:cxnSpLocks noChangeShapeType="1"/>
                <a:endCxn id="13" idx="2"/>
              </p:cNvCxnSpPr>
              <p:nvPr/>
            </p:nvCxnSpPr>
            <p:spPr bwMode="auto">
              <a:xfrm flipV="1">
                <a:off x="6049920" y="4029884"/>
                <a:ext cx="1977220" cy="36492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35"/>
              <p:cNvCxnSpPr>
                <a:cxnSpLocks noChangeShapeType="1"/>
                <a:endCxn id="12" idx="2"/>
              </p:cNvCxnSpPr>
              <p:nvPr/>
            </p:nvCxnSpPr>
            <p:spPr bwMode="auto">
              <a:xfrm flipV="1">
                <a:off x="6049921" y="2293723"/>
                <a:ext cx="2117789" cy="1772652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9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3616418" y="4039007"/>
                <a:ext cx="1901172" cy="27369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0" name="TextBox 37"/>
              <p:cNvSpPr txBox="1">
                <a:spLocks noChangeArrowheads="1"/>
              </p:cNvSpPr>
              <p:nvPr/>
            </p:nvSpPr>
            <p:spPr bwMode="auto">
              <a:xfrm>
                <a:off x="4595561" y="4286020"/>
                <a:ext cx="1520685" cy="517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it-IT" sz="1400">
                    <a:latin typeface="Arial Black" pitchFamily="34" charset="0"/>
                  </a:rPr>
                  <a:t>Passive Splitter</a:t>
                </a:r>
              </a:p>
            </p:txBody>
          </p:sp>
          <p:sp>
            <p:nvSpPr>
              <p:cNvPr id="21" name="Rectangle 25"/>
              <p:cNvSpPr>
                <a:spLocks noChangeArrowheads="1"/>
              </p:cNvSpPr>
              <p:nvPr/>
            </p:nvSpPr>
            <p:spPr bwMode="auto">
              <a:xfrm rot="-2462045">
                <a:off x="7254194" y="2109424"/>
                <a:ext cx="571504" cy="500066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 sz="1200">
                  <a:latin typeface="Arial CE" pitchFamily="34" charset="0"/>
                </a:endParaRPr>
              </a:p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A</a:t>
                </a:r>
              </a:p>
            </p:txBody>
          </p:sp>
          <p:sp>
            <p:nvSpPr>
              <p:cNvPr id="22" name="Rectangle 38"/>
              <p:cNvSpPr>
                <a:spLocks noChangeArrowheads="1"/>
              </p:cNvSpPr>
              <p:nvPr/>
            </p:nvSpPr>
            <p:spPr bwMode="auto">
              <a:xfrm>
                <a:off x="7310454" y="3500438"/>
                <a:ext cx="571504" cy="500066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 sz="1200">
                  <a:latin typeface="Arial CE" pitchFamily="34" charset="0"/>
                </a:endParaRPr>
              </a:p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B</a:t>
                </a:r>
              </a:p>
            </p:txBody>
          </p:sp>
          <p:sp>
            <p:nvSpPr>
              <p:cNvPr id="23" name="Rectangle 41"/>
              <p:cNvSpPr>
                <a:spLocks noChangeArrowheads="1"/>
              </p:cNvSpPr>
              <p:nvPr/>
            </p:nvSpPr>
            <p:spPr bwMode="auto">
              <a:xfrm>
                <a:off x="4238620" y="3571876"/>
                <a:ext cx="571504" cy="428628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 sz="1200">
                  <a:latin typeface="Arial CE" pitchFamily="34" charset="0"/>
                </a:endParaRPr>
              </a:p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B</a:t>
                </a:r>
              </a:p>
            </p:txBody>
          </p:sp>
          <p:sp>
            <p:nvSpPr>
              <p:cNvPr id="24" name="Rectangle 42"/>
              <p:cNvSpPr>
                <a:spLocks noChangeArrowheads="1"/>
              </p:cNvSpPr>
              <p:nvPr/>
            </p:nvSpPr>
            <p:spPr bwMode="auto">
              <a:xfrm>
                <a:off x="4881562" y="3786190"/>
                <a:ext cx="571504" cy="21431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it-IT" sz="1200">
                    <a:latin typeface="Arial CE" pitchFamily="34" charset="0"/>
                  </a:rPr>
                  <a:t>A</a:t>
                </a:r>
              </a:p>
            </p:txBody>
          </p:sp>
          <p:sp>
            <p:nvSpPr>
              <p:cNvPr id="25" name="Line 29"/>
              <p:cNvSpPr>
                <a:spLocks noChangeShapeType="1"/>
              </p:cNvSpPr>
              <p:nvPr/>
            </p:nvSpPr>
            <p:spPr bwMode="auto">
              <a:xfrm flipH="1">
                <a:off x="4452934" y="3357562"/>
                <a:ext cx="1158875" cy="1588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Text Box 28"/>
              <p:cNvSpPr txBox="1">
                <a:spLocks noChangeArrowheads="1"/>
              </p:cNvSpPr>
              <p:nvPr/>
            </p:nvSpPr>
            <p:spPr bwMode="auto">
              <a:xfrm>
                <a:off x="6381760" y="2857496"/>
                <a:ext cx="825473" cy="3984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spcBef>
                    <a:spcPts val="1250"/>
                  </a:spcBef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>
                    <a:solidFill>
                      <a:srgbClr val="000000"/>
                    </a:solidFill>
                    <a:latin typeface="Arial" pitchFamily="34" charset="0"/>
                  </a:rPr>
                  <a:t>7 km</a:t>
                </a:r>
              </a:p>
            </p:txBody>
          </p:sp>
          <p:sp>
            <p:nvSpPr>
              <p:cNvPr id="27" name="Text Box 28"/>
              <p:cNvSpPr txBox="1">
                <a:spLocks noChangeArrowheads="1"/>
              </p:cNvSpPr>
              <p:nvPr/>
            </p:nvSpPr>
            <p:spPr bwMode="auto">
              <a:xfrm>
                <a:off x="7096140" y="4071942"/>
                <a:ext cx="825473" cy="3984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spcBef>
                    <a:spcPts val="1250"/>
                  </a:spcBef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>
                    <a:solidFill>
                      <a:srgbClr val="000000"/>
                    </a:solidFill>
                    <a:latin typeface="Arial" pitchFamily="34" charset="0"/>
                  </a:rPr>
                  <a:t>3 km</a:t>
                </a:r>
              </a:p>
            </p:txBody>
          </p:sp>
          <p:sp>
            <p:nvSpPr>
              <p:cNvPr id="28" name="Text Box 28"/>
              <p:cNvSpPr txBox="1">
                <a:spLocks noChangeArrowheads="1"/>
              </p:cNvSpPr>
              <p:nvPr/>
            </p:nvSpPr>
            <p:spPr bwMode="auto">
              <a:xfrm>
                <a:off x="5738818" y="4786322"/>
                <a:ext cx="825473" cy="3984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spcBef>
                    <a:spcPts val="1250"/>
                  </a:spcBef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>
                    <a:solidFill>
                      <a:srgbClr val="000000"/>
                    </a:solidFill>
                    <a:latin typeface="Arial" pitchFamily="34" charset="0"/>
                  </a:rPr>
                  <a:t>1 km</a:t>
                </a:r>
              </a:p>
            </p:txBody>
          </p:sp>
        </p:grp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3047" y="2168"/>
              <a:ext cx="14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 </a:t>
              </a:r>
            </a:p>
          </p:txBody>
        </p:sp>
      </p:grp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850900" y="3238500"/>
            <a:ext cx="24257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Arial CE" pitchFamily="34" charset="0"/>
              </a:rPr>
              <a:t>Automatic Gain Control to adjust 0-1 threshold at the beginning of each received burst</a:t>
            </a: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2438400" y="4089400"/>
            <a:ext cx="50800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it-IT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sp>
        <p:nvSpPr>
          <p:cNvPr id="6" name="Segnaposto numero diapositiva 3"/>
          <p:cNvSpPr txBox="1">
            <a:spLocks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0A14FD-411F-478B-A63B-C2A1E0C446C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38200" y="3048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Evolution of the standards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16113"/>
            <a:ext cx="8418512" cy="4338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092950" y="1484313"/>
            <a:ext cx="21050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smtClean="0"/>
              <a:t>XGPON </a:t>
            </a:r>
            <a:r>
              <a:rPr lang="it-IT" sz="1800" dirty="0" smtClean="0"/>
              <a:t>(10 Gb/s)</a:t>
            </a:r>
          </a:p>
          <a:p>
            <a:r>
              <a:rPr lang="it-IT" dirty="0" smtClean="0"/>
              <a:t>10 </a:t>
            </a:r>
            <a:r>
              <a:rPr lang="it-IT" dirty="0"/>
              <a:t>GB EPON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164388" y="1557338"/>
            <a:ext cx="1979612" cy="719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7668344" y="692696"/>
            <a:ext cx="1403648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NG-PON2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dirty="0" smtClean="0"/>
              <a:t> </a:t>
            </a:r>
            <a:r>
              <a:rPr lang="it-IT" sz="2000" dirty="0" smtClean="0"/>
              <a:t>4x10 Gb/s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277813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</a:pPr>
            <a:r>
              <a:rPr lang="en-GB" sz="2000" b="1" dirty="0">
                <a:solidFill>
                  <a:schemeClr val="bg1"/>
                </a:solidFill>
                <a:latin typeface="Tahoma" pitchFamily="34" charset="0"/>
              </a:rPr>
              <a:t>Ethernet PONs (EPONs)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7950" y="1412875"/>
            <a:ext cx="90011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Tahoma" pitchFamily="34" charset="0"/>
              </a:rPr>
              <a:t>All packets carried in EPON are encapsulated in Ethernet frames 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ct val="20000"/>
              </a:spcAft>
              <a:buClr>
                <a:srgbClr val="FF9201"/>
              </a:buClr>
              <a:buSzPct val="130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Tahoma" pitchFamily="34" charset="0"/>
              </a:rPr>
              <a:t>Support for variable size packets</a:t>
            </a:r>
          </a:p>
          <a:p>
            <a:pPr marL="342900" indent="-342900" algn="just" eaLnBrk="0" hangingPunct="0"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Tahoma" pitchFamily="34" charset="0"/>
              </a:rPr>
              <a:t>Similar wavelength plan to BPON</a:t>
            </a:r>
          </a:p>
          <a:p>
            <a:pPr marL="342900" indent="-342900" algn="just" eaLnBrk="0" hangingPunct="0"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Tahoma" pitchFamily="34" charset="0"/>
              </a:rPr>
              <a:t>Maximum bit rate is 1Gbps MAC-MAC (1.25 Gbps at the physical layer with 8b/10b line coding)</a:t>
            </a:r>
          </a:p>
          <a:p>
            <a:pPr marL="342900" indent="-342900" algn="just" eaLnBrk="0" hangingPunct="0"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Tahoma" pitchFamily="34" charset="0"/>
              </a:rPr>
              <a:t>Minimum number of splits is 16</a:t>
            </a:r>
          </a:p>
          <a:p>
            <a:pPr marL="342900" indent="-342900" algn="just" eaLnBrk="0" hangingPunct="0"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Tahoma" pitchFamily="34" charset="0"/>
              </a:rPr>
              <a:t>Maximum reach is 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ct val="20000"/>
              </a:spcAft>
              <a:buClr>
                <a:srgbClr val="FF9201"/>
              </a:buClr>
              <a:buSzPct val="130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Tahoma" pitchFamily="34" charset="0"/>
              </a:rPr>
              <a:t>10 km (FP-LD @ ONUs, limited by dispersion in downstrea for G.652)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ct val="20000"/>
              </a:spcAft>
              <a:buClr>
                <a:srgbClr val="FF9201"/>
              </a:buClr>
              <a:buSzPct val="130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Tahoma" pitchFamily="34" charset="0"/>
              </a:rPr>
              <a:t>20 km (DFB-LD @ ONUs)</a:t>
            </a:r>
          </a:p>
          <a:p>
            <a:pPr marL="342900" indent="-342900" algn="just" eaLnBrk="0" hangingPunct="0"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Tahoma" pitchFamily="34" charset="0"/>
              </a:rPr>
              <a:t>Different configurations are allowed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ct val="20000"/>
              </a:spcAft>
              <a:buClr>
                <a:srgbClr val="FF9201"/>
              </a:buClr>
              <a:buSzPct val="130000"/>
              <a:buFont typeface="Verdan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277813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EPON Downstream Traffic</a:t>
            </a:r>
            <a:r>
              <a:rPr lang="en-US" sz="2000" b="1" dirty="0">
                <a:solidFill>
                  <a:srgbClr val="1E82CD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488950" y="1412875"/>
            <a:ext cx="90011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Wingdings" pitchFamily="2" charset="2"/>
              <a:buChar char="q"/>
            </a:pPr>
            <a:r>
              <a:rPr lang="en-US" sz="1400">
                <a:latin typeface="Tahoma" pitchFamily="34" charset="0"/>
              </a:rPr>
              <a:t>Similar to a shared medium network</a:t>
            </a:r>
          </a:p>
          <a:p>
            <a:pPr marL="342900" indent="-342900" algn="just" eaLnBrk="0" hangingPunct="0"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Wingdings" pitchFamily="2" charset="2"/>
              <a:buChar char="q"/>
            </a:pPr>
            <a:r>
              <a:rPr lang="en-US" sz="1400">
                <a:latin typeface="Tahoma" pitchFamily="34" charset="0"/>
              </a:rPr>
              <a:t>Packets are broadcasted by the OLT and selected by their destination ONU</a:t>
            </a:r>
          </a:p>
        </p:txBody>
      </p:sp>
      <p:sp>
        <p:nvSpPr>
          <p:cNvPr id="8" name="Rectangle 81"/>
          <p:cNvSpPr>
            <a:spLocks noChangeArrowheads="1"/>
          </p:cNvSpPr>
          <p:nvPr/>
        </p:nvSpPr>
        <p:spPr bwMode="auto">
          <a:xfrm>
            <a:off x="1309688" y="5500688"/>
            <a:ext cx="1500187" cy="3571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it-IT" sz="1200">
              <a:latin typeface="Arial CE" pitchFamily="34" charset="0"/>
            </a:endParaRPr>
          </a:p>
        </p:txBody>
      </p:sp>
      <p:cxnSp>
        <p:nvCxnSpPr>
          <p:cNvPr id="9" name="Straight Connector 6"/>
          <p:cNvCxnSpPr>
            <a:cxnSpLocks noChangeShapeType="1"/>
          </p:cNvCxnSpPr>
          <p:nvPr/>
        </p:nvCxnSpPr>
        <p:spPr bwMode="auto">
          <a:xfrm>
            <a:off x="1381125" y="2714625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" name="Cube 9"/>
          <p:cNvSpPr>
            <a:spLocks noChangeArrowheads="1"/>
          </p:cNvSpPr>
          <p:nvPr/>
        </p:nvSpPr>
        <p:spPr bwMode="auto">
          <a:xfrm>
            <a:off x="5595938" y="4929188"/>
            <a:ext cx="785812" cy="500062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ONU 3</a:t>
            </a:r>
          </a:p>
        </p:txBody>
      </p:sp>
      <p:sp>
        <p:nvSpPr>
          <p:cNvPr id="11" name="Cube 15"/>
          <p:cNvSpPr>
            <a:spLocks noChangeArrowheads="1"/>
          </p:cNvSpPr>
          <p:nvPr/>
        </p:nvSpPr>
        <p:spPr bwMode="auto">
          <a:xfrm>
            <a:off x="452438" y="3857625"/>
            <a:ext cx="928687" cy="500063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OLT</a:t>
            </a: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2166938" y="2500313"/>
            <a:ext cx="500062" cy="2857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it-IT" sz="1200">
              <a:latin typeface="Arial CE" pitchFamily="34" charset="0"/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524000" y="3714750"/>
            <a:ext cx="1643063" cy="214313"/>
            <a:chOff x="960" y="2340"/>
            <a:chExt cx="1035" cy="135"/>
          </a:xfrm>
        </p:grpSpPr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>
              <a:off x="1770" y="2340"/>
              <a:ext cx="225" cy="135"/>
            </a:xfrm>
            <a:prstGeom prst="rect">
              <a:avLst/>
            </a:prstGeom>
            <a:solidFill>
              <a:srgbClr val="784BA5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2</a:t>
              </a:r>
            </a:p>
          </p:txBody>
        </p:sp>
        <p:sp>
          <p:nvSpPr>
            <p:cNvPr id="15" name="Rectangle 48"/>
            <p:cNvSpPr>
              <a:spLocks noChangeArrowheads="1"/>
            </p:cNvSpPr>
            <p:nvPr/>
          </p:nvSpPr>
          <p:spPr bwMode="auto">
            <a:xfrm>
              <a:off x="960" y="2340"/>
              <a:ext cx="225" cy="135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1</a:t>
              </a:r>
            </a:p>
          </p:txBody>
        </p:sp>
        <p:sp>
          <p:nvSpPr>
            <p:cNvPr id="16" name="Rectangle 49"/>
            <p:cNvSpPr>
              <a:spLocks noChangeArrowheads="1"/>
            </p:cNvSpPr>
            <p:nvPr/>
          </p:nvSpPr>
          <p:spPr bwMode="auto">
            <a:xfrm>
              <a:off x="1500" y="2340"/>
              <a:ext cx="225" cy="135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1</a:t>
              </a:r>
            </a:p>
          </p:txBody>
        </p:sp>
        <p:sp>
          <p:nvSpPr>
            <p:cNvPr id="17" name="Rectangle 69"/>
            <p:cNvSpPr>
              <a:spLocks noChangeArrowheads="1"/>
            </p:cNvSpPr>
            <p:nvPr/>
          </p:nvSpPr>
          <p:spPr bwMode="auto">
            <a:xfrm>
              <a:off x="1230" y="2340"/>
              <a:ext cx="225" cy="135"/>
            </a:xfrm>
            <a:prstGeom prst="rect">
              <a:avLst/>
            </a:prstGeom>
            <a:solidFill>
              <a:srgbClr val="689A56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3</a:t>
              </a:r>
            </a:p>
          </p:txBody>
        </p:sp>
      </p:grpSp>
      <p:sp>
        <p:nvSpPr>
          <p:cNvPr id="18" name="TextBox 82"/>
          <p:cNvSpPr txBox="1">
            <a:spLocks noChangeArrowheads="1"/>
          </p:cNvSpPr>
          <p:nvPr/>
        </p:nvSpPr>
        <p:spPr bwMode="auto">
          <a:xfrm>
            <a:off x="1381125" y="5000625"/>
            <a:ext cx="750888" cy="285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latin typeface="Arial CE" pitchFamily="34" charset="0"/>
              </a:rPr>
              <a:t>Header</a:t>
            </a:r>
          </a:p>
        </p:txBody>
      </p:sp>
      <p:sp>
        <p:nvSpPr>
          <p:cNvPr id="19" name="TextBox 84"/>
          <p:cNvSpPr txBox="1">
            <a:spLocks noChangeArrowheads="1"/>
          </p:cNvSpPr>
          <p:nvPr/>
        </p:nvSpPr>
        <p:spPr bwMode="auto">
          <a:xfrm>
            <a:off x="2165350" y="5000625"/>
            <a:ext cx="1182688" cy="285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latin typeface="Arial CE" pitchFamily="34" charset="0"/>
              </a:rPr>
              <a:t>Payload</a:t>
            </a:r>
          </a:p>
        </p:txBody>
      </p:sp>
      <p:sp>
        <p:nvSpPr>
          <p:cNvPr id="20" name="TextBox 87"/>
          <p:cNvSpPr txBox="1">
            <a:spLocks noChangeArrowheads="1"/>
          </p:cNvSpPr>
          <p:nvPr/>
        </p:nvSpPr>
        <p:spPr bwMode="auto">
          <a:xfrm>
            <a:off x="3381375" y="5000625"/>
            <a:ext cx="785813" cy="285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FCS</a:t>
            </a:r>
          </a:p>
        </p:txBody>
      </p:sp>
      <p:sp>
        <p:nvSpPr>
          <p:cNvPr id="21" name="TextBox 88"/>
          <p:cNvSpPr txBox="1">
            <a:spLocks noChangeArrowheads="1"/>
          </p:cNvSpPr>
          <p:nvPr/>
        </p:nvSpPr>
        <p:spPr bwMode="auto">
          <a:xfrm>
            <a:off x="1166813" y="5000625"/>
            <a:ext cx="142875" cy="285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it-IT" sz="1200">
              <a:latin typeface="Arial CE" pitchFamily="34" charset="0"/>
            </a:endParaRPr>
          </a:p>
        </p:txBody>
      </p:sp>
      <p:sp>
        <p:nvSpPr>
          <p:cNvPr id="22" name="TextBox 90"/>
          <p:cNvSpPr txBox="1">
            <a:spLocks noChangeArrowheads="1"/>
          </p:cNvSpPr>
          <p:nvPr/>
        </p:nvSpPr>
        <p:spPr bwMode="auto">
          <a:xfrm>
            <a:off x="952500" y="5000625"/>
            <a:ext cx="142875" cy="285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it-IT" sz="1200">
              <a:latin typeface="Arial CE" pitchFamily="34" charset="0"/>
            </a:endParaRPr>
          </a:p>
        </p:txBody>
      </p:sp>
      <p:sp>
        <p:nvSpPr>
          <p:cNvPr id="23" name="TextBox 91"/>
          <p:cNvSpPr txBox="1">
            <a:spLocks noChangeArrowheads="1"/>
          </p:cNvSpPr>
          <p:nvPr/>
        </p:nvSpPr>
        <p:spPr bwMode="auto">
          <a:xfrm>
            <a:off x="738188" y="5000625"/>
            <a:ext cx="142875" cy="285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it-IT" sz="1200">
              <a:latin typeface="Arial CE" pitchFamily="34" charset="0"/>
            </a:endParaRPr>
          </a:p>
        </p:txBody>
      </p:sp>
      <p:sp>
        <p:nvSpPr>
          <p:cNvPr id="24" name="TextBox 92"/>
          <p:cNvSpPr txBox="1">
            <a:spLocks noChangeArrowheads="1"/>
          </p:cNvSpPr>
          <p:nvPr/>
        </p:nvSpPr>
        <p:spPr bwMode="auto">
          <a:xfrm>
            <a:off x="1955800" y="4714875"/>
            <a:ext cx="995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802.3 frame</a:t>
            </a:r>
          </a:p>
        </p:txBody>
      </p:sp>
      <p:cxnSp>
        <p:nvCxnSpPr>
          <p:cNvPr id="25" name="Straight Connector 94"/>
          <p:cNvCxnSpPr>
            <a:cxnSpLocks noChangeShapeType="1"/>
            <a:endCxn id="23" idx="0"/>
          </p:cNvCxnSpPr>
          <p:nvPr/>
        </p:nvCxnSpPr>
        <p:spPr bwMode="auto">
          <a:xfrm rot="10800000" flipV="1">
            <a:off x="809625" y="3929063"/>
            <a:ext cx="1143000" cy="1071562"/>
          </a:xfrm>
          <a:prstGeom prst="line">
            <a:avLst/>
          </a:prstGeom>
          <a:noFill/>
          <a:ln w="9525" cmpd="dbl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6" name="Straight Connector 102"/>
          <p:cNvCxnSpPr>
            <a:cxnSpLocks noChangeShapeType="1"/>
          </p:cNvCxnSpPr>
          <p:nvPr/>
        </p:nvCxnSpPr>
        <p:spPr bwMode="auto">
          <a:xfrm>
            <a:off x="2309813" y="3929063"/>
            <a:ext cx="1857375" cy="1071562"/>
          </a:xfrm>
          <a:prstGeom prst="line">
            <a:avLst/>
          </a:prstGeom>
          <a:noFill/>
          <a:ln w="9525" cmpd="dbl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grpSp>
        <p:nvGrpSpPr>
          <p:cNvPr id="27" name="Group 25"/>
          <p:cNvGrpSpPr>
            <a:grpSpLocks/>
          </p:cNvGrpSpPr>
          <p:nvPr/>
        </p:nvGrpSpPr>
        <p:grpSpPr bwMode="auto">
          <a:xfrm rot="-1498708">
            <a:off x="3695700" y="3136900"/>
            <a:ext cx="1643063" cy="214313"/>
            <a:chOff x="960" y="2340"/>
            <a:chExt cx="1035" cy="135"/>
          </a:xfrm>
        </p:grpSpPr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1770" y="2340"/>
              <a:ext cx="225" cy="135"/>
            </a:xfrm>
            <a:prstGeom prst="rect">
              <a:avLst/>
            </a:prstGeom>
            <a:solidFill>
              <a:srgbClr val="784BA5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2</a:t>
              </a:r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960" y="2340"/>
              <a:ext cx="225" cy="135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1</a:t>
              </a: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1500" y="2340"/>
              <a:ext cx="225" cy="135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1</a:t>
              </a:r>
            </a:p>
          </p:txBody>
        </p:sp>
        <p:sp>
          <p:nvSpPr>
            <p:cNvPr id="31" name="Rectangle 69"/>
            <p:cNvSpPr>
              <a:spLocks noChangeArrowheads="1"/>
            </p:cNvSpPr>
            <p:nvPr/>
          </p:nvSpPr>
          <p:spPr bwMode="auto">
            <a:xfrm>
              <a:off x="1230" y="2340"/>
              <a:ext cx="225" cy="135"/>
            </a:xfrm>
            <a:prstGeom prst="rect">
              <a:avLst/>
            </a:prstGeom>
            <a:solidFill>
              <a:srgbClr val="689A56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3</a:t>
              </a:r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3860800" y="3765550"/>
            <a:ext cx="1643063" cy="214313"/>
            <a:chOff x="960" y="2340"/>
            <a:chExt cx="1035" cy="135"/>
          </a:xfrm>
        </p:grpSpPr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1770" y="2340"/>
              <a:ext cx="225" cy="135"/>
            </a:xfrm>
            <a:prstGeom prst="rect">
              <a:avLst/>
            </a:prstGeom>
            <a:solidFill>
              <a:srgbClr val="784BA5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2</a:t>
              </a:r>
            </a:p>
          </p:txBody>
        </p:sp>
        <p:sp>
          <p:nvSpPr>
            <p:cNvPr id="34" name="Rectangle 48"/>
            <p:cNvSpPr>
              <a:spLocks noChangeArrowheads="1"/>
            </p:cNvSpPr>
            <p:nvPr/>
          </p:nvSpPr>
          <p:spPr bwMode="auto">
            <a:xfrm>
              <a:off x="960" y="2340"/>
              <a:ext cx="225" cy="135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1</a:t>
              </a:r>
            </a:p>
          </p:txBody>
        </p:sp>
        <p:sp>
          <p:nvSpPr>
            <p:cNvPr id="35" name="Rectangle 49"/>
            <p:cNvSpPr>
              <a:spLocks noChangeArrowheads="1"/>
            </p:cNvSpPr>
            <p:nvPr/>
          </p:nvSpPr>
          <p:spPr bwMode="auto">
            <a:xfrm>
              <a:off x="1500" y="2340"/>
              <a:ext cx="225" cy="135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1</a:t>
              </a:r>
            </a:p>
          </p:txBody>
        </p:sp>
        <p:sp>
          <p:nvSpPr>
            <p:cNvPr id="36" name="Rectangle 69"/>
            <p:cNvSpPr>
              <a:spLocks noChangeArrowheads="1"/>
            </p:cNvSpPr>
            <p:nvPr/>
          </p:nvSpPr>
          <p:spPr bwMode="auto">
            <a:xfrm>
              <a:off x="1230" y="2340"/>
              <a:ext cx="225" cy="135"/>
            </a:xfrm>
            <a:prstGeom prst="rect">
              <a:avLst/>
            </a:prstGeom>
            <a:solidFill>
              <a:srgbClr val="689A56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3</a:t>
              </a:r>
            </a:p>
          </p:txBody>
        </p:sp>
      </p:grpSp>
      <p:grpSp>
        <p:nvGrpSpPr>
          <p:cNvPr id="37" name="Group 35"/>
          <p:cNvGrpSpPr>
            <a:grpSpLocks/>
          </p:cNvGrpSpPr>
          <p:nvPr/>
        </p:nvGrpSpPr>
        <p:grpSpPr bwMode="auto">
          <a:xfrm rot="1442467">
            <a:off x="3968750" y="4495800"/>
            <a:ext cx="1643063" cy="214313"/>
            <a:chOff x="960" y="2340"/>
            <a:chExt cx="1035" cy="135"/>
          </a:xfrm>
        </p:grpSpPr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1770" y="2340"/>
              <a:ext cx="225" cy="135"/>
            </a:xfrm>
            <a:prstGeom prst="rect">
              <a:avLst/>
            </a:prstGeom>
            <a:solidFill>
              <a:srgbClr val="784BA5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2</a:t>
              </a:r>
            </a:p>
          </p:txBody>
        </p:sp>
        <p:sp>
          <p:nvSpPr>
            <p:cNvPr id="39" name="Rectangle 48"/>
            <p:cNvSpPr>
              <a:spLocks noChangeArrowheads="1"/>
            </p:cNvSpPr>
            <p:nvPr/>
          </p:nvSpPr>
          <p:spPr bwMode="auto">
            <a:xfrm>
              <a:off x="960" y="2340"/>
              <a:ext cx="225" cy="135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1</a:t>
              </a:r>
            </a:p>
          </p:txBody>
        </p:sp>
        <p:sp>
          <p:nvSpPr>
            <p:cNvPr id="40" name="Rectangle 49"/>
            <p:cNvSpPr>
              <a:spLocks noChangeArrowheads="1"/>
            </p:cNvSpPr>
            <p:nvPr/>
          </p:nvSpPr>
          <p:spPr bwMode="auto">
            <a:xfrm>
              <a:off x="1500" y="2340"/>
              <a:ext cx="225" cy="135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1</a:t>
              </a: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1230" y="2340"/>
              <a:ext cx="225" cy="135"/>
            </a:xfrm>
            <a:prstGeom prst="rect">
              <a:avLst/>
            </a:prstGeom>
            <a:solidFill>
              <a:srgbClr val="689A56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3</a:t>
              </a:r>
            </a:p>
          </p:txBody>
        </p:sp>
      </p:grp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6502400" y="2470150"/>
            <a:ext cx="357188" cy="214313"/>
          </a:xfrm>
          <a:prstGeom prst="rect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1</a:t>
            </a:r>
          </a:p>
        </p:txBody>
      </p:sp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7283450" y="2470150"/>
            <a:ext cx="357188" cy="214313"/>
          </a:xfrm>
          <a:prstGeom prst="rect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1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7508875" y="3740150"/>
            <a:ext cx="357188" cy="214313"/>
          </a:xfrm>
          <a:prstGeom prst="rect">
            <a:avLst/>
          </a:prstGeom>
          <a:solidFill>
            <a:srgbClr val="784BA5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2</a:t>
            </a:r>
          </a:p>
        </p:txBody>
      </p:sp>
      <p:sp>
        <p:nvSpPr>
          <p:cNvPr id="45" name="Rectangle 69"/>
          <p:cNvSpPr>
            <a:spLocks noChangeArrowheads="1"/>
          </p:cNvSpPr>
          <p:nvPr/>
        </p:nvSpPr>
        <p:spPr bwMode="auto">
          <a:xfrm>
            <a:off x="7172325" y="4870450"/>
            <a:ext cx="357188" cy="214313"/>
          </a:xfrm>
          <a:prstGeom prst="rect">
            <a:avLst/>
          </a:prstGeom>
          <a:solidFill>
            <a:srgbClr val="689A5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3</a:t>
            </a:r>
          </a:p>
        </p:txBody>
      </p:sp>
      <p:sp>
        <p:nvSpPr>
          <p:cNvPr id="46" name="Cube 13"/>
          <p:cNvSpPr>
            <a:spLocks noChangeArrowheads="1"/>
          </p:cNvSpPr>
          <p:nvPr/>
        </p:nvSpPr>
        <p:spPr bwMode="auto">
          <a:xfrm>
            <a:off x="7953375" y="3786188"/>
            <a:ext cx="928688" cy="500062"/>
          </a:xfrm>
          <a:prstGeom prst="cube">
            <a:avLst>
              <a:gd name="adj" fmla="val 25000"/>
            </a:avLst>
          </a:prstGeom>
          <a:solidFill>
            <a:srgbClr val="784BA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USER  2</a:t>
            </a:r>
          </a:p>
        </p:txBody>
      </p:sp>
      <p:sp>
        <p:nvSpPr>
          <p:cNvPr id="47" name="Cube 14"/>
          <p:cNvSpPr>
            <a:spLocks noChangeArrowheads="1"/>
          </p:cNvSpPr>
          <p:nvPr/>
        </p:nvSpPr>
        <p:spPr bwMode="auto">
          <a:xfrm>
            <a:off x="7953375" y="4929188"/>
            <a:ext cx="928688" cy="500062"/>
          </a:xfrm>
          <a:prstGeom prst="cube">
            <a:avLst>
              <a:gd name="adj" fmla="val 25000"/>
            </a:avLst>
          </a:prstGeom>
          <a:solidFill>
            <a:srgbClr val="689A5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USER 3</a:t>
            </a:r>
          </a:p>
        </p:txBody>
      </p:sp>
      <p:sp>
        <p:nvSpPr>
          <p:cNvPr id="48" name="Cube 12"/>
          <p:cNvSpPr>
            <a:spLocks noChangeArrowheads="1"/>
          </p:cNvSpPr>
          <p:nvPr/>
        </p:nvSpPr>
        <p:spPr bwMode="auto">
          <a:xfrm>
            <a:off x="7953375" y="2571750"/>
            <a:ext cx="928688" cy="500063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USER 1</a:t>
            </a:r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6375400" y="2781300"/>
            <a:ext cx="15621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6388100" y="4025900"/>
            <a:ext cx="15621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6375400" y="5156200"/>
            <a:ext cx="15621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1397000" y="4038600"/>
            <a:ext cx="42164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53" name="Cube 8"/>
          <p:cNvSpPr>
            <a:spLocks noChangeArrowheads="1"/>
          </p:cNvSpPr>
          <p:nvPr/>
        </p:nvSpPr>
        <p:spPr bwMode="auto">
          <a:xfrm>
            <a:off x="5595938" y="3714750"/>
            <a:ext cx="785812" cy="50006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ONU 2</a:t>
            </a:r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3162300" y="4038600"/>
            <a:ext cx="2425700" cy="110490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V="1">
            <a:off x="3187700" y="2933700"/>
            <a:ext cx="2425700" cy="110490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56" name="Cube 7"/>
          <p:cNvSpPr>
            <a:spLocks noChangeArrowheads="1"/>
          </p:cNvSpPr>
          <p:nvPr/>
        </p:nvSpPr>
        <p:spPr bwMode="auto">
          <a:xfrm>
            <a:off x="5595938" y="2571750"/>
            <a:ext cx="785812" cy="50006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ONU 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14605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EPON Upstream Traffic</a:t>
            </a:r>
          </a:p>
        </p:txBody>
      </p:sp>
      <p:sp>
        <p:nvSpPr>
          <p:cNvPr id="7" name="Cube 7"/>
          <p:cNvSpPr>
            <a:spLocks noChangeArrowheads="1"/>
          </p:cNvSpPr>
          <p:nvPr/>
        </p:nvSpPr>
        <p:spPr bwMode="auto">
          <a:xfrm>
            <a:off x="5849938" y="2168525"/>
            <a:ext cx="838200" cy="7572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ONU 1</a:t>
            </a:r>
          </a:p>
        </p:txBody>
      </p:sp>
      <p:sp>
        <p:nvSpPr>
          <p:cNvPr id="8" name="Cube 8"/>
          <p:cNvSpPr>
            <a:spLocks noChangeArrowheads="1"/>
          </p:cNvSpPr>
          <p:nvPr/>
        </p:nvSpPr>
        <p:spPr bwMode="auto">
          <a:xfrm>
            <a:off x="5849938" y="3467100"/>
            <a:ext cx="838200" cy="75565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ONU 2</a:t>
            </a:r>
          </a:p>
        </p:txBody>
      </p:sp>
      <p:sp>
        <p:nvSpPr>
          <p:cNvPr id="9" name="Cube 9"/>
          <p:cNvSpPr>
            <a:spLocks noChangeArrowheads="1"/>
          </p:cNvSpPr>
          <p:nvPr/>
        </p:nvSpPr>
        <p:spPr bwMode="auto">
          <a:xfrm>
            <a:off x="5849938" y="5113338"/>
            <a:ext cx="838200" cy="75723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ONU 3</a:t>
            </a:r>
          </a:p>
        </p:txBody>
      </p:sp>
      <p:sp>
        <p:nvSpPr>
          <p:cNvPr id="10" name="Cube 12"/>
          <p:cNvSpPr>
            <a:spLocks noChangeArrowheads="1"/>
          </p:cNvSpPr>
          <p:nvPr/>
        </p:nvSpPr>
        <p:spPr bwMode="auto">
          <a:xfrm>
            <a:off x="8101013" y="2168525"/>
            <a:ext cx="992187" cy="757238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USER 1</a:t>
            </a:r>
          </a:p>
        </p:txBody>
      </p:sp>
      <p:sp>
        <p:nvSpPr>
          <p:cNvPr id="11" name="Cube 13"/>
          <p:cNvSpPr>
            <a:spLocks noChangeArrowheads="1"/>
          </p:cNvSpPr>
          <p:nvPr/>
        </p:nvSpPr>
        <p:spPr bwMode="auto">
          <a:xfrm>
            <a:off x="34925" y="3643313"/>
            <a:ext cx="992188" cy="757237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OLT</a:t>
            </a:r>
          </a:p>
        </p:txBody>
      </p:sp>
      <p:cxnSp>
        <p:nvCxnSpPr>
          <p:cNvPr id="12" name="Straight Connector 34"/>
          <p:cNvCxnSpPr>
            <a:cxnSpLocks noChangeShapeType="1"/>
          </p:cNvCxnSpPr>
          <p:nvPr/>
        </p:nvCxnSpPr>
        <p:spPr bwMode="auto">
          <a:xfrm>
            <a:off x="3535363" y="3929063"/>
            <a:ext cx="2314575" cy="1592262"/>
          </a:xfrm>
          <a:prstGeom prst="line">
            <a:avLst/>
          </a:prstGeom>
          <a:noFill/>
          <a:ln w="22225" algn="ctr">
            <a:solidFill>
              <a:schemeClr val="accent1"/>
            </a:solidFill>
            <a:round/>
            <a:headEnd/>
            <a:tailEnd/>
          </a:ln>
        </p:spPr>
      </p:cxnSp>
      <p:grpSp>
        <p:nvGrpSpPr>
          <p:cNvPr id="13" name="Group 108"/>
          <p:cNvGrpSpPr>
            <a:grpSpLocks/>
          </p:cNvGrpSpPr>
          <p:nvPr/>
        </p:nvGrpSpPr>
        <p:grpSpPr bwMode="auto">
          <a:xfrm>
            <a:off x="585788" y="5643563"/>
            <a:ext cx="3681412" cy="284162"/>
            <a:chOff x="773438" y="5412489"/>
            <a:chExt cx="3682109" cy="284551"/>
          </a:xfrm>
        </p:grpSpPr>
        <p:sp>
          <p:nvSpPr>
            <p:cNvPr id="14" name="TextBox 87"/>
            <p:cNvSpPr txBox="1">
              <a:spLocks noChangeArrowheads="1"/>
            </p:cNvSpPr>
            <p:nvPr/>
          </p:nvSpPr>
          <p:spPr bwMode="auto">
            <a:xfrm>
              <a:off x="3617187" y="5412489"/>
              <a:ext cx="838360" cy="28455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>
                  <a:latin typeface="Arial CE" pitchFamily="34" charset="0"/>
                </a:rPr>
                <a:t>FCS</a:t>
              </a:r>
            </a:p>
          </p:txBody>
        </p:sp>
        <p:grpSp>
          <p:nvGrpSpPr>
            <p:cNvPr id="15" name="Group 107"/>
            <p:cNvGrpSpPr>
              <a:grpSpLocks/>
            </p:cNvGrpSpPr>
            <p:nvPr/>
          </p:nvGrpSpPr>
          <p:grpSpPr bwMode="auto">
            <a:xfrm>
              <a:off x="773438" y="5412489"/>
              <a:ext cx="2766741" cy="284551"/>
              <a:chOff x="773438" y="5412489"/>
              <a:chExt cx="2766741" cy="284551"/>
            </a:xfrm>
          </p:grpSpPr>
          <p:sp>
            <p:nvSpPr>
              <p:cNvPr id="16" name="TextBox 82"/>
              <p:cNvSpPr txBox="1">
                <a:spLocks noChangeArrowheads="1"/>
              </p:cNvSpPr>
              <p:nvPr/>
            </p:nvSpPr>
            <p:spPr bwMode="auto">
              <a:xfrm>
                <a:off x="1479806" y="5412489"/>
                <a:ext cx="992090" cy="284551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Arial CE" pitchFamily="34" charset="0"/>
                  </a:rPr>
                  <a:t>Header</a:t>
                </a:r>
              </a:p>
            </p:txBody>
          </p:sp>
          <p:sp>
            <p:nvSpPr>
              <p:cNvPr id="17" name="TextBox 84"/>
              <p:cNvSpPr txBox="1">
                <a:spLocks noChangeArrowheads="1"/>
              </p:cNvSpPr>
              <p:nvPr/>
            </p:nvSpPr>
            <p:spPr bwMode="auto">
              <a:xfrm>
                <a:off x="2548089" y="5412489"/>
                <a:ext cx="992090" cy="284551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Arial CE" pitchFamily="34" charset="0"/>
                  </a:rPr>
                  <a:t>Payload</a:t>
                </a:r>
              </a:p>
            </p:txBody>
          </p:sp>
          <p:sp>
            <p:nvSpPr>
              <p:cNvPr id="18" name="TextBox 88"/>
              <p:cNvSpPr txBox="1">
                <a:spLocks noChangeArrowheads="1"/>
              </p:cNvSpPr>
              <p:nvPr/>
            </p:nvSpPr>
            <p:spPr bwMode="auto">
              <a:xfrm>
                <a:off x="1230593" y="5412489"/>
                <a:ext cx="193656" cy="284551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it-IT" sz="1200">
                  <a:latin typeface="Arial CE" pitchFamily="34" charset="0"/>
                </a:endParaRPr>
              </a:p>
            </p:txBody>
          </p:sp>
          <p:sp>
            <p:nvSpPr>
              <p:cNvPr id="19" name="TextBox 90"/>
              <p:cNvSpPr txBox="1">
                <a:spLocks noChangeArrowheads="1"/>
              </p:cNvSpPr>
              <p:nvPr/>
            </p:nvSpPr>
            <p:spPr bwMode="auto">
              <a:xfrm>
                <a:off x="1002015" y="5412489"/>
                <a:ext cx="193656" cy="284551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it-IT" sz="1200">
                  <a:latin typeface="Arial CE" pitchFamily="34" charset="0"/>
                </a:endParaRPr>
              </a:p>
            </p:txBody>
          </p:sp>
          <p:sp>
            <p:nvSpPr>
              <p:cNvPr id="20" name="TextBox 91"/>
              <p:cNvSpPr txBox="1">
                <a:spLocks noChangeArrowheads="1"/>
              </p:cNvSpPr>
              <p:nvPr/>
            </p:nvSpPr>
            <p:spPr bwMode="auto">
              <a:xfrm>
                <a:off x="773438" y="5412489"/>
                <a:ext cx="193656" cy="284551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it-IT" sz="1200">
                  <a:latin typeface="Arial CE" pitchFamily="34" charset="0"/>
                </a:endParaRPr>
              </a:p>
            </p:txBody>
          </p:sp>
        </p:grpSp>
      </p:grpSp>
      <p:cxnSp>
        <p:nvCxnSpPr>
          <p:cNvPr id="21" name="Straight Connector 94"/>
          <p:cNvCxnSpPr>
            <a:cxnSpLocks noChangeShapeType="1"/>
          </p:cNvCxnSpPr>
          <p:nvPr/>
        </p:nvCxnSpPr>
        <p:spPr bwMode="auto">
          <a:xfrm rot="10800000" flipV="1">
            <a:off x="963613" y="3889375"/>
            <a:ext cx="1243012" cy="754063"/>
          </a:xfrm>
          <a:prstGeom prst="line">
            <a:avLst/>
          </a:prstGeom>
          <a:noFill/>
          <a:ln w="9525" cmpd="dbl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2" name="Straight Connector 102"/>
          <p:cNvCxnSpPr>
            <a:cxnSpLocks noChangeShapeType="1"/>
          </p:cNvCxnSpPr>
          <p:nvPr/>
        </p:nvCxnSpPr>
        <p:spPr bwMode="auto">
          <a:xfrm rot="10800000">
            <a:off x="2551113" y="3886200"/>
            <a:ext cx="966787" cy="757238"/>
          </a:xfrm>
          <a:prstGeom prst="line">
            <a:avLst/>
          </a:prstGeom>
          <a:noFill/>
          <a:ln w="9525" cmpd="dbl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23" name="Rectangle 77"/>
          <p:cNvSpPr>
            <a:spLocks noChangeArrowheads="1"/>
          </p:cNvSpPr>
          <p:nvPr/>
        </p:nvSpPr>
        <p:spPr bwMode="auto">
          <a:xfrm>
            <a:off x="7956550" y="5024438"/>
            <a:ext cx="225425" cy="323850"/>
          </a:xfrm>
          <a:prstGeom prst="rect">
            <a:avLst/>
          </a:prstGeom>
          <a:solidFill>
            <a:srgbClr val="689A5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3</a:t>
            </a:r>
          </a:p>
        </p:txBody>
      </p:sp>
      <p:cxnSp>
        <p:nvCxnSpPr>
          <p:cNvPr id="24" name="Straight Arrow Connector 54"/>
          <p:cNvCxnSpPr>
            <a:cxnSpLocks noChangeShapeType="1"/>
          </p:cNvCxnSpPr>
          <p:nvPr/>
        </p:nvCxnSpPr>
        <p:spPr bwMode="auto">
          <a:xfrm rot="10800000">
            <a:off x="6945313" y="2335213"/>
            <a:ext cx="428625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Straight Arrow Connector 56"/>
          <p:cNvCxnSpPr>
            <a:cxnSpLocks noChangeShapeType="1"/>
          </p:cNvCxnSpPr>
          <p:nvPr/>
        </p:nvCxnSpPr>
        <p:spPr bwMode="auto">
          <a:xfrm rot="10800000">
            <a:off x="677863" y="3571875"/>
            <a:ext cx="5715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Straight Arrow Connector 58"/>
          <p:cNvCxnSpPr>
            <a:cxnSpLocks noChangeShapeType="1"/>
          </p:cNvCxnSpPr>
          <p:nvPr/>
        </p:nvCxnSpPr>
        <p:spPr bwMode="auto">
          <a:xfrm rot="10800000">
            <a:off x="7366000" y="3714750"/>
            <a:ext cx="428625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Straight Arrow Connector 59"/>
          <p:cNvCxnSpPr>
            <a:cxnSpLocks noChangeShapeType="1"/>
          </p:cNvCxnSpPr>
          <p:nvPr/>
        </p:nvCxnSpPr>
        <p:spPr bwMode="auto">
          <a:xfrm rot="10800000">
            <a:off x="6892925" y="5238750"/>
            <a:ext cx="428625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Straight Arrow Connector 63"/>
          <p:cNvCxnSpPr>
            <a:cxnSpLocks noChangeShapeType="1"/>
          </p:cNvCxnSpPr>
          <p:nvPr/>
        </p:nvCxnSpPr>
        <p:spPr bwMode="auto">
          <a:xfrm rot="10800000">
            <a:off x="4398963" y="3786188"/>
            <a:ext cx="428625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Straight Arrow Connector 64"/>
          <p:cNvCxnSpPr>
            <a:cxnSpLocks noChangeShapeType="1"/>
          </p:cNvCxnSpPr>
          <p:nvPr/>
        </p:nvCxnSpPr>
        <p:spPr bwMode="auto">
          <a:xfrm rot="10800000">
            <a:off x="4422775" y="4344988"/>
            <a:ext cx="357188" cy="2159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Rectangle 102"/>
          <p:cNvSpPr>
            <a:spLocks noChangeArrowheads="1"/>
          </p:cNvSpPr>
          <p:nvPr/>
        </p:nvSpPr>
        <p:spPr bwMode="auto">
          <a:xfrm>
            <a:off x="963613" y="4643438"/>
            <a:ext cx="2571750" cy="4286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it-IT" sz="1200">
              <a:latin typeface="Arial CE" pitchFamily="34" charset="0"/>
            </a:endParaRPr>
          </a:p>
        </p:txBody>
      </p:sp>
      <p:sp>
        <p:nvSpPr>
          <p:cNvPr id="31" name="Rectangle 104"/>
          <p:cNvSpPr>
            <a:spLocks noChangeArrowheads="1"/>
          </p:cNvSpPr>
          <p:nvPr/>
        </p:nvSpPr>
        <p:spPr bwMode="auto">
          <a:xfrm>
            <a:off x="1177925" y="4714875"/>
            <a:ext cx="1643063" cy="285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802.3 frame</a:t>
            </a:r>
          </a:p>
        </p:txBody>
      </p:sp>
      <p:cxnSp>
        <p:nvCxnSpPr>
          <p:cNvPr id="32" name="Straight Connector 94"/>
          <p:cNvCxnSpPr>
            <a:cxnSpLocks noChangeShapeType="1"/>
            <a:endCxn id="20" idx="0"/>
          </p:cNvCxnSpPr>
          <p:nvPr/>
        </p:nvCxnSpPr>
        <p:spPr bwMode="auto">
          <a:xfrm rot="5400000">
            <a:off x="608806" y="5074444"/>
            <a:ext cx="642938" cy="495300"/>
          </a:xfrm>
          <a:prstGeom prst="line">
            <a:avLst/>
          </a:prstGeom>
          <a:noFill/>
          <a:ln w="9525" cmpd="dbl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33" name="Straight Connector 94"/>
          <p:cNvCxnSpPr>
            <a:cxnSpLocks noChangeShapeType="1"/>
          </p:cNvCxnSpPr>
          <p:nvPr/>
        </p:nvCxnSpPr>
        <p:spPr bwMode="auto">
          <a:xfrm rot="10800000">
            <a:off x="2820988" y="5000625"/>
            <a:ext cx="1428750" cy="642938"/>
          </a:xfrm>
          <a:prstGeom prst="line">
            <a:avLst/>
          </a:prstGeom>
          <a:noFill/>
          <a:ln w="9525" cmpd="dbl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34" name="TextBox 124"/>
          <p:cNvSpPr txBox="1">
            <a:spLocks noChangeArrowheads="1"/>
          </p:cNvSpPr>
          <p:nvPr/>
        </p:nvSpPr>
        <p:spPr bwMode="auto">
          <a:xfrm>
            <a:off x="1677988" y="4357688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Time slot</a:t>
            </a:r>
          </a:p>
        </p:txBody>
      </p:sp>
      <p:sp>
        <p:nvSpPr>
          <p:cNvPr id="35" name="Rectangle 77"/>
          <p:cNvSpPr>
            <a:spLocks noChangeArrowheads="1"/>
          </p:cNvSpPr>
          <p:nvPr/>
        </p:nvSpPr>
        <p:spPr bwMode="auto">
          <a:xfrm>
            <a:off x="7667625" y="5024438"/>
            <a:ext cx="225425" cy="323850"/>
          </a:xfrm>
          <a:prstGeom prst="rect">
            <a:avLst/>
          </a:prstGeom>
          <a:solidFill>
            <a:srgbClr val="689A5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3</a:t>
            </a:r>
          </a:p>
        </p:txBody>
      </p:sp>
      <p:sp>
        <p:nvSpPr>
          <p:cNvPr id="36" name="Rectangle 77"/>
          <p:cNvSpPr>
            <a:spLocks noChangeArrowheads="1"/>
          </p:cNvSpPr>
          <p:nvPr/>
        </p:nvSpPr>
        <p:spPr bwMode="auto">
          <a:xfrm>
            <a:off x="7308850" y="5024438"/>
            <a:ext cx="225425" cy="323850"/>
          </a:xfrm>
          <a:prstGeom prst="rect">
            <a:avLst/>
          </a:prstGeom>
          <a:solidFill>
            <a:srgbClr val="689A5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3</a:t>
            </a:r>
          </a:p>
        </p:txBody>
      </p:sp>
      <p:grpSp>
        <p:nvGrpSpPr>
          <p:cNvPr id="37" name="Group 35"/>
          <p:cNvGrpSpPr>
            <a:grpSpLocks/>
          </p:cNvGrpSpPr>
          <p:nvPr/>
        </p:nvGrpSpPr>
        <p:grpSpPr bwMode="auto">
          <a:xfrm rot="2134761">
            <a:off x="4922838" y="4572000"/>
            <a:ext cx="1003300" cy="508000"/>
            <a:chOff x="3072" y="3688"/>
            <a:chExt cx="632" cy="320"/>
          </a:xfrm>
        </p:grpSpPr>
        <p:sp>
          <p:nvSpPr>
            <p:cNvPr id="38" name="Rectangle 77"/>
            <p:cNvSpPr>
              <a:spLocks noChangeArrowheads="1"/>
            </p:cNvSpPr>
            <p:nvPr/>
          </p:nvSpPr>
          <p:spPr bwMode="auto">
            <a:xfrm>
              <a:off x="3481" y="3741"/>
              <a:ext cx="142" cy="204"/>
            </a:xfrm>
            <a:prstGeom prst="rect">
              <a:avLst/>
            </a:prstGeom>
            <a:solidFill>
              <a:srgbClr val="689A56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3</a:t>
              </a:r>
            </a:p>
          </p:txBody>
        </p:sp>
        <p:sp>
          <p:nvSpPr>
            <p:cNvPr id="39" name="Rectangle 77"/>
            <p:cNvSpPr>
              <a:spLocks noChangeArrowheads="1"/>
            </p:cNvSpPr>
            <p:nvPr/>
          </p:nvSpPr>
          <p:spPr bwMode="auto">
            <a:xfrm>
              <a:off x="3313" y="3741"/>
              <a:ext cx="142" cy="204"/>
            </a:xfrm>
            <a:prstGeom prst="rect">
              <a:avLst/>
            </a:prstGeom>
            <a:solidFill>
              <a:srgbClr val="689A56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3</a:t>
              </a:r>
            </a:p>
          </p:txBody>
        </p:sp>
        <p:sp>
          <p:nvSpPr>
            <p:cNvPr id="40" name="Rectangle 77"/>
            <p:cNvSpPr>
              <a:spLocks noChangeArrowheads="1"/>
            </p:cNvSpPr>
            <p:nvPr/>
          </p:nvSpPr>
          <p:spPr bwMode="auto">
            <a:xfrm>
              <a:off x="3145" y="3741"/>
              <a:ext cx="142" cy="204"/>
            </a:xfrm>
            <a:prstGeom prst="rect">
              <a:avLst/>
            </a:prstGeom>
            <a:solidFill>
              <a:srgbClr val="689A56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3</a:t>
              </a: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072" y="3688"/>
              <a:ext cx="632" cy="32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2" name="Rectangle 77"/>
          <p:cNvSpPr>
            <a:spLocks noChangeArrowheads="1"/>
          </p:cNvSpPr>
          <p:nvPr/>
        </p:nvSpPr>
        <p:spPr bwMode="auto">
          <a:xfrm>
            <a:off x="3209925" y="3436938"/>
            <a:ext cx="225425" cy="323850"/>
          </a:xfrm>
          <a:prstGeom prst="rect">
            <a:avLst/>
          </a:prstGeom>
          <a:solidFill>
            <a:srgbClr val="689A5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3</a:t>
            </a:r>
          </a:p>
        </p:txBody>
      </p:sp>
      <p:sp>
        <p:nvSpPr>
          <p:cNvPr id="43" name="Rectangle 77"/>
          <p:cNvSpPr>
            <a:spLocks noChangeArrowheads="1"/>
          </p:cNvSpPr>
          <p:nvPr/>
        </p:nvSpPr>
        <p:spPr bwMode="auto">
          <a:xfrm>
            <a:off x="2943225" y="3436938"/>
            <a:ext cx="225425" cy="323850"/>
          </a:xfrm>
          <a:prstGeom prst="rect">
            <a:avLst/>
          </a:prstGeom>
          <a:solidFill>
            <a:srgbClr val="689A5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3</a:t>
            </a:r>
          </a:p>
        </p:txBody>
      </p:sp>
      <p:sp>
        <p:nvSpPr>
          <p:cNvPr id="44" name="Rectangle 77"/>
          <p:cNvSpPr>
            <a:spLocks noChangeArrowheads="1"/>
          </p:cNvSpPr>
          <p:nvPr/>
        </p:nvSpPr>
        <p:spPr bwMode="auto">
          <a:xfrm>
            <a:off x="2676525" y="3436938"/>
            <a:ext cx="225425" cy="323850"/>
          </a:xfrm>
          <a:prstGeom prst="rect">
            <a:avLst/>
          </a:prstGeom>
          <a:solidFill>
            <a:srgbClr val="689A5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3</a:t>
            </a: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2624138" y="3352800"/>
            <a:ext cx="876300" cy="5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6675438" y="2578100"/>
            <a:ext cx="16891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6700838" y="3911600"/>
            <a:ext cx="16891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6688138" y="5461000"/>
            <a:ext cx="16891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49" name="Cube 13"/>
          <p:cNvSpPr>
            <a:spLocks noChangeArrowheads="1"/>
          </p:cNvSpPr>
          <p:nvPr/>
        </p:nvSpPr>
        <p:spPr bwMode="auto">
          <a:xfrm>
            <a:off x="8113713" y="3575050"/>
            <a:ext cx="992187" cy="757238"/>
          </a:xfrm>
          <a:prstGeom prst="cube">
            <a:avLst>
              <a:gd name="adj" fmla="val 25000"/>
            </a:avLst>
          </a:prstGeom>
          <a:solidFill>
            <a:srgbClr val="784BA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USER  2</a:t>
            </a:r>
          </a:p>
        </p:txBody>
      </p:sp>
      <p:sp>
        <p:nvSpPr>
          <p:cNvPr id="50" name="Cube 14"/>
          <p:cNvSpPr>
            <a:spLocks noChangeArrowheads="1"/>
          </p:cNvSpPr>
          <p:nvPr/>
        </p:nvSpPr>
        <p:spPr bwMode="auto">
          <a:xfrm>
            <a:off x="8101013" y="5113338"/>
            <a:ext cx="992187" cy="757237"/>
          </a:xfrm>
          <a:prstGeom prst="cube">
            <a:avLst>
              <a:gd name="adj" fmla="val 25000"/>
            </a:avLst>
          </a:prstGeom>
          <a:solidFill>
            <a:srgbClr val="689A5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USER 3</a:t>
            </a:r>
          </a:p>
        </p:txBody>
      </p:sp>
      <p:sp>
        <p:nvSpPr>
          <p:cNvPr id="51" name="Rectangle 77"/>
          <p:cNvSpPr>
            <a:spLocks noChangeArrowheads="1"/>
          </p:cNvSpPr>
          <p:nvPr/>
        </p:nvSpPr>
        <p:spPr bwMode="auto">
          <a:xfrm>
            <a:off x="7908925" y="3500438"/>
            <a:ext cx="225425" cy="323850"/>
          </a:xfrm>
          <a:prstGeom prst="rect">
            <a:avLst/>
          </a:prstGeom>
          <a:solidFill>
            <a:srgbClr val="7841A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2</a:t>
            </a:r>
          </a:p>
        </p:txBody>
      </p:sp>
      <p:sp>
        <p:nvSpPr>
          <p:cNvPr id="52" name="Rectangle 77"/>
          <p:cNvSpPr>
            <a:spLocks noChangeArrowheads="1"/>
          </p:cNvSpPr>
          <p:nvPr/>
        </p:nvSpPr>
        <p:spPr bwMode="auto">
          <a:xfrm>
            <a:off x="5026025" y="3475038"/>
            <a:ext cx="225425" cy="323850"/>
          </a:xfrm>
          <a:prstGeom prst="rect">
            <a:avLst/>
          </a:prstGeom>
          <a:solidFill>
            <a:srgbClr val="7841A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2</a:t>
            </a: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4960938" y="3365500"/>
            <a:ext cx="342900" cy="5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Rectangle 77"/>
          <p:cNvSpPr>
            <a:spLocks noChangeArrowheads="1"/>
          </p:cNvSpPr>
          <p:nvPr/>
        </p:nvSpPr>
        <p:spPr bwMode="auto">
          <a:xfrm>
            <a:off x="2279650" y="3465513"/>
            <a:ext cx="225425" cy="323850"/>
          </a:xfrm>
          <a:prstGeom prst="rect">
            <a:avLst/>
          </a:prstGeom>
          <a:solidFill>
            <a:srgbClr val="7841A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2214563" y="3355975"/>
            <a:ext cx="342900" cy="5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Rectangle 77"/>
          <p:cNvSpPr>
            <a:spLocks noChangeArrowheads="1"/>
          </p:cNvSpPr>
          <p:nvPr/>
        </p:nvSpPr>
        <p:spPr bwMode="auto">
          <a:xfrm>
            <a:off x="7885113" y="2170113"/>
            <a:ext cx="225425" cy="323850"/>
          </a:xfrm>
          <a:prstGeom prst="rect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1</a:t>
            </a:r>
          </a:p>
        </p:txBody>
      </p:sp>
      <p:sp>
        <p:nvSpPr>
          <p:cNvPr id="57" name="Rectangle 77"/>
          <p:cNvSpPr>
            <a:spLocks noChangeArrowheads="1"/>
          </p:cNvSpPr>
          <p:nvPr/>
        </p:nvSpPr>
        <p:spPr bwMode="auto">
          <a:xfrm>
            <a:off x="7380288" y="2170113"/>
            <a:ext cx="377825" cy="323850"/>
          </a:xfrm>
          <a:prstGeom prst="rect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65238" y="3355975"/>
            <a:ext cx="876300" cy="5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" name="Rectangle 77"/>
          <p:cNvSpPr>
            <a:spLocks noChangeArrowheads="1"/>
          </p:cNvSpPr>
          <p:nvPr/>
        </p:nvSpPr>
        <p:spPr bwMode="auto">
          <a:xfrm>
            <a:off x="1831975" y="3452813"/>
            <a:ext cx="225425" cy="323850"/>
          </a:xfrm>
          <a:prstGeom prst="rect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1</a:t>
            </a:r>
          </a:p>
        </p:txBody>
      </p:sp>
      <p:sp>
        <p:nvSpPr>
          <p:cNvPr id="60" name="Rectangle 77"/>
          <p:cNvSpPr>
            <a:spLocks noChangeArrowheads="1"/>
          </p:cNvSpPr>
          <p:nvPr/>
        </p:nvSpPr>
        <p:spPr bwMode="auto">
          <a:xfrm>
            <a:off x="1346200" y="3452813"/>
            <a:ext cx="377825" cy="323850"/>
          </a:xfrm>
          <a:prstGeom prst="rect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200">
                <a:latin typeface="Arial CE" pitchFamily="34" charset="0"/>
              </a:rPr>
              <a:t>1</a:t>
            </a:r>
          </a:p>
        </p:txBody>
      </p:sp>
      <p:grpSp>
        <p:nvGrpSpPr>
          <p:cNvPr id="61" name="Group 59"/>
          <p:cNvGrpSpPr>
            <a:grpSpLocks/>
          </p:cNvGrpSpPr>
          <p:nvPr/>
        </p:nvGrpSpPr>
        <p:grpSpPr bwMode="auto">
          <a:xfrm rot="-1835292">
            <a:off x="4052888" y="2717800"/>
            <a:ext cx="876300" cy="508000"/>
            <a:chOff x="2786" y="1332"/>
            <a:chExt cx="552" cy="320"/>
          </a:xfrm>
        </p:grpSpPr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2786" y="1332"/>
              <a:ext cx="552" cy="32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" name="Rectangle 77"/>
            <p:cNvSpPr>
              <a:spLocks noChangeArrowheads="1"/>
            </p:cNvSpPr>
            <p:nvPr/>
          </p:nvSpPr>
          <p:spPr bwMode="auto">
            <a:xfrm>
              <a:off x="3143" y="1393"/>
              <a:ext cx="142" cy="204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1</a:t>
              </a:r>
            </a:p>
          </p:txBody>
        </p:sp>
        <p:sp>
          <p:nvSpPr>
            <p:cNvPr id="64" name="Rectangle 77"/>
            <p:cNvSpPr>
              <a:spLocks noChangeArrowheads="1"/>
            </p:cNvSpPr>
            <p:nvPr/>
          </p:nvSpPr>
          <p:spPr bwMode="auto">
            <a:xfrm>
              <a:off x="2837" y="1393"/>
              <a:ext cx="238" cy="204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sz="1200">
                  <a:latin typeface="Arial CE" pitchFamily="34" charset="0"/>
                </a:rPr>
                <a:t>1</a:t>
              </a:r>
            </a:p>
          </p:txBody>
        </p:sp>
      </p:grp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147638" y="1308100"/>
            <a:ext cx="81534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Wingdings" pitchFamily="2" charset="2"/>
              <a:buChar char="q"/>
            </a:pPr>
            <a:r>
              <a:rPr lang="en-US" sz="1400">
                <a:latin typeface="Tahoma" pitchFamily="34" charset="0"/>
              </a:rPr>
              <a:t>ONUs synchronized to a common time reference </a:t>
            </a:r>
          </a:p>
          <a:p>
            <a:pPr marL="342900" indent="-342900" algn="just" eaLnBrk="0" hangingPunct="0"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Wingdings" pitchFamily="2" charset="2"/>
              <a:buChar char="q"/>
            </a:pPr>
            <a:r>
              <a:rPr lang="en-US" sz="1400">
                <a:latin typeface="Tahoma" pitchFamily="34" charset="0"/>
              </a:rPr>
              <a:t>Centralized arbitration scheme OLT based</a:t>
            </a:r>
          </a:p>
          <a:p>
            <a:pPr marL="342900" indent="-342900" algn="just" eaLnBrk="0" hangingPunct="0"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Wingdings" pitchFamily="2" charset="2"/>
              <a:buChar char="q"/>
            </a:pPr>
            <a:r>
              <a:rPr lang="en-US" sz="1400">
                <a:latin typeface="Tahoma" pitchFamily="34" charset="0"/>
              </a:rPr>
              <a:t>OLT grants access to ONU for a timeslot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ct val="20000"/>
              </a:spcAft>
              <a:buClr>
                <a:srgbClr val="FF9201"/>
              </a:buClr>
              <a:buSzPct val="130000"/>
              <a:buFontTx/>
              <a:buChar char="•"/>
            </a:pPr>
            <a:r>
              <a:rPr lang="en-US" sz="2000">
                <a:latin typeface="Tahoma" pitchFamily="34" charset="0"/>
              </a:rPr>
              <a:t>Several Ethernet packets</a:t>
            </a:r>
            <a:endParaRPr lang="en-US" sz="2800">
              <a:latin typeface="Tahoma" pitchFamily="34" charset="0"/>
            </a:endParaRPr>
          </a:p>
        </p:txBody>
      </p:sp>
      <p:sp>
        <p:nvSpPr>
          <p:cNvPr id="66" name="Line 64"/>
          <p:cNvSpPr>
            <a:spLocks noChangeShapeType="1"/>
          </p:cNvSpPr>
          <p:nvPr/>
        </p:nvSpPr>
        <p:spPr bwMode="auto">
          <a:xfrm>
            <a:off x="1036638" y="3911600"/>
            <a:ext cx="48006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 flipV="1">
            <a:off x="3525838" y="2603500"/>
            <a:ext cx="2311400" cy="129540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 flipH="1">
            <a:off x="3652838" y="3314700"/>
            <a:ext cx="3683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69" name="Text Box 67"/>
          <p:cNvSpPr txBox="1">
            <a:spLocks noChangeArrowheads="1"/>
          </p:cNvSpPr>
          <p:nvPr/>
        </p:nvSpPr>
        <p:spPr bwMode="auto">
          <a:xfrm>
            <a:off x="6713538" y="1435100"/>
            <a:ext cx="2006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Frames Buffer</a:t>
            </a:r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 flipH="1">
            <a:off x="6446838" y="1689100"/>
            <a:ext cx="73660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it-IT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31639" y="0"/>
            <a:ext cx="7366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Tahoma" pitchFamily="34" charset="0"/>
              </a:rPr>
              <a:t>GPON Main characteristics </a:t>
            </a:r>
          </a:p>
          <a:p>
            <a:pPr algn="ctr" eaLnBrk="0" hangingPunct="0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Tahoma" pitchFamily="34" charset="0"/>
              </a:rPr>
              <a:t>(G.984.1 </a:t>
            </a:r>
            <a:r>
              <a:rPr lang="en-GB" sz="2000" b="1" dirty="0">
                <a:solidFill>
                  <a:schemeClr val="bg1"/>
                </a:solidFill>
                <a:latin typeface="Tahoma" pitchFamily="34" charset="0"/>
              </a:rPr>
              <a:t>Service </a:t>
            </a:r>
            <a:r>
              <a:rPr lang="en-GB" sz="2000" b="1" dirty="0" smtClean="0">
                <a:solidFill>
                  <a:schemeClr val="bg1"/>
                </a:solidFill>
                <a:latin typeface="Tahoma" pitchFamily="34" charset="0"/>
              </a:rPr>
              <a:t>Requirements)</a:t>
            </a:r>
            <a:endParaRPr lang="en-GB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95313" y="1428750"/>
            <a:ext cx="8572500" cy="4429125"/>
            <a:chOff x="608" y="624"/>
            <a:chExt cx="4959" cy="3071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807" y="2628"/>
              <a:ext cx="1761" cy="7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ts val="35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Downstream video wavelength (1550 – 1560nm) may be overlaid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937" y="3335"/>
              <a:ext cx="3631" cy="3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lnSpc>
                  <a:spcPct val="80000"/>
                </a:lnSpc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4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08" y="3335"/>
              <a:ext cx="1329" cy="3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4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937" y="2628"/>
              <a:ext cx="1870" cy="7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ts val="35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Downstream: 1480 – 1500nm</a:t>
              </a:r>
            </a:p>
            <a:p>
              <a:pPr algn="ctr">
                <a:spcBef>
                  <a:spcPts val="35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Upstream: 1260 – 1360nm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608" y="2628"/>
              <a:ext cx="1329" cy="7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ts val="35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Wavelength allocation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937" y="2374"/>
              <a:ext cx="3631" cy="2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ts val="35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Max. 64 in physical layer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608" y="2374"/>
              <a:ext cx="1329" cy="2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ts val="35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Branches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937" y="2013"/>
              <a:ext cx="3631" cy="3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ts val="35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Max. 60 km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608" y="2013"/>
              <a:ext cx="1329" cy="3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ts val="35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Logical reach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937" y="1652"/>
              <a:ext cx="3631" cy="3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ts val="35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Max. 20 km or max. 10 km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08" y="1652"/>
              <a:ext cx="1329" cy="3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ts val="35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Physical reach</a:t>
              </a: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937" y="1217"/>
              <a:ext cx="3631" cy="4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ts val="35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1.25Gbit/s symmetric or higher (2.4 Gbit/s). </a:t>
              </a:r>
            </a:p>
            <a:p>
              <a:pPr algn="ctr">
                <a:spcBef>
                  <a:spcPts val="35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Asymmetric with 155/622Mb/s upstream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608" y="1217"/>
              <a:ext cx="1329" cy="4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ts val="35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Bit rates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937" y="624"/>
              <a:ext cx="3631" cy="593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ts val="35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Target</a:t>
              </a: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08" y="624"/>
              <a:ext cx="1329" cy="593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ts val="350"/>
                </a:spcBef>
                <a:buClr>
                  <a:srgbClr val="D8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Item</a:t>
              </a: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608" y="624"/>
              <a:ext cx="496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608" y="1217"/>
              <a:ext cx="49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608" y="1652"/>
              <a:ext cx="49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608" y="2013"/>
              <a:ext cx="49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608" y="2374"/>
              <a:ext cx="49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608" y="2628"/>
              <a:ext cx="49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608" y="3696"/>
              <a:ext cx="496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608" y="624"/>
              <a:ext cx="1" cy="307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1937" y="624"/>
              <a:ext cx="1" cy="307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5568" y="624"/>
              <a:ext cx="1" cy="307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608" y="3335"/>
              <a:ext cx="49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3807" y="2628"/>
              <a:ext cx="1" cy="70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101013" y="6428358"/>
            <a:ext cx="585787" cy="365125"/>
          </a:xfrm>
        </p:spPr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7813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Tahoma" pitchFamily="34" charset="0"/>
              </a:rPr>
              <a:t>GPON Encapsulation Mode (GEM)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124744"/>
            <a:ext cx="9180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latin typeface="Tahoma" pitchFamily="34" charset="0"/>
              </a:rPr>
              <a:t>GEM provides a </a:t>
            </a:r>
            <a:r>
              <a:rPr lang="en-GB" sz="1800" i="1" dirty="0">
                <a:latin typeface="Tahoma" pitchFamily="34" charset="0"/>
              </a:rPr>
              <a:t>Generic Frame</a:t>
            </a:r>
            <a:r>
              <a:rPr lang="en-GB" sz="1800" dirty="0">
                <a:latin typeface="Tahoma" pitchFamily="34" charset="0"/>
              </a:rPr>
              <a:t> where to carry both TDM and packet traffic over fixed data-rate channels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ct val="20000"/>
              </a:spcAft>
              <a:buClr>
                <a:srgbClr val="FF9201"/>
              </a:buClr>
              <a:buSzPct val="130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latin typeface="Tahoma" pitchFamily="34" charset="0"/>
              </a:rPr>
              <a:t>Similar Generic Framing Procedure (GFP) used in </a:t>
            </a:r>
            <a:r>
              <a:rPr lang="en-GB" sz="2000" dirty="0" smtClean="0">
                <a:latin typeface="Tahoma" pitchFamily="34" charset="0"/>
              </a:rPr>
              <a:t>SDH/SONET</a:t>
            </a:r>
            <a:endParaRPr lang="en-GB" sz="1800" dirty="0">
              <a:latin typeface="Tahoma" pitchFamily="34" charset="0"/>
            </a:endParaRPr>
          </a:p>
          <a:p>
            <a:pPr marL="342900" indent="-342900" algn="just" eaLnBrk="0" hangingPunct="0"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latin typeface="Tahoma" pitchFamily="34" charset="0"/>
              </a:rPr>
              <a:t>A </a:t>
            </a:r>
            <a:r>
              <a:rPr lang="en-GB" sz="1800" i="1" dirty="0">
                <a:latin typeface="Tahoma" pitchFamily="34" charset="0"/>
              </a:rPr>
              <a:t>Generic Frame</a:t>
            </a:r>
            <a:r>
              <a:rPr lang="en-GB" sz="1800" dirty="0">
                <a:latin typeface="Tahoma" pitchFamily="34" charset="0"/>
              </a:rPr>
              <a:t> consists of: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ct val="20000"/>
              </a:spcAft>
              <a:buClr>
                <a:srgbClr val="FF9201"/>
              </a:buClr>
              <a:buSzPct val="130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latin typeface="Tahoma" pitchFamily="34" charset="0"/>
              </a:rPr>
              <a:t>a core header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ct val="20000"/>
              </a:spcAft>
              <a:buClr>
                <a:srgbClr val="FF9201"/>
              </a:buClr>
              <a:buSzPct val="130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latin typeface="Tahoma" pitchFamily="34" charset="0"/>
              </a:rPr>
              <a:t>a payload header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ct val="20000"/>
              </a:spcAft>
              <a:buClr>
                <a:srgbClr val="FF9201"/>
              </a:buClr>
              <a:buSzPct val="130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latin typeface="Tahoma" pitchFamily="34" charset="0"/>
              </a:rPr>
              <a:t>an optional extension header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ct val="20000"/>
              </a:spcAft>
              <a:buClr>
                <a:srgbClr val="FF9201"/>
              </a:buClr>
              <a:buSzPct val="130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latin typeface="Tahoma" pitchFamily="34" charset="0"/>
              </a:rPr>
              <a:t>a payload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ct val="20000"/>
              </a:spcAft>
              <a:buClr>
                <a:srgbClr val="FF9201"/>
              </a:buClr>
              <a:buSzPct val="130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latin typeface="Tahoma" pitchFamily="34" charset="0"/>
              </a:rPr>
              <a:t>an optional frame check sequence (FCS).</a:t>
            </a:r>
          </a:p>
          <a:p>
            <a:pPr marL="342900" indent="-342900" algn="just" eaLnBrk="0" hangingPunct="0">
              <a:spcBef>
                <a:spcPct val="40000"/>
              </a:spcBef>
              <a:spcAft>
                <a:spcPct val="10000"/>
              </a:spcAft>
              <a:buClr>
                <a:srgbClr val="1F82CD"/>
              </a:buClr>
              <a:buSzPct val="90000"/>
              <a:buFont typeface="Verdan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>
              <a:latin typeface="Tahoma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94225" y="4924822"/>
            <a:ext cx="720725" cy="5048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</a:rPr>
              <a:t>PCBd</a:t>
            </a:r>
          </a:p>
          <a:p>
            <a:pPr algn="ctr"/>
            <a:r>
              <a:rPr lang="en-US" sz="1400">
                <a:latin typeface="Arial" pitchFamily="34" charset="0"/>
              </a:rPr>
              <a:t>n+1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329488" y="4924822"/>
            <a:ext cx="720725" cy="50482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DDDDDD"/>
                </a:solidFill>
                <a:latin typeface="Arial" pitchFamily="34" charset="0"/>
              </a:rPr>
              <a:t>PCBd</a:t>
            </a:r>
          </a:p>
          <a:p>
            <a:pPr algn="ctr"/>
            <a:r>
              <a:rPr lang="en-US" sz="1400">
                <a:solidFill>
                  <a:srgbClr val="DDDDDD"/>
                </a:solidFill>
                <a:latin typeface="Arial" pitchFamily="34" charset="0"/>
              </a:rPr>
              <a:t>n+2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578100" y="4924822"/>
            <a:ext cx="20161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</a:rPr>
              <a:t>Payload n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313363" y="4924822"/>
            <a:ext cx="20161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</a:rPr>
              <a:t>Payload n+1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209675" y="4924822"/>
            <a:ext cx="647700" cy="50482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857375" y="4924822"/>
            <a:ext cx="720725" cy="5048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</a:rPr>
              <a:t>PCBd</a:t>
            </a:r>
          </a:p>
          <a:p>
            <a:pPr algn="ctr"/>
            <a:r>
              <a:rPr lang="en-US" sz="1400">
                <a:latin typeface="Arial" pitchFamily="34" charset="0"/>
              </a:rPr>
              <a:t>n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8050213" y="4924822"/>
            <a:ext cx="647700" cy="50482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857375" y="4780359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594225" y="4780359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857375" y="4637484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594225" y="4637484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7329488" y="4637484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857375" y="5572522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1857375" y="5429647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4594225" y="5429647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217738" y="5645547"/>
            <a:ext cx="187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T</a:t>
            </a:r>
            <a:r>
              <a:rPr lang="en-US" sz="1400" b="1" baseline="-25000">
                <a:latin typeface="Arial" pitchFamily="34" charset="0"/>
              </a:rPr>
              <a:t>P-Frame </a:t>
            </a:r>
            <a:r>
              <a:rPr lang="en-US" sz="1400" b="1">
                <a:latin typeface="Arial" pitchFamily="34" charset="0"/>
              </a:rPr>
              <a:t>= 125 </a:t>
            </a:r>
            <a:r>
              <a:rPr lang="en-US" sz="1400" b="1">
                <a:latin typeface="Arial" pitchFamily="34" charset="0"/>
                <a:cs typeface="Arial" pitchFamily="34" charset="0"/>
              </a:rPr>
              <a:t>µ</a:t>
            </a:r>
            <a:r>
              <a:rPr lang="it-IT" sz="1400" b="1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>
                <a:latin typeface="Arial" pitchFamily="34" charset="0"/>
              </a:rPr>
              <a:t> 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6321425" y="5932884"/>
            <a:ext cx="2016125" cy="5048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</a:rPr>
              <a:t>TDM &amp; Data Fragments</a:t>
            </a:r>
          </a:p>
          <a:p>
            <a:pPr algn="ctr"/>
            <a:r>
              <a:rPr lang="en-US" sz="1400">
                <a:latin typeface="Arial" pitchFamily="34" charset="0"/>
              </a:rPr>
              <a:t> over GEM Section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810125" y="5932884"/>
            <a:ext cx="1511300" cy="5048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pitchFamily="34" charset="0"/>
              </a:rPr>
              <a:t>“Pure” ATM cells</a:t>
            </a:r>
          </a:p>
          <a:p>
            <a:pPr algn="ctr"/>
            <a:r>
              <a:rPr lang="en-US" sz="1400" dirty="0">
                <a:latin typeface="Arial" pitchFamily="34" charset="0"/>
              </a:rPr>
              <a:t> Section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4810125" y="5429647"/>
            <a:ext cx="50323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7329488" y="5429647"/>
            <a:ext cx="10080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810125" y="6580584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4954588" y="6580584"/>
            <a:ext cx="1655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N * 53 bytes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7813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Tahoma" pitchFamily="34" charset="0"/>
              </a:rPr>
              <a:t>Technical Standards Comparison</a:t>
            </a:r>
          </a:p>
        </p:txBody>
      </p:sp>
      <p:graphicFrame>
        <p:nvGraphicFramePr>
          <p:cNvPr id="7" name="Group 5"/>
          <p:cNvGraphicFramePr>
            <a:graphicFrameLocks noGrp="1"/>
          </p:cNvGraphicFramePr>
          <p:nvPr/>
        </p:nvGraphicFramePr>
        <p:xfrm>
          <a:off x="34925" y="1428750"/>
          <a:ext cx="9109075" cy="4249738"/>
        </p:xfrm>
        <a:graphic>
          <a:graphicData uri="http://schemas.openxmlformats.org/drawingml/2006/table">
            <a:tbl>
              <a:tblPr/>
              <a:tblGrid>
                <a:gridCol w="1608138"/>
                <a:gridCol w="1277937"/>
                <a:gridCol w="1555750"/>
                <a:gridCol w="1501775"/>
                <a:gridCol w="1101725"/>
                <a:gridCol w="1238250"/>
                <a:gridCol w="825500"/>
              </a:tblGrid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Technology</a:t>
                      </a:r>
                    </a:p>
                  </a:txBody>
                  <a:tcPr marL="53340" marR="533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Standard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Downstream/</a:t>
                      </a:r>
                      <a:b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</a:b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Upstream Bandwidth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# ONT served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Lambda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Framing/</a:t>
                      </a:r>
                      <a:b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</a:b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Protocol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Distance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APON/BPON </a:t>
                      </a:r>
                      <a:b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(ATM PON/ Broadband PON)</a:t>
                      </a:r>
                    </a:p>
                  </a:txBody>
                  <a:tcPr marL="53340" marR="533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ITU-T G.983.x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155, 622 or 1244 Mbit/s down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155 or 622 </a:t>
                      </a:r>
                      <a:b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Mbit/s up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Limited by power budget and ONU addressing limits: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16 to 32 splitter 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1490 nm Down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1310 nm 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(1550 nm Down for RF video )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ATM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 km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GPON </a:t>
                      </a:r>
                      <a:b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(Gigabit PON)</a:t>
                      </a:r>
                    </a:p>
                  </a:txBody>
                  <a:tcPr marL="53340" marR="533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ITU-T G.984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1.2 or 2.4 </a:t>
                      </a:r>
                      <a:b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Gbit/s down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155, 622, 1.2 or 2.4 Gbit/s up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Up to 64(physical)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Up to 128 (logical)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1490 nm Down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1310 nm 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(1550 nm Down for RF video)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GEM: G-PON Encapsulation Method (supports Ethernet), ATM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10/20 km (up to 60 km )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EPON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(Ethernet PON)*</a:t>
                      </a:r>
                    </a:p>
                  </a:txBody>
                  <a:tcPr marL="53340" marR="533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IEEE 802.3ah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Symmetric 1.25 Gbit/s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Up to 16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1550 nm Down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1310 nm Up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Ethernet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10/20 km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10GEPON </a:t>
                      </a:r>
                      <a:b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(10 Gigabit Ethernet PON)</a:t>
                      </a:r>
                    </a:p>
                  </a:txBody>
                  <a:tcPr marL="53340" marR="533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IEEE 802.3av (Working </a:t>
                      </a:r>
                      <a:b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Task Force)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 Gbit/s down </a:t>
                      </a:r>
                      <a:b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 Gbit/s up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symmetric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 Gbit/s in the future?)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(maybe more?)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1480-1500 nm Down 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1260-1360 nm Up 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1550-1560 Video overlay ?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Ethernet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 km</a:t>
                      </a:r>
                    </a:p>
                  </a:txBody>
                  <a:tcPr marL="53340" marR="533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med"/>
                      <a:tailEnd type="none" w="sm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-324544" y="1268760"/>
            <a:ext cx="9743156" cy="4824536"/>
            <a:chOff x="594360" y="4400560"/>
            <a:chExt cx="6790828" cy="2420800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188" y="4400560"/>
              <a:ext cx="3204000" cy="2420800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594360" y="5044658"/>
              <a:ext cx="3586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err="1" smtClean="0">
                  <a:solidFill>
                    <a:srgbClr val="4478CA"/>
                  </a:solidFill>
                  <a:latin typeface="+mn-lt"/>
                </a:rPr>
                <a:t>Figura</a:t>
              </a:r>
              <a:r>
                <a:rPr lang="en-GB" sz="1200" b="1" dirty="0" smtClean="0">
                  <a:solidFill>
                    <a:srgbClr val="4478CA"/>
                  </a:solidFill>
                  <a:latin typeface="+mn-lt"/>
                </a:rPr>
                <a:t> </a:t>
              </a:r>
              <a:r>
                <a:rPr lang="en-GB" sz="1200" b="1" dirty="0" err="1" smtClean="0">
                  <a:solidFill>
                    <a:srgbClr val="4478CA"/>
                  </a:solidFill>
                  <a:latin typeface="+mn-lt"/>
                </a:rPr>
                <a:t>tratta</a:t>
              </a:r>
              <a:r>
                <a:rPr lang="en-GB" sz="1200" b="1" dirty="0" smtClean="0">
                  <a:solidFill>
                    <a:srgbClr val="4478CA"/>
                  </a:solidFill>
                  <a:latin typeface="+mn-lt"/>
                </a:rPr>
                <a:t> da: INFOTECH </a:t>
              </a:r>
              <a:r>
                <a:rPr lang="en-GB" sz="1200" b="1" dirty="0">
                  <a:solidFill>
                    <a:srgbClr val="4478CA"/>
                  </a:solidFill>
                  <a:latin typeface="+mn-lt"/>
                </a:rPr>
                <a:t>OULU ANNUAL REPORT 2014 - RADIO ACCESS TECHNOLOGIES (RAT</a:t>
              </a:r>
              <a:r>
                <a:rPr lang="en-GB" sz="1200" b="1" dirty="0" smtClean="0">
                  <a:solidFill>
                    <a:srgbClr val="4478CA"/>
                  </a:solidFill>
                  <a:latin typeface="+mn-lt"/>
                </a:rPr>
                <a:t>)</a:t>
              </a:r>
              <a:endParaRPr lang="en-GB" sz="1200" b="1" dirty="0">
                <a:solidFill>
                  <a:srgbClr val="4478CA"/>
                </a:solidFill>
                <a:latin typeface="+mn-lt"/>
              </a:endParaRPr>
            </a:p>
            <a:p>
              <a:pPr algn="ctr"/>
              <a:r>
                <a:rPr lang="en-GB" sz="1200" b="1" dirty="0">
                  <a:solidFill>
                    <a:srgbClr val="4478CA"/>
                  </a:solidFill>
                  <a:latin typeface="+mn-lt"/>
                </a:rPr>
                <a:t>Professor </a:t>
              </a:r>
              <a:r>
                <a:rPr lang="en-GB" sz="1200" b="1" dirty="0" err="1">
                  <a:solidFill>
                    <a:srgbClr val="4478CA"/>
                  </a:solidFill>
                  <a:latin typeface="+mn-lt"/>
                </a:rPr>
                <a:t>Matti</a:t>
              </a:r>
              <a:r>
                <a:rPr lang="en-GB" sz="1200" b="1" dirty="0">
                  <a:solidFill>
                    <a:srgbClr val="4478CA"/>
                  </a:solidFill>
                  <a:latin typeface="+mn-lt"/>
                </a:rPr>
                <a:t> </a:t>
              </a:r>
              <a:r>
                <a:rPr lang="en-GB" sz="1200" b="1" dirty="0" err="1" smtClean="0">
                  <a:solidFill>
                    <a:srgbClr val="4478CA"/>
                  </a:solidFill>
                  <a:latin typeface="+mn-lt"/>
                </a:rPr>
                <a:t>Latva-aho</a:t>
              </a:r>
              <a:endParaRPr lang="en-GB" sz="1200" b="1" dirty="0" smtClean="0">
                <a:solidFill>
                  <a:srgbClr val="4478CA"/>
                </a:solidFill>
                <a:latin typeface="+mn-lt"/>
              </a:endParaRPr>
            </a:p>
            <a:p>
              <a:pPr algn="ctr"/>
              <a:r>
                <a:rPr lang="en-GB" sz="1200" b="1" dirty="0" smtClean="0">
                  <a:solidFill>
                    <a:srgbClr val="4478CA"/>
                  </a:solidFill>
                  <a:latin typeface="+mn-lt"/>
                  <a:hlinkClick r:id="rId3"/>
                </a:rPr>
                <a:t>http://www.oulu.fi/infotech/annual_report/2014/rat</a:t>
              </a:r>
              <a:endParaRPr lang="en-GB" sz="1200" b="1" dirty="0">
                <a:solidFill>
                  <a:srgbClr val="4478CA"/>
                </a:solidFill>
                <a:latin typeface="+mn-lt"/>
              </a:endParaRPr>
            </a:p>
          </p:txBody>
        </p:sp>
      </p:grpSp>
      <p:sp>
        <p:nvSpPr>
          <p:cNvPr id="9" name="Rettangolo 8"/>
          <p:cNvSpPr/>
          <p:nvPr/>
        </p:nvSpPr>
        <p:spPr>
          <a:xfrm>
            <a:off x="0" y="2492896"/>
            <a:ext cx="47160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-180528" y="1443548"/>
            <a:ext cx="554461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lvl="1" indent="-349250" fontAlgn="auto">
              <a:spcBef>
                <a:spcPts val="0"/>
              </a:spcBef>
              <a:spcAft>
                <a:spcPts val="600"/>
              </a:spcAft>
              <a:buClr>
                <a:srgbClr val="27A22D"/>
              </a:buClr>
              <a:buSzPct val="87000"/>
              <a:buFont typeface="Wingdings" charset="2"/>
              <a:buChar char="q"/>
              <a:defRPr/>
            </a:pP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2G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4G: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0" lvl="1" indent="-349250" fontAlgn="auto">
              <a:spcBef>
                <a:spcPts val="0"/>
              </a:spcBef>
              <a:spcAft>
                <a:spcPts val="600"/>
              </a:spcAft>
              <a:buClr>
                <a:srgbClr val="27A22D"/>
              </a:buClr>
              <a:buSzPct val="87000"/>
              <a:buFont typeface="Wingdings" charset="2"/>
              <a:buChar char="q"/>
              <a:defRPr/>
            </a:pP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HetNet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macrocellS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cs typeface="Arial" panose="020B0604020202020204" pitchFamily="34" charset="0"/>
              </a:rPr>
              <a:t>AND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(micro, pico,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femto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relay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806450" lvl="2" indent="-349250" fontAlgn="auto">
              <a:spcBef>
                <a:spcPts val="0"/>
              </a:spcBef>
              <a:spcAft>
                <a:spcPts val="600"/>
              </a:spcAft>
              <a:buClr>
                <a:srgbClr val="27A22D"/>
              </a:buClr>
              <a:buSzPct val="87000"/>
              <a:buFont typeface="Wingdings" charset="2"/>
              <a:buChar char="q"/>
              <a:defRPr/>
            </a:pPr>
            <a:r>
              <a:rPr lang="it-IT" sz="2000" b="1" dirty="0" smtClean="0">
                <a:solidFill>
                  <a:srgbClr val="447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it-IT" sz="2000" b="1" dirty="0" err="1" smtClean="0">
                <a:solidFill>
                  <a:srgbClr val="447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Densification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lvl="2" indent="-349250" fontAlgn="auto">
              <a:spcBef>
                <a:spcPts val="0"/>
              </a:spcBef>
              <a:spcAft>
                <a:spcPts val="600"/>
              </a:spcAft>
              <a:buClr>
                <a:srgbClr val="27A22D"/>
              </a:buClr>
              <a:buSzPct val="87000"/>
              <a:buFont typeface="Wingdings" charset="2"/>
              <a:buChar char="q"/>
              <a:defRPr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latency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0" lvl="1" indent="-349250" fontAlgn="auto">
              <a:spcBef>
                <a:spcPts val="0"/>
              </a:spcBef>
              <a:spcAft>
                <a:spcPts val="600"/>
              </a:spcAft>
              <a:buClr>
                <a:srgbClr val="27A22D"/>
              </a:buClr>
              <a:buSzPct val="87000"/>
              <a:buFont typeface="Wingdings" charset="2"/>
              <a:buChar char="q"/>
              <a:defRPr/>
            </a:pP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lvl="2" indent="-349250" fontAlgn="auto">
              <a:spcBef>
                <a:spcPts val="0"/>
              </a:spcBef>
              <a:spcAft>
                <a:spcPts val="600"/>
              </a:spcAft>
              <a:buClr>
                <a:srgbClr val="27A22D"/>
              </a:buClr>
              <a:buSzPct val="87000"/>
              <a:buFont typeface="Wingdings" charset="2"/>
              <a:buChar char="q"/>
              <a:defRPr/>
            </a:pP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SNR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service.</a:t>
            </a:r>
          </a:p>
          <a:p>
            <a:pPr marL="806450" lvl="2" indent="-349250" fontAlgn="auto">
              <a:spcBef>
                <a:spcPts val="0"/>
              </a:spcBef>
              <a:spcAft>
                <a:spcPts val="600"/>
              </a:spcAft>
              <a:buClr>
                <a:srgbClr val="27A22D"/>
              </a:buClr>
              <a:buSzPct val="87000"/>
              <a:buFont typeface="Wingdings" charset="2"/>
              <a:buChar char="q"/>
              <a:defRPr/>
            </a:pP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0" lvl="1" indent="-349250" fontAlgn="auto">
              <a:spcBef>
                <a:spcPts val="0"/>
              </a:spcBef>
              <a:spcAft>
                <a:spcPts val="600"/>
              </a:spcAft>
              <a:buClr>
                <a:srgbClr val="27A22D"/>
              </a:buClr>
              <a:buSzPct val="87000"/>
              <a:buFont typeface="Wingdings" charset="2"/>
              <a:buChar char="q"/>
              <a:defRPr/>
            </a:pPr>
            <a:r>
              <a:rPr lang="it-IT" sz="2000" b="1" dirty="0" err="1" smtClean="0">
                <a:solidFill>
                  <a:srgbClr val="447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Coexistence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0" lvl="1" indent="-349250" fontAlgn="auto">
              <a:spcBef>
                <a:spcPts val="0"/>
              </a:spcBef>
              <a:spcAft>
                <a:spcPts val="600"/>
              </a:spcAft>
              <a:buClr>
                <a:srgbClr val="27A22D"/>
              </a:buClr>
              <a:buSzPct val="87000"/>
              <a:buFont typeface="Wingdings" charset="2"/>
              <a:buChar char="q"/>
              <a:defRPr/>
            </a:pPr>
            <a:r>
              <a:rPr lang="it-IT" sz="2000" b="1" dirty="0" err="1" smtClean="0">
                <a:solidFill>
                  <a:srgbClr val="447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Handover</a:t>
            </a:r>
            <a:endParaRPr lang="it-IT" sz="2000" b="1" dirty="0" smtClean="0">
              <a:solidFill>
                <a:srgbClr val="4478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0" lvl="1" indent="-349250" fontAlgn="auto">
              <a:spcBef>
                <a:spcPts val="0"/>
              </a:spcBef>
              <a:spcAft>
                <a:spcPts val="600"/>
              </a:spcAft>
              <a:buClr>
                <a:srgbClr val="27A22D"/>
              </a:buClr>
              <a:buSzPct val="87000"/>
              <a:buFont typeface="Wingdings" charset="2"/>
              <a:buChar char="q"/>
              <a:defRPr/>
            </a:pPr>
            <a:r>
              <a:rPr lang="it-IT" sz="2000" b="1" dirty="0" smtClean="0">
                <a:solidFill>
                  <a:srgbClr val="4478CA"/>
                </a:solidFill>
                <a:cs typeface="Arial" panose="020B0604020202020204" pitchFamily="34" charset="0"/>
              </a:rPr>
              <a:t>New band </a:t>
            </a:r>
            <a:r>
              <a:rPr lang="it-IT" sz="2000" b="1" dirty="0" err="1" smtClean="0">
                <a:solidFill>
                  <a:srgbClr val="4478CA"/>
                </a:solidFill>
                <a:cs typeface="Arial" panose="020B0604020202020204" pitchFamily="34" charset="0"/>
              </a:rPr>
              <a:t>frequency</a:t>
            </a:r>
            <a:r>
              <a:rPr lang="it-IT" sz="2000" b="1" dirty="0" smtClean="0">
                <a:solidFill>
                  <a:srgbClr val="4478CA"/>
                </a:solidFill>
                <a:cs typeface="Arial" panose="020B0604020202020204" pitchFamily="34" charset="0"/>
              </a:rPr>
              <a:t>: 700 MHz (</a:t>
            </a:r>
            <a:r>
              <a:rPr lang="it-IT" sz="2000" b="1" dirty="0" err="1" smtClean="0">
                <a:solidFill>
                  <a:srgbClr val="4478CA"/>
                </a:solidFill>
                <a:cs typeface="Arial" panose="020B0604020202020204" pitchFamily="34" charset="0"/>
              </a:rPr>
              <a:t>deep</a:t>
            </a:r>
            <a:r>
              <a:rPr lang="it-IT" sz="2000" b="1" dirty="0" smtClean="0">
                <a:solidFill>
                  <a:srgbClr val="4478CA"/>
                </a:solidFill>
                <a:cs typeface="Arial" panose="020B0604020202020204" pitchFamily="34" charset="0"/>
              </a:rPr>
              <a:t> indoor), 3.6 </a:t>
            </a:r>
            <a:r>
              <a:rPr lang="it-IT" sz="2000" b="1" dirty="0" err="1" smtClean="0">
                <a:solidFill>
                  <a:srgbClr val="4478CA"/>
                </a:solidFill>
                <a:cs typeface="Arial" panose="020B0604020202020204" pitchFamily="34" charset="0"/>
              </a:rPr>
              <a:t>GHz</a:t>
            </a:r>
            <a:r>
              <a:rPr lang="it-IT" sz="2000" b="1" dirty="0" smtClean="0">
                <a:solidFill>
                  <a:srgbClr val="4478CA"/>
                </a:solidFill>
                <a:cs typeface="Arial" panose="020B0604020202020204" pitchFamily="34" charset="0"/>
              </a:rPr>
              <a:t> (BB </a:t>
            </a:r>
            <a:r>
              <a:rPr lang="it-IT" sz="2000" b="1" dirty="0" err="1" smtClean="0">
                <a:solidFill>
                  <a:srgbClr val="4478CA"/>
                </a:solidFill>
                <a:cs typeface="Arial" panose="020B0604020202020204" pitchFamily="34" charset="0"/>
              </a:rPr>
              <a:t>enhancement</a:t>
            </a:r>
            <a:r>
              <a:rPr lang="it-IT" sz="2000" b="1" dirty="0" smtClean="0">
                <a:solidFill>
                  <a:srgbClr val="4478CA"/>
                </a:solidFill>
                <a:cs typeface="Arial" panose="020B0604020202020204" pitchFamily="34" charset="0"/>
              </a:rPr>
              <a:t>), 26 GHZ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273925" cy="11969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dirty="0" smtClean="0">
                <a:solidFill>
                  <a:schemeClr val="bg1"/>
                </a:solidFill>
                <a:ea typeface="+mj-ea"/>
              </a:rPr>
              <a:t>5G Main Characteristics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273925" cy="11969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dirty="0" smtClean="0">
                <a:solidFill>
                  <a:schemeClr val="bg1"/>
                </a:solidFill>
                <a:ea typeface="+mj-ea"/>
              </a:rPr>
              <a:t>User Infrastructure Network Trend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267744" y="1628800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/>
              <a:t>Wireline</a:t>
            </a:r>
            <a:endParaRPr lang="it-IT" sz="4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220072" y="1628800"/>
            <a:ext cx="21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Wireless</a:t>
            </a:r>
            <a:endParaRPr lang="it-IT" sz="4000" dirty="0"/>
          </a:p>
        </p:txBody>
      </p:sp>
      <p:sp>
        <p:nvSpPr>
          <p:cNvPr id="13" name="Esplosione 1 12"/>
          <p:cNvSpPr/>
          <p:nvPr/>
        </p:nvSpPr>
        <p:spPr>
          <a:xfrm>
            <a:off x="2843808" y="2852936"/>
            <a:ext cx="4320480" cy="3528392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 rot="19148936">
            <a:off x="1987736" y="1340664"/>
            <a:ext cx="1512168" cy="40614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 rot="2579623">
            <a:off x="6113755" y="1341602"/>
            <a:ext cx="1512168" cy="406141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283968" y="4437112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5G</a:t>
            </a:r>
            <a:endParaRPr lang="it-IT" sz="4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460432" y="270892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2G</a:t>
            </a:r>
            <a:endParaRPr lang="it-IT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812360" y="3356992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3G</a:t>
            </a:r>
            <a:endParaRPr lang="it-IT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092280" y="414908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4G</a:t>
            </a:r>
            <a:endParaRPr lang="it-IT" sz="28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23528" y="2780928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ADSL</a:t>
            </a:r>
            <a:endParaRPr lang="it-IT" sz="28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51520" y="4005064"/>
            <a:ext cx="216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FTTC-VDSL</a:t>
            </a:r>
            <a:endParaRPr lang="it-IT" sz="28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83568" y="4725144"/>
            <a:ext cx="2073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FTTH:FTTA</a:t>
            </a:r>
            <a:endParaRPr lang="it-IT" sz="28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555776" y="6381328"/>
            <a:ext cx="487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Fiber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x (</a:t>
            </a:r>
            <a:r>
              <a:rPr lang="it-IT" dirty="0" err="1" smtClean="0"/>
              <a:t>FTTx</a:t>
            </a:r>
            <a:r>
              <a:rPr lang="it-IT" dirty="0" smtClean="0"/>
              <a:t>), x: </a:t>
            </a:r>
            <a:r>
              <a:rPr lang="it-IT" dirty="0" err="1" smtClean="0"/>
              <a:t>Curb</a:t>
            </a:r>
            <a:r>
              <a:rPr lang="it-IT" dirty="0" smtClean="0"/>
              <a:t>, Home, Antenna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Smart Home e Servizi in-House Attraverso  Reti a Larga Banda</a:t>
            </a:r>
          </a:p>
          <a:p>
            <a:pPr>
              <a:defRPr/>
            </a:pPr>
            <a:r>
              <a:rPr lang="it-IT" smtClean="0"/>
              <a:t>Firenze  25 ottobre 2013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79" y="1"/>
            <a:ext cx="9213179" cy="694059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273925" cy="11969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dirty="0" smtClean="0">
                <a:solidFill>
                  <a:schemeClr val="bg1"/>
                </a:solidFill>
                <a:ea typeface="+mj-ea"/>
              </a:rPr>
              <a:t>5G Services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395536" y="1412776"/>
            <a:ext cx="9180512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dirty="0" err="1" smtClean="0">
                <a:latin typeface="+mn-lt"/>
              </a:rPr>
              <a:t>Enhanced</a:t>
            </a:r>
            <a:r>
              <a:rPr lang="it-IT" sz="2800" dirty="0" smtClean="0">
                <a:latin typeface="+mn-lt"/>
              </a:rPr>
              <a:t> Mobile Broadband (</a:t>
            </a:r>
            <a:r>
              <a:rPr lang="it-IT" sz="2800" dirty="0" err="1" smtClean="0">
                <a:latin typeface="+mn-lt"/>
              </a:rPr>
              <a:t>eMBB</a:t>
            </a:r>
            <a:r>
              <a:rPr lang="it-IT" sz="2800" dirty="0" smtClean="0">
                <a:latin typeface="+mn-lt"/>
              </a:rPr>
              <a:t>):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dirty="0" smtClean="0">
                <a:latin typeface="+mn-lt"/>
              </a:rPr>
              <a:t>High </a:t>
            </a:r>
            <a:r>
              <a:rPr lang="it-IT" sz="2800" dirty="0" err="1" smtClean="0">
                <a:latin typeface="+mn-lt"/>
              </a:rPr>
              <a:t>capacity</a:t>
            </a:r>
            <a:endParaRPr lang="it-IT" sz="280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dirty="0" err="1" smtClean="0">
                <a:latin typeface="+mn-lt"/>
              </a:rPr>
              <a:t>Higher</a:t>
            </a:r>
            <a:r>
              <a:rPr lang="it-IT" sz="2800" dirty="0" smtClean="0">
                <a:latin typeface="+mn-lt"/>
              </a:rPr>
              <a:t> radio </a:t>
            </a:r>
            <a:r>
              <a:rPr lang="it-IT" sz="2800" dirty="0" err="1" smtClean="0">
                <a:latin typeface="+mn-lt"/>
              </a:rPr>
              <a:t>bandwidth</a:t>
            </a:r>
            <a:endParaRPr lang="it-IT" sz="2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dirty="0" smtClean="0">
                <a:latin typeface="+mn-lt"/>
              </a:rPr>
              <a:t>Massive </a:t>
            </a:r>
            <a:r>
              <a:rPr lang="it-IT" sz="2800" dirty="0" err="1" smtClean="0">
                <a:latin typeface="+mn-lt"/>
              </a:rPr>
              <a:t>machine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type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communications</a:t>
            </a:r>
            <a:r>
              <a:rPr lang="it-IT" sz="2800" dirty="0" smtClean="0">
                <a:latin typeface="+mn-lt"/>
              </a:rPr>
              <a:t> (</a:t>
            </a:r>
            <a:r>
              <a:rPr lang="it-IT" sz="2800" dirty="0" err="1" smtClean="0">
                <a:latin typeface="+mn-lt"/>
              </a:rPr>
              <a:t>mMTC</a:t>
            </a:r>
            <a:r>
              <a:rPr lang="it-IT" sz="2800" dirty="0" smtClean="0">
                <a:latin typeface="+mn-lt"/>
              </a:rPr>
              <a:t>):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dirty="0" err="1" smtClean="0">
                <a:latin typeface="+mn-lt"/>
              </a:rPr>
              <a:t>Machine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to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Machine</a:t>
            </a:r>
            <a:r>
              <a:rPr lang="it-IT" sz="2800" dirty="0" smtClean="0">
                <a:latin typeface="+mn-lt"/>
              </a:rPr>
              <a:t> (M2M) (</a:t>
            </a:r>
            <a:r>
              <a:rPr lang="it-IT" sz="2800" dirty="0" err="1" smtClean="0">
                <a:latin typeface="+mn-lt"/>
              </a:rPr>
              <a:t>not</a:t>
            </a:r>
            <a:r>
              <a:rPr lang="it-IT" sz="2800" dirty="0" smtClean="0">
                <a:latin typeface="+mn-lt"/>
              </a:rPr>
              <a:t> IP </a:t>
            </a:r>
            <a:r>
              <a:rPr lang="it-IT" sz="2800" dirty="0" err="1" smtClean="0">
                <a:latin typeface="+mn-lt"/>
              </a:rPr>
              <a:t>necessary</a:t>
            </a:r>
            <a:r>
              <a:rPr lang="it-IT" sz="2800" dirty="0" smtClean="0">
                <a:latin typeface="+mn-lt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dirty="0" smtClean="0">
                <a:latin typeface="+mn-lt"/>
              </a:rPr>
              <a:t>Internet </a:t>
            </a:r>
            <a:r>
              <a:rPr lang="it-IT" sz="2800" dirty="0" err="1" smtClean="0">
                <a:latin typeface="+mn-lt"/>
              </a:rPr>
              <a:t>of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things</a:t>
            </a:r>
            <a:r>
              <a:rPr lang="it-IT" sz="2800" dirty="0" smtClean="0">
                <a:latin typeface="+mn-lt"/>
              </a:rPr>
              <a:t> (</a:t>
            </a:r>
            <a:r>
              <a:rPr lang="it-IT" sz="2800" dirty="0" err="1" smtClean="0">
                <a:latin typeface="+mn-lt"/>
              </a:rPr>
              <a:t>IoT</a:t>
            </a:r>
            <a:r>
              <a:rPr lang="it-IT" sz="2800" dirty="0" smtClean="0">
                <a:latin typeface="+mn-lt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dirty="0" smtClean="0">
                <a:latin typeface="+mn-lt"/>
              </a:rPr>
              <a:t>High density </a:t>
            </a:r>
            <a:r>
              <a:rPr lang="it-IT" sz="2800" dirty="0" err="1" smtClean="0">
                <a:latin typeface="+mn-lt"/>
              </a:rPr>
              <a:t>devices</a:t>
            </a:r>
            <a:endParaRPr lang="it-IT" sz="28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dirty="0" err="1" smtClean="0">
                <a:latin typeface="+mn-lt"/>
              </a:rPr>
              <a:t>Ultra-reliable</a:t>
            </a:r>
            <a:r>
              <a:rPr lang="it-IT" sz="2800" dirty="0" smtClean="0">
                <a:latin typeface="+mn-lt"/>
              </a:rPr>
              <a:t> and low </a:t>
            </a:r>
            <a:r>
              <a:rPr lang="it-IT" sz="2800" dirty="0" err="1" smtClean="0">
                <a:latin typeface="+mn-lt"/>
              </a:rPr>
              <a:t>latency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communications</a:t>
            </a:r>
            <a:r>
              <a:rPr lang="it-IT" sz="2800" dirty="0" smtClean="0">
                <a:latin typeface="+mn-lt"/>
              </a:rPr>
              <a:t> (URLLC):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dirty="0" err="1" smtClean="0">
                <a:latin typeface="+mn-lt"/>
              </a:rPr>
              <a:t>Tactile</a:t>
            </a:r>
            <a:r>
              <a:rPr lang="it-IT" sz="2800" dirty="0" smtClean="0">
                <a:latin typeface="+mn-lt"/>
              </a:rPr>
              <a:t>, </a:t>
            </a:r>
            <a:r>
              <a:rPr lang="it-IT" sz="2800" dirty="0" err="1" smtClean="0">
                <a:latin typeface="+mn-lt"/>
              </a:rPr>
              <a:t>driving</a:t>
            </a:r>
            <a:r>
              <a:rPr lang="it-IT" sz="2800" dirty="0" smtClean="0">
                <a:latin typeface="+mn-lt"/>
              </a:rPr>
              <a:t>,….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46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310437" cy="584775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Rete 5G (</a:t>
            </a:r>
            <a:r>
              <a:rPr sz="3200" dirty="0" err="1" smtClean="0">
                <a:solidFill>
                  <a:schemeClr val="bg1"/>
                </a:solidFill>
                <a:ea typeface="ＭＳ Ｐゴシック" pitchFamily="34" charset="-128"/>
              </a:rPr>
              <a:t>HetNet</a:t>
            </a:r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pic>
        <p:nvPicPr>
          <p:cNvPr id="7" name="Immagine 4" descr="Fig F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005064"/>
            <a:ext cx="75612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310437" cy="1077218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Centralized/Cloud Radio Access Network evolution</a:t>
            </a:r>
          </a:p>
        </p:txBody>
      </p:sp>
      <p:pic>
        <p:nvPicPr>
          <p:cNvPr id="10" name="Immagine 4" descr="Fig F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124744"/>
            <a:ext cx="756126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5"/>
          <p:cNvSpPr>
            <a:spLocks noChangeArrowheads="1"/>
          </p:cNvSpPr>
          <p:nvPr/>
        </p:nvSpPr>
        <p:spPr bwMode="auto">
          <a:xfrm>
            <a:off x="0" y="3789040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BBU: Band Base Unit, RRH Remote Radio Unit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187624" y="6930008"/>
            <a:ext cx="7704856" cy="1827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835696" y="580526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d)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4" name="Cilindro 13"/>
          <p:cNvSpPr/>
          <p:nvPr/>
        </p:nvSpPr>
        <p:spPr>
          <a:xfrm>
            <a:off x="3923928" y="5517232"/>
            <a:ext cx="792088" cy="5760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694961" y="5374957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Fast data </a:t>
            </a:r>
            <a:r>
              <a:rPr lang="it-IT" dirty="0" err="1" smtClean="0"/>
              <a:t>elaboration</a:t>
            </a:r>
            <a:r>
              <a:rPr lang="it-IT" dirty="0" smtClean="0"/>
              <a:t> 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Edge</a:t>
            </a:r>
            <a:r>
              <a:rPr lang="it-IT" dirty="0" smtClean="0"/>
              <a:t>, FOG </a:t>
            </a:r>
            <a:r>
              <a:rPr lang="it-IT" dirty="0" err="1" smtClean="0"/>
              <a:t>Computing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956428" y="118746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backhauling</a:t>
            </a:r>
            <a:endParaRPr lang="it-IT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5580112" y="16288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31892" y="320368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Fronthauling</a:t>
            </a:r>
            <a:endParaRPr lang="it-IT" dirty="0"/>
          </a:p>
        </p:txBody>
      </p:sp>
      <p:cxnSp>
        <p:nvCxnSpPr>
          <p:cNvPr id="21" name="Connettore 2 20"/>
          <p:cNvCxnSpPr>
            <a:stCxn id="19" idx="3"/>
          </p:cNvCxnSpPr>
          <p:nvPr/>
        </p:nvCxnSpPr>
        <p:spPr>
          <a:xfrm flipV="1">
            <a:off x="1598960" y="3284984"/>
            <a:ext cx="1100832" cy="103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101013" y="6356350"/>
            <a:ext cx="585787" cy="365125"/>
          </a:xfrm>
        </p:spPr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  <p:pic>
        <p:nvPicPr>
          <p:cNvPr id="7" name="Immagine 6" descr="Screenshot 1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6512" y="3789040"/>
            <a:ext cx="6696194" cy="3068960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54453" cy="523220"/>
          </a:xfrm>
        </p:spPr>
        <p:txBody>
          <a:bodyPr/>
          <a:lstStyle/>
          <a:p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Fronthauling</a:t>
            </a:r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 (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Digital</a:t>
            </a:r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 Radio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Over</a:t>
            </a:r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Fiber</a:t>
            </a:r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)</a:t>
            </a:r>
            <a:endParaRPr sz="2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588224" y="5877272"/>
            <a:ext cx="20882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516216" y="3940021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From</a:t>
            </a:r>
            <a:r>
              <a:rPr lang="it-IT" dirty="0" smtClean="0"/>
              <a:t> RF </a:t>
            </a:r>
            <a:r>
              <a:rPr lang="it-IT" dirty="0" err="1" smtClean="0"/>
              <a:t>Multilevel</a:t>
            </a:r>
            <a:endParaRPr lang="it-IT" dirty="0" smtClean="0"/>
          </a:p>
          <a:p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digital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err="1" smtClean="0"/>
              <a:t>Bandwidth</a:t>
            </a:r>
            <a:r>
              <a:rPr lang="it-IT" dirty="0" smtClean="0"/>
              <a:t> </a:t>
            </a:r>
            <a:r>
              <a:rPr lang="it-IT" dirty="0" err="1" smtClean="0"/>
              <a:t>explosion</a:t>
            </a:r>
            <a:r>
              <a:rPr lang="it-IT" dirty="0" smtClean="0"/>
              <a:t> (x14!)</a:t>
            </a:r>
          </a:p>
          <a:p>
            <a:endParaRPr lang="it-IT" dirty="0" smtClean="0"/>
          </a:p>
          <a:p>
            <a:r>
              <a:rPr lang="it-IT" dirty="0" err="1" smtClean="0">
                <a:solidFill>
                  <a:srgbClr val="00B050"/>
                </a:solidFill>
              </a:rPr>
              <a:t>Analogic</a:t>
            </a:r>
            <a:r>
              <a:rPr lang="it-IT" dirty="0" smtClean="0">
                <a:solidFill>
                  <a:srgbClr val="00B050"/>
                </a:solidFill>
              </a:rPr>
              <a:t> Radio </a:t>
            </a:r>
            <a:r>
              <a:rPr lang="it-IT" dirty="0" err="1" smtClean="0">
                <a:solidFill>
                  <a:srgbClr val="00B050"/>
                </a:solidFill>
              </a:rPr>
              <a:t>Over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Fiber</a:t>
            </a:r>
            <a:r>
              <a:rPr lang="it-IT" dirty="0" smtClean="0">
                <a:solidFill>
                  <a:srgbClr val="00B050"/>
                </a:solidFill>
              </a:rPr>
              <a:t>:  </a:t>
            </a:r>
            <a:r>
              <a:rPr lang="it-IT" dirty="0" err="1" smtClean="0">
                <a:solidFill>
                  <a:srgbClr val="00B050"/>
                </a:solidFill>
              </a:rPr>
              <a:t>Direct</a:t>
            </a:r>
            <a:r>
              <a:rPr lang="it-IT" dirty="0" smtClean="0">
                <a:solidFill>
                  <a:srgbClr val="00B050"/>
                </a:solidFill>
              </a:rPr>
              <a:t> RF </a:t>
            </a:r>
            <a:r>
              <a:rPr lang="it-IT" dirty="0" err="1" smtClean="0">
                <a:solidFill>
                  <a:srgbClr val="00B050"/>
                </a:solidFill>
              </a:rPr>
              <a:t>to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Optical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Conversion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2292" y="1844824"/>
            <a:ext cx="2422236" cy="152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magine 11" descr="Screenshot 9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360039" y="836712"/>
            <a:ext cx="8244407" cy="30243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pic>
        <p:nvPicPr>
          <p:cNvPr id="6" name="Immagine 5" descr="Fig 1 Fr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6480720" cy="4032448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310437" cy="1077218"/>
          </a:xfrm>
        </p:spPr>
        <p:txBody>
          <a:bodyPr/>
          <a:lstStyle/>
          <a:p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Next</a:t>
            </a:r>
            <a:r>
              <a:rPr lang="it-IT" sz="3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GenerationAccess</a:t>
            </a:r>
            <a:r>
              <a:rPr lang="it-IT" sz="3200" dirty="0" smtClean="0">
                <a:solidFill>
                  <a:schemeClr val="bg1"/>
                </a:solidFill>
                <a:ea typeface="ＭＳ Ｐゴシック" pitchFamily="34" charset="-128"/>
              </a:rPr>
              <a:t> Network </a:t>
            </a:r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for</a:t>
            </a:r>
            <a:r>
              <a:rPr lang="it-IT" sz="3200" dirty="0" smtClean="0">
                <a:solidFill>
                  <a:schemeClr val="bg1"/>
                </a:solidFill>
                <a:ea typeface="ＭＳ Ｐゴシック" pitchFamily="34" charset="-128"/>
              </a:rPr>
              <a:t> 5G</a:t>
            </a:r>
            <a:endParaRPr sz="32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2411760" y="1412776"/>
            <a:ext cx="23762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843808" y="1484784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Backhauling</a:t>
            </a:r>
            <a:endParaRPr lang="it-IT" sz="2400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7596336" y="3429000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 rot="5400000">
            <a:off x="7191484" y="3905860"/>
            <a:ext cx="146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Fronthauling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pic>
        <p:nvPicPr>
          <p:cNvPr id="6" name="Immagine 5" descr="Screenshot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3999" cy="4464496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310437" cy="584775"/>
          </a:xfrm>
        </p:spPr>
        <p:txBody>
          <a:bodyPr/>
          <a:lstStyle/>
          <a:p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Backhaul</a:t>
            </a:r>
            <a:r>
              <a:rPr lang="it-IT" sz="3200" dirty="0" smtClean="0">
                <a:solidFill>
                  <a:schemeClr val="bg1"/>
                </a:solidFill>
                <a:ea typeface="ＭＳ Ｐゴシック" pitchFamily="34" charset="-128"/>
              </a:rPr>
              <a:t> vs </a:t>
            </a:r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Fronthaul</a:t>
            </a:r>
            <a:endParaRPr sz="32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 txBox="1">
            <a:spLocks/>
          </p:cNvSpPr>
          <p:nvPr/>
        </p:nvSpPr>
        <p:spPr bwMode="auto">
          <a:xfrm>
            <a:off x="0" y="3133646"/>
            <a:ext cx="9108504" cy="413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Overall throughput computed as: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T</a:t>
            </a:r>
            <a:r>
              <a:rPr kumimoji="0" lang="en-GB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syst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 = 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W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 </a:t>
            </a:r>
            <a:r>
              <a:rPr kumimoji="0" lang="en-GB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N</a:t>
            </a:r>
            <a:r>
              <a:rPr kumimoji="0" lang="en-GB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site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 </a:t>
            </a:r>
            <a:r>
              <a:rPr kumimoji="0" lang="en-GB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N</a:t>
            </a:r>
            <a:r>
              <a:rPr kumimoji="0" lang="en-GB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sect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 </a:t>
            </a:r>
            <a:r>
              <a:rPr kumimoji="0" lang="en-GB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S</a:t>
            </a:r>
            <a:r>
              <a:rPr kumimoji="0" lang="en-GB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eff</a:t>
            </a:r>
            <a:endParaRPr kumimoji="0" lang="en-GB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Where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 is the allocated bandwidth in MHz (20 MHz) ,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N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site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 is the total number of BS/RRH  sites,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N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sect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 is the number of sectors per cell site and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eff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 is the spectral efficiency in b/s/Hz/sector.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i="1" dirty="0" err="1" smtClean="0">
                <a:ea typeface="ＭＳ Ｐゴシック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ea typeface="ＭＳ Ｐゴシック" charset="0"/>
                <a:cs typeface="Arial" pitchFamily="34" charset="0"/>
              </a:rPr>
              <a:t>eff</a:t>
            </a:r>
            <a:r>
              <a:rPr lang="en-US" sz="2000" dirty="0" smtClean="0">
                <a:ea typeface="ＭＳ Ｐゴシック" charset="0"/>
                <a:cs typeface="Arial" pitchFamily="34" charset="0"/>
              </a:rPr>
              <a:t> =3.8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and 4.2 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macrocells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 (1.8 GHz) and microcells (3.5 GHz) respectively.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Modules of 228 Mb/s for macro and 84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 Mb/s for microcell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altLang="en-US" sz="2000" dirty="0" smtClean="0">
              <a:ea typeface="ＭＳ Ｐゴシック" charset="0"/>
              <a:cs typeface="Arial" pitchFamily="34" charset="0"/>
            </a:endParaRPr>
          </a:p>
          <a:p>
            <a:pPr marL="2571750" lvl="5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1 Macrocell+23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0"/>
                <a:cs typeface="Arial" pitchFamily="34" charset="0"/>
              </a:rPr>
              <a:t> microcell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egnaposto testo 5"/>
          <p:cNvSpPr txBox="1">
            <a:spLocks/>
          </p:cNvSpPr>
          <p:nvPr/>
        </p:nvSpPr>
        <p:spPr>
          <a:xfrm>
            <a:off x="-36511" y="764704"/>
            <a:ext cx="9001000" cy="4979640"/>
          </a:xfrm>
          <a:prstGeom prst="rect">
            <a:avLst/>
          </a:prstGeom>
        </p:spPr>
        <p:txBody>
          <a:bodyPr/>
          <a:lstStyle>
            <a:lvl1pPr marL="342900" indent="-342900" algn="just" rtl="0" eaLnBrk="0" fontAlgn="base" hangingPunct="0">
              <a:spcBef>
                <a:spcPct val="40000"/>
              </a:spcBef>
              <a:spcAft>
                <a:spcPct val="10000"/>
              </a:spcAft>
              <a:buClr>
                <a:srgbClr val="209522"/>
              </a:buClr>
              <a:buSzPct val="90000"/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9522"/>
              </a:buClr>
              <a:buSzPct val="130000"/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9522"/>
              </a:buClr>
              <a:buSzPct val="80000"/>
              <a:buFont typeface="Wingdings" pitchFamily="2" charset="2"/>
              <a:buChar char="u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9522"/>
              </a:buClr>
              <a:buSzPct val="85000"/>
              <a:buFont typeface="Wingdings" pitchFamily="2" charset="2"/>
              <a:buChar char="ü"/>
              <a:defRPr sz="1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9522"/>
              </a:buClr>
              <a:buSzPct val="80000"/>
              <a:buChar char="-"/>
              <a:defRPr sz="1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Char char="-"/>
              <a:defRPr sz="1400" b="1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Char char="-"/>
              <a:defRPr sz="1400" b="1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Char char="-"/>
              <a:defRPr sz="1400" b="1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Char char="-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endParaRPr lang="en-GB" b="0" dirty="0" smtClean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en-GB" b="0" dirty="0" smtClean="0">
                <a:effectLst/>
                <a:latin typeface="Arial" pitchFamily="34" charset="0"/>
                <a:cs typeface="Arial" pitchFamily="34" charset="0"/>
              </a:rPr>
              <a:t>Model </a:t>
            </a:r>
            <a:r>
              <a:rPr lang="en-GB" b="0" dirty="0">
                <a:effectLst/>
                <a:latin typeface="Arial" pitchFamily="34" charset="0"/>
                <a:cs typeface="Arial" pitchFamily="34" charset="0"/>
              </a:rPr>
              <a:t>for </a:t>
            </a:r>
            <a:r>
              <a:rPr lang="en-GB" b="0" dirty="0" smtClean="0">
                <a:effectLst/>
                <a:latin typeface="Arial" pitchFamily="34" charset="0"/>
                <a:cs typeface="Arial" pitchFamily="34" charset="0"/>
              </a:rPr>
              <a:t>RAN taken from </a:t>
            </a:r>
            <a:r>
              <a:rPr lang="en-GB" b="0" dirty="0">
                <a:effectLst/>
                <a:latin typeface="Arial" pitchFamily="34" charset="0"/>
                <a:cs typeface="Arial" pitchFamily="34" charset="0"/>
              </a:rPr>
              <a:t>EARTH FP7 </a:t>
            </a:r>
            <a:r>
              <a:rPr lang="en-GB" b="0" dirty="0" smtClean="0">
                <a:effectLst/>
                <a:latin typeface="Arial" pitchFamily="34" charset="0"/>
                <a:cs typeface="Arial" pitchFamily="34" charset="0"/>
              </a:rPr>
              <a:t>Project</a:t>
            </a:r>
            <a:r>
              <a:rPr lang="en-GB" dirty="0" smtClean="0">
                <a:effectLst/>
                <a:cs typeface="Arial" pitchFamily="34" charset="0"/>
              </a:rPr>
              <a:t>, </a:t>
            </a:r>
            <a:r>
              <a:rPr lang="en-GB" dirty="0" smtClean="0">
                <a:effectLst/>
                <a:latin typeface="Arial" pitchFamily="34" charset="0"/>
                <a:cs typeface="Arial" pitchFamily="34" charset="0"/>
              </a:rPr>
              <a:t>Ideal Manhattan-like grid, ..</a:t>
            </a:r>
            <a:endParaRPr lang="en-GB" b="0" dirty="0" smtClean="0">
              <a:effectLst/>
            </a:endParaRPr>
          </a:p>
        </p:txBody>
      </p:sp>
      <p:sp>
        <p:nvSpPr>
          <p:cNvPr id="8" name="Segnaposto testo 5"/>
          <p:cNvSpPr txBox="1">
            <a:spLocks/>
          </p:cNvSpPr>
          <p:nvPr/>
        </p:nvSpPr>
        <p:spPr>
          <a:xfrm>
            <a:off x="-36512" y="1124744"/>
            <a:ext cx="8779329" cy="3500142"/>
          </a:xfrm>
          <a:prstGeom prst="rect">
            <a:avLst/>
          </a:prstGeom>
        </p:spPr>
        <p:txBody>
          <a:bodyPr/>
          <a:lstStyle>
            <a:lvl1pPr marL="342900" indent="-342900" algn="just" rtl="0" eaLnBrk="0" fontAlgn="base" hangingPunct="0">
              <a:spcBef>
                <a:spcPct val="40000"/>
              </a:spcBef>
              <a:spcAft>
                <a:spcPct val="10000"/>
              </a:spcAft>
              <a:buClr>
                <a:srgbClr val="209522"/>
              </a:buClr>
              <a:buSzPct val="90000"/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9522"/>
              </a:buClr>
              <a:buSzPct val="130000"/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9522"/>
              </a:buClr>
              <a:buSzPct val="80000"/>
              <a:buFont typeface="Wingdings" pitchFamily="2" charset="2"/>
              <a:buChar char="u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9522"/>
              </a:buClr>
              <a:buSzPct val="85000"/>
              <a:buFont typeface="Wingdings" pitchFamily="2" charset="2"/>
              <a:buChar char="ü"/>
              <a:defRPr sz="1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9522"/>
              </a:buClr>
              <a:buSzPct val="80000"/>
              <a:buChar char="-"/>
              <a:defRPr sz="1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Char char="-"/>
              <a:defRPr sz="1400" b="1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Char char="-"/>
              <a:defRPr sz="1400" b="1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Char char="-"/>
              <a:defRPr sz="1400" b="1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Char char="-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endParaRPr lang="en-GB" sz="2000" b="0" dirty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en-GB" b="0" dirty="0" smtClean="0">
                <a:effectLst/>
                <a:latin typeface="Arial" pitchFamily="34" charset="0"/>
                <a:cs typeface="Arial" pitchFamily="34" charset="0"/>
              </a:rPr>
              <a:t>Cellular layout (Grazioso et al </a:t>
            </a:r>
            <a:r>
              <a:rPr lang="en-GB" b="0" dirty="0" err="1" smtClean="0">
                <a:effectLst/>
                <a:latin typeface="Arial" pitchFamily="34" charset="0"/>
                <a:cs typeface="Arial" pitchFamily="34" charset="0"/>
              </a:rPr>
              <a:t>Fotonica</a:t>
            </a:r>
            <a:r>
              <a:rPr lang="en-GB" b="0" dirty="0" smtClean="0">
                <a:effectLst/>
                <a:latin typeface="Arial" pitchFamily="34" charset="0"/>
                <a:cs typeface="Arial" pitchFamily="34" charset="0"/>
              </a:rPr>
              <a:t> 2018)</a:t>
            </a:r>
          </a:p>
          <a:p>
            <a:pPr lvl="1"/>
            <a:r>
              <a:rPr lang="en-GB" sz="2000" b="0" dirty="0" smtClean="0">
                <a:effectLst/>
                <a:latin typeface="Arial" pitchFamily="34" charset="0"/>
                <a:cs typeface="Arial" pitchFamily="34" charset="0"/>
              </a:rPr>
              <a:t>an </a:t>
            </a:r>
            <a:r>
              <a:rPr lang="en-GB" sz="2000" b="0" dirty="0">
                <a:effectLst/>
                <a:latin typeface="Arial" pitchFamily="34" charset="0"/>
                <a:cs typeface="Arial" pitchFamily="34" charset="0"/>
              </a:rPr>
              <a:t>umbrella macrocell with </a:t>
            </a:r>
            <a:r>
              <a:rPr lang="en-GB" sz="2000" b="0" dirty="0" err="1">
                <a:effectLst/>
                <a:latin typeface="Arial" pitchFamily="34" charset="0"/>
                <a:cs typeface="Arial" pitchFamily="34" charset="0"/>
              </a:rPr>
              <a:t>omni</a:t>
            </a:r>
            <a:r>
              <a:rPr lang="en-GB" sz="2000" b="0" dirty="0">
                <a:effectLst/>
                <a:latin typeface="Arial" pitchFamily="34" charset="0"/>
                <a:cs typeface="Arial" pitchFamily="34" charset="0"/>
              </a:rPr>
              <a:t> antenna </a:t>
            </a:r>
            <a:r>
              <a:rPr lang="en-GB" sz="2000" b="0" dirty="0" smtClean="0">
                <a:effectLst/>
                <a:latin typeface="Arial" pitchFamily="34" charset="0"/>
                <a:cs typeface="Arial" pitchFamily="34" charset="0"/>
              </a:rPr>
              <a:t>located at </a:t>
            </a:r>
            <a:r>
              <a:rPr lang="en-GB" sz="2000" b="0" dirty="0">
                <a:effectLst/>
                <a:latin typeface="Arial" pitchFamily="34" charset="0"/>
                <a:cs typeface="Arial" pitchFamily="34" charset="0"/>
              </a:rPr>
              <a:t>the centre of the area and 30 m </a:t>
            </a:r>
            <a:r>
              <a:rPr lang="en-GB" sz="2000" b="0" dirty="0" smtClean="0">
                <a:effectLst/>
                <a:latin typeface="Arial" pitchFamily="34" charset="0"/>
                <a:cs typeface="Arial" pitchFamily="34" charset="0"/>
              </a:rPr>
              <a:t>high</a:t>
            </a:r>
          </a:p>
          <a:p>
            <a:pPr lvl="1"/>
            <a:r>
              <a:rPr lang="en-GB" sz="2000" b="0" dirty="0" smtClean="0"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lang="en-GB" sz="2000" b="0" dirty="0">
                <a:effectLst/>
                <a:latin typeface="Arial" pitchFamily="34" charset="0"/>
                <a:cs typeface="Arial" pitchFamily="34" charset="0"/>
              </a:rPr>
              <a:t>variable number of identical microcellular base stations 10 m </a:t>
            </a:r>
            <a:r>
              <a:rPr lang="en-GB" sz="2000" b="0" dirty="0" smtClean="0">
                <a:effectLst/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310437" cy="584775"/>
          </a:xfrm>
        </p:spPr>
        <p:txBody>
          <a:bodyPr/>
          <a:lstStyle/>
          <a:p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Example</a:t>
            </a:r>
            <a:r>
              <a:rPr lang="it-IT" sz="3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of</a:t>
            </a:r>
            <a:r>
              <a:rPr lang="it-IT" sz="3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eBBM</a:t>
            </a:r>
            <a:endParaRPr sz="32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54453" cy="523220"/>
          </a:xfrm>
        </p:spPr>
        <p:txBody>
          <a:bodyPr/>
          <a:lstStyle/>
          <a:p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26-28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GHz</a:t>
            </a:r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new</a:t>
            </a:r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 radio: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Radio</a:t>
            </a:r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beams</a:t>
            </a:r>
            <a:endParaRPr sz="2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8204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sp>
        <p:nvSpPr>
          <p:cNvPr id="6" name="Segnaposto numero diapositiva 3"/>
          <p:cNvSpPr txBox="1">
            <a:spLocks/>
          </p:cNvSpPr>
          <p:nvPr/>
        </p:nvSpPr>
        <p:spPr>
          <a:xfrm>
            <a:off x="8101013" y="6592267"/>
            <a:ext cx="5857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0A14FD-411F-478B-A63B-C2A1E0C446C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" name="Immagine 7" descr="immagine-di-uno-paese-città-in-appartamento-style-urbano-paesaggio-vettore-disegno_csp43990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360661"/>
            <a:ext cx="4680520" cy="5070564"/>
          </a:xfrm>
          <a:prstGeom prst="rect">
            <a:avLst/>
          </a:prstGeom>
        </p:spPr>
      </p:pic>
      <p:pic>
        <p:nvPicPr>
          <p:cNvPr id="9" name="Immagine 8" descr="36274279-icona-di-ca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736925"/>
            <a:ext cx="1227584" cy="122758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907704" y="5321101"/>
            <a:ext cx="597666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36274279-icona-di-ca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177085"/>
            <a:ext cx="1227584" cy="1227584"/>
          </a:xfrm>
          <a:prstGeom prst="rect">
            <a:avLst/>
          </a:prstGeom>
        </p:spPr>
      </p:pic>
      <p:pic>
        <p:nvPicPr>
          <p:cNvPr id="12" name="Immagine 11" descr="36274279-icona-di-ca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5609133"/>
            <a:ext cx="1227584" cy="1227584"/>
          </a:xfrm>
          <a:prstGeom prst="rect">
            <a:avLst/>
          </a:prstGeom>
        </p:spPr>
      </p:pic>
      <p:pic>
        <p:nvPicPr>
          <p:cNvPr id="13" name="Immagine 12" descr="36274279-icona-di-ca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5681141"/>
            <a:ext cx="1227584" cy="1227584"/>
          </a:xfrm>
          <a:prstGeom prst="rect">
            <a:avLst/>
          </a:prstGeom>
        </p:spPr>
      </p:pic>
      <p:pic>
        <p:nvPicPr>
          <p:cNvPr id="14" name="Immagine 13" descr="36274279-icona-di-ca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5249093"/>
            <a:ext cx="1227584" cy="1227584"/>
          </a:xfrm>
          <a:prstGeom prst="rect">
            <a:avLst/>
          </a:prstGeom>
        </p:spPr>
      </p:pic>
      <p:pic>
        <p:nvPicPr>
          <p:cNvPr id="15" name="Immagine 14" descr="36274279-icona-di-ca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3952949"/>
            <a:ext cx="1227584" cy="1227584"/>
          </a:xfrm>
          <a:prstGeom prst="rect">
            <a:avLst/>
          </a:prstGeom>
        </p:spPr>
      </p:pic>
      <p:pic>
        <p:nvPicPr>
          <p:cNvPr id="16" name="Immagine 15" descr="36274279-icona-di-ca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885605"/>
            <a:ext cx="1227584" cy="1227584"/>
          </a:xfrm>
          <a:prstGeom prst="rect">
            <a:avLst/>
          </a:prstGeom>
        </p:spPr>
      </p:pic>
      <p:pic>
        <p:nvPicPr>
          <p:cNvPr id="17" name="Immagine 16" descr="36274279-icona-di-ca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5609133"/>
            <a:ext cx="1227584" cy="1227584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2627784" y="5465117"/>
            <a:ext cx="489654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igura a mano libera 18"/>
          <p:cNvSpPr/>
          <p:nvPr/>
        </p:nvSpPr>
        <p:spPr>
          <a:xfrm>
            <a:off x="7455876" y="2641492"/>
            <a:ext cx="1378635" cy="2926080"/>
          </a:xfrm>
          <a:custGeom>
            <a:avLst/>
            <a:gdLst>
              <a:gd name="connsiteX0" fmla="*/ 28136 w 1378635"/>
              <a:gd name="connsiteY0" fmla="*/ 2926080 h 2926080"/>
              <a:gd name="connsiteX1" fmla="*/ 112542 w 1378635"/>
              <a:gd name="connsiteY1" fmla="*/ 2700997 h 2926080"/>
              <a:gd name="connsiteX2" fmla="*/ 703386 w 1378635"/>
              <a:gd name="connsiteY2" fmla="*/ 2546253 h 2926080"/>
              <a:gd name="connsiteX3" fmla="*/ 1280161 w 1378635"/>
              <a:gd name="connsiteY3" fmla="*/ 2307102 h 2926080"/>
              <a:gd name="connsiteX4" fmla="*/ 1294229 w 1378635"/>
              <a:gd name="connsiteY4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635" h="2926080">
                <a:moveTo>
                  <a:pt x="28136" y="2926080"/>
                </a:moveTo>
                <a:cubicBezTo>
                  <a:pt x="14068" y="2845191"/>
                  <a:pt x="0" y="2764302"/>
                  <a:pt x="112542" y="2700997"/>
                </a:cubicBezTo>
                <a:cubicBezTo>
                  <a:pt x="225084" y="2637692"/>
                  <a:pt x="508783" y="2611902"/>
                  <a:pt x="703386" y="2546253"/>
                </a:cubicBezTo>
                <a:cubicBezTo>
                  <a:pt x="897989" y="2480604"/>
                  <a:pt x="1181687" y="2731477"/>
                  <a:pt x="1280161" y="2307102"/>
                </a:cubicBezTo>
                <a:cubicBezTo>
                  <a:pt x="1378635" y="1882727"/>
                  <a:pt x="1336432" y="941363"/>
                  <a:pt x="1294229" y="0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igura a mano libera 19"/>
          <p:cNvSpPr/>
          <p:nvPr/>
        </p:nvSpPr>
        <p:spPr>
          <a:xfrm>
            <a:off x="815926" y="4866532"/>
            <a:ext cx="1800665" cy="773723"/>
          </a:xfrm>
          <a:custGeom>
            <a:avLst/>
            <a:gdLst>
              <a:gd name="connsiteX0" fmla="*/ 1800665 w 1800665"/>
              <a:gd name="connsiteY0" fmla="*/ 743243 h 773723"/>
              <a:gd name="connsiteX1" fmla="*/ 1674056 w 1800665"/>
              <a:gd name="connsiteY1" fmla="*/ 715108 h 773723"/>
              <a:gd name="connsiteX2" fmla="*/ 1603717 w 1800665"/>
              <a:gd name="connsiteY2" fmla="*/ 391551 h 773723"/>
              <a:gd name="connsiteX3" fmla="*/ 1505243 w 1800665"/>
              <a:gd name="connsiteY3" fmla="*/ 96130 h 773723"/>
              <a:gd name="connsiteX4" fmla="*/ 1280160 w 1800665"/>
              <a:gd name="connsiteY4" fmla="*/ 11723 h 773723"/>
              <a:gd name="connsiteX5" fmla="*/ 281354 w 1800665"/>
              <a:gd name="connsiteY5" fmla="*/ 25791 h 773723"/>
              <a:gd name="connsiteX6" fmla="*/ 0 w 1800665"/>
              <a:gd name="connsiteY6" fmla="*/ 25791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665" h="773723">
                <a:moveTo>
                  <a:pt x="1800665" y="743243"/>
                </a:moveTo>
                <a:cubicBezTo>
                  <a:pt x="1753773" y="758483"/>
                  <a:pt x="1706881" y="773723"/>
                  <a:pt x="1674056" y="715108"/>
                </a:cubicBezTo>
                <a:cubicBezTo>
                  <a:pt x="1641231" y="656493"/>
                  <a:pt x="1631852" y="494714"/>
                  <a:pt x="1603717" y="391551"/>
                </a:cubicBezTo>
                <a:cubicBezTo>
                  <a:pt x="1575582" y="288388"/>
                  <a:pt x="1559169" y="159435"/>
                  <a:pt x="1505243" y="96130"/>
                </a:cubicBezTo>
                <a:cubicBezTo>
                  <a:pt x="1451317" y="32825"/>
                  <a:pt x="1484141" y="23446"/>
                  <a:pt x="1280160" y="11723"/>
                </a:cubicBezTo>
                <a:cubicBezTo>
                  <a:pt x="1076179" y="0"/>
                  <a:pt x="494714" y="23446"/>
                  <a:pt x="281354" y="25791"/>
                </a:cubicBezTo>
                <a:cubicBezTo>
                  <a:pt x="67994" y="28136"/>
                  <a:pt x="33997" y="26963"/>
                  <a:pt x="0" y="2579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55576" y="3592909"/>
            <a:ext cx="720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4716016" y="2008733"/>
            <a:ext cx="4571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 rot="966815">
            <a:off x="758570" y="3595954"/>
            <a:ext cx="1080120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 rot="6415210" flipV="1">
            <a:off x="3427212" y="2860959"/>
            <a:ext cx="2126427" cy="12578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 rot="3601616">
            <a:off x="3618867" y="3922686"/>
            <a:ext cx="4197016" cy="1915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 rot="5912605">
            <a:off x="-533363" y="4527896"/>
            <a:ext cx="2164339" cy="12697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 26"/>
          <p:cNvSpPr/>
          <p:nvPr/>
        </p:nvSpPr>
        <p:spPr>
          <a:xfrm>
            <a:off x="4726745" y="2655560"/>
            <a:ext cx="211015" cy="2799471"/>
          </a:xfrm>
          <a:custGeom>
            <a:avLst/>
            <a:gdLst>
              <a:gd name="connsiteX0" fmla="*/ 211015 w 211015"/>
              <a:gd name="connsiteY0" fmla="*/ 2799471 h 2799471"/>
              <a:gd name="connsiteX1" fmla="*/ 0 w 211015"/>
              <a:gd name="connsiteY1" fmla="*/ 0 h 279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015" h="2799471">
                <a:moveTo>
                  <a:pt x="211015" y="2799471"/>
                </a:moveTo>
                <a:lnTo>
                  <a:pt x="0" y="0"/>
                </a:lnTo>
              </a:path>
            </a:pathLst>
          </a:cu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 rot="2840961">
            <a:off x="4325383" y="2783370"/>
            <a:ext cx="2184125" cy="17721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 rot="4987851">
            <a:off x="3893836" y="2868856"/>
            <a:ext cx="1907626" cy="85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 rot="7030399">
            <a:off x="2929174" y="3011783"/>
            <a:ext cx="2446175" cy="9486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 rot="2840961">
            <a:off x="348601" y="4618709"/>
            <a:ext cx="2830171" cy="13420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 rot="2840961">
            <a:off x="541401" y="4394140"/>
            <a:ext cx="1630768" cy="13260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 rot="6165338" flipV="1">
            <a:off x="2460330" y="4198807"/>
            <a:ext cx="3732565" cy="828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 rot="2840961" flipV="1">
            <a:off x="4075850" y="4036595"/>
            <a:ext cx="4474651" cy="17050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 rot="2369074">
            <a:off x="4251749" y="3205328"/>
            <a:ext cx="3685177" cy="1583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8100392" y="2296765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Backbone</a:t>
            </a:r>
            <a:endParaRPr lang="it-IT" dirty="0"/>
          </a:p>
        </p:txBody>
      </p:sp>
      <p:sp>
        <p:nvSpPr>
          <p:cNvPr id="37" name="Tito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54453" cy="523220"/>
          </a:xfrm>
        </p:spPr>
        <p:txBody>
          <a:bodyPr/>
          <a:lstStyle/>
          <a:p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26-28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GHz</a:t>
            </a:r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for</a:t>
            </a:r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rural</a:t>
            </a:r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Areas</a:t>
            </a:r>
            <a:endParaRPr sz="2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273925" cy="11969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dirty="0" smtClean="0">
                <a:solidFill>
                  <a:schemeClr val="bg1"/>
                </a:solidFill>
                <a:ea typeface="+mj-ea"/>
              </a:rPr>
              <a:t>Network Segments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467544" y="1340768"/>
            <a:ext cx="91805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Core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: Wide </a:t>
            </a: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Geographical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it-IT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networks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Metro: 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ring+WDM</a:t>
            </a:r>
            <a:endParaRPr lang="en-US" sz="2800" dirty="0" smtClean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Access: up to the Home 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xDSL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, Fiber,…)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Domestic: Wi-Fi, Plastic Optical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Fiber, UDP,…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>
                <a:solidFill>
                  <a:srgbClr val="FFC000"/>
                </a:solidFill>
                <a:latin typeface="Calibri" charset="0"/>
                <a:ea typeface="ＭＳ Ｐゴシック" charset="0"/>
                <a:cs typeface="ＭＳ Ｐゴシック" charset="0"/>
              </a:rPr>
              <a:t>RAN: Radio Access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XHAUL: From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Antenna to the core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2"/>
            <a:ext cx="3563888" cy="239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114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12976"/>
            <a:ext cx="8640960" cy="28666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54453" cy="523220"/>
          </a:xfrm>
        </p:spPr>
        <p:txBody>
          <a:bodyPr/>
          <a:lstStyle/>
          <a:p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26-28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GHz</a:t>
            </a:r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other</a:t>
            </a:r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examples</a:t>
            </a:r>
            <a:endParaRPr sz="2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Segnaposto testo 5"/>
          <p:cNvSpPr txBox="1">
            <a:spLocks/>
          </p:cNvSpPr>
          <p:nvPr/>
        </p:nvSpPr>
        <p:spPr>
          <a:xfrm>
            <a:off x="3491881" y="1196752"/>
            <a:ext cx="5652120" cy="4979640"/>
          </a:xfrm>
          <a:prstGeom prst="rect">
            <a:avLst/>
          </a:prstGeom>
        </p:spPr>
        <p:txBody>
          <a:bodyPr/>
          <a:lstStyle>
            <a:lvl1pPr marL="342900" indent="-342900" algn="just" rtl="0" eaLnBrk="0" fontAlgn="base" hangingPunct="0">
              <a:spcBef>
                <a:spcPct val="40000"/>
              </a:spcBef>
              <a:spcAft>
                <a:spcPct val="10000"/>
              </a:spcAft>
              <a:buClr>
                <a:srgbClr val="209522"/>
              </a:buClr>
              <a:buSzPct val="90000"/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9522"/>
              </a:buClr>
              <a:buSzPct val="130000"/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9522"/>
              </a:buClr>
              <a:buSzPct val="80000"/>
              <a:buFont typeface="Wingdings" pitchFamily="2" charset="2"/>
              <a:buChar char="u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9522"/>
              </a:buClr>
              <a:buSzPct val="85000"/>
              <a:buFont typeface="Wingdings" pitchFamily="2" charset="2"/>
              <a:buChar char="ü"/>
              <a:defRPr sz="1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9522"/>
              </a:buClr>
              <a:buSzPct val="80000"/>
              <a:buChar char="-"/>
              <a:defRPr sz="1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Char char="-"/>
              <a:defRPr sz="1400" b="1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Char char="-"/>
              <a:defRPr sz="1400" b="1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Char char="-"/>
              <a:defRPr sz="1400" b="1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Char char="-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endParaRPr lang="en-GB" b="0" dirty="0" smtClean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en-GB" b="0" dirty="0" smtClean="0">
                <a:effectLst/>
                <a:latin typeface="Arial" pitchFamily="34" charset="0"/>
                <a:cs typeface="Arial" pitchFamily="34" charset="0"/>
              </a:rPr>
              <a:t>Verizon</a:t>
            </a:r>
          </a:p>
          <a:p>
            <a:r>
              <a:rPr lang="en-GB" dirty="0" smtClean="0">
                <a:effectLst/>
                <a:latin typeface="Arial" pitchFamily="34" charset="0"/>
                <a:cs typeface="Arial" pitchFamily="34" charset="0"/>
              </a:rPr>
              <a:t>Open </a:t>
            </a:r>
            <a:r>
              <a:rPr lang="en-GB" dirty="0" err="1" smtClean="0">
                <a:effectLst/>
                <a:latin typeface="Arial" pitchFamily="34" charset="0"/>
                <a:cs typeface="Arial" pitchFamily="34" charset="0"/>
              </a:rPr>
              <a:t>Fiber</a:t>
            </a:r>
            <a:endParaRPr lang="en-GB" dirty="0" smtClean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en-GB" b="0" dirty="0" smtClean="0">
                <a:effectLst/>
                <a:latin typeface="Arial" pitchFamily="34" charset="0"/>
                <a:cs typeface="Arial" pitchFamily="34" charset="0"/>
              </a:rPr>
              <a:t>Transportation</a:t>
            </a:r>
            <a:endParaRPr lang="en-GB" b="0" dirty="0" smtClean="0"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54453" cy="523220"/>
          </a:xfrm>
        </p:spPr>
        <p:txBody>
          <a:bodyPr/>
          <a:lstStyle/>
          <a:p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IoT</a:t>
            </a:r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 Contest</a:t>
            </a:r>
            <a:endParaRPr sz="2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467544" y="1340768"/>
            <a:ext cx="9180512" cy="46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Smart </a:t>
            </a: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grid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, </a:t>
            </a: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tactile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,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it-IT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robotic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, </a:t>
            </a:r>
            <a:r>
              <a:rPr kumimoji="0" lang="it-IT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Automotive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, </a:t>
            </a:r>
            <a:r>
              <a:rPr kumimoji="0" lang="it-IT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domotic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,…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Massive data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Different solutions: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Based on 2G, 3G, 4G (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LTE-Machine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Type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Communication</a:t>
            </a:r>
            <a:r>
              <a:rPr lang="it-IT" sz="2000" dirty="0" smtClean="0">
                <a:latin typeface="+mn-lt"/>
                <a:cs typeface="Times New Roman" pitchFamily="18" charset="0"/>
              </a:rPr>
              <a:t>, MTC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ea typeface="ＭＳ Ｐゴシック" charset="0"/>
                <a:cs typeface="ＭＳ Ｐゴシック" charset="0"/>
              </a:rPr>
              <a:t>Proprietary solutions: i.e. </a:t>
            </a:r>
            <a:r>
              <a:rPr lang="it-IT" sz="2000" i="1" dirty="0" smtClean="0">
                <a:latin typeface="+mn-lt"/>
              </a:rPr>
              <a:t>LPWA (Low </a:t>
            </a:r>
            <a:r>
              <a:rPr lang="it-IT" sz="2000" i="1" dirty="0" err="1" smtClean="0">
                <a:latin typeface="+mn-lt"/>
              </a:rPr>
              <a:t>Power</a:t>
            </a:r>
            <a:r>
              <a:rPr lang="it-IT" sz="2000" i="1" dirty="0" smtClean="0">
                <a:latin typeface="+mn-lt"/>
              </a:rPr>
              <a:t> Wide Area) </a:t>
            </a:r>
            <a:r>
              <a:rPr lang="it-IT" sz="2000" i="1" dirty="0" err="1" smtClean="0">
                <a:latin typeface="+mn-lt"/>
              </a:rPr>
              <a:t>Networks</a:t>
            </a:r>
            <a:r>
              <a:rPr lang="it-IT" sz="2000" i="1" dirty="0" smtClean="0">
                <a:latin typeface="+mn-lt"/>
              </a:rPr>
              <a:t> (</a:t>
            </a:r>
            <a:r>
              <a:rPr lang="it-IT" sz="2000" dirty="0" err="1" smtClean="0">
                <a:latin typeface="+mn-lt"/>
              </a:rPr>
              <a:t>LoRa</a:t>
            </a:r>
            <a:r>
              <a:rPr lang="it-IT" sz="2000" dirty="0" smtClean="0">
                <a:latin typeface="+mn-lt"/>
              </a:rPr>
              <a:t>, </a:t>
            </a:r>
            <a:r>
              <a:rPr lang="it-IT" sz="2000" dirty="0" err="1" smtClean="0">
                <a:latin typeface="+mn-lt"/>
              </a:rPr>
              <a:t>SigFox</a:t>
            </a:r>
            <a:r>
              <a:rPr lang="it-IT" sz="2000" dirty="0" smtClean="0">
                <a:latin typeface="+mn-lt"/>
              </a:rPr>
              <a:t>, e </a:t>
            </a:r>
            <a:r>
              <a:rPr lang="it-IT" sz="2000" dirty="0" err="1" smtClean="0">
                <a:latin typeface="+mn-lt"/>
              </a:rPr>
              <a:t>WMBus</a:t>
            </a:r>
            <a:r>
              <a:rPr lang="it-IT" sz="2000" i="1" dirty="0" smtClean="0">
                <a:latin typeface="+mn-lt"/>
              </a:rPr>
              <a:t>)</a:t>
            </a:r>
            <a:endParaRPr lang="en-US" sz="20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Different approach for storage and elaborations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Security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Distributed management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Distributed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legend: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Blockchain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  <p:sp>
        <p:nvSpPr>
          <p:cNvPr id="6" name="Segnaposto numero diapositiva 3"/>
          <p:cNvSpPr txBox="1">
            <a:spLocks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0A14FD-411F-478B-A63B-C2A1E0C446C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54453" cy="523220"/>
          </a:xfrm>
        </p:spPr>
        <p:txBody>
          <a:bodyPr/>
          <a:lstStyle/>
          <a:p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IoT</a:t>
            </a:r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automatic</a:t>
            </a:r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transportation</a:t>
            </a:r>
            <a:endParaRPr sz="2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467544" y="1340768"/>
            <a:ext cx="8208912" cy="394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Smart road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Automatic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drive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600" baseline="0" dirty="0" smtClean="0">
                <a:latin typeface="Calibri" pitchFamily="34" charset="0"/>
                <a:cs typeface="ＭＳ Ｐゴシック" charset="0"/>
              </a:rPr>
              <a:t>Radar, lidar,</a:t>
            </a:r>
            <a:r>
              <a:rPr lang="it-IT" sz="2600" dirty="0" smtClean="0">
                <a:latin typeface="Calibri" pitchFamily="34" charset="0"/>
                <a:cs typeface="ＭＳ Ｐゴシック" charset="0"/>
              </a:rPr>
              <a:t> video</a:t>
            </a:r>
            <a:endParaRPr lang="it-IT" sz="2600" baseline="0" dirty="0" smtClean="0">
              <a:latin typeface="Calibri" pitchFamily="34" charset="0"/>
              <a:cs typeface="ＭＳ Ｐゴシック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600" baseline="0" dirty="0" smtClean="0">
                <a:latin typeface="Calibri" pitchFamily="34" charset="0"/>
                <a:cs typeface="ＭＳ Ｐゴシック" charset="0"/>
              </a:rPr>
              <a:t>Fast</a:t>
            </a:r>
            <a:r>
              <a:rPr lang="it-IT" sz="2600" dirty="0" smtClean="0">
                <a:latin typeface="Calibri" pitchFamily="34" charset="0"/>
                <a:cs typeface="ＭＳ Ｐゴシック" charset="0"/>
              </a:rPr>
              <a:t> </a:t>
            </a:r>
            <a:r>
              <a:rPr lang="it-IT" sz="2600" dirty="0" err="1" smtClean="0">
                <a:latin typeface="Calibri" pitchFamily="34" charset="0"/>
                <a:cs typeface="ＭＳ Ｐゴシック" charset="0"/>
              </a:rPr>
              <a:t>elaboration</a:t>
            </a:r>
            <a:endParaRPr lang="it-IT" sz="2600" dirty="0" smtClean="0">
              <a:latin typeface="Calibri" pitchFamily="34" charset="0"/>
              <a:cs typeface="ＭＳ Ｐゴシック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ＭＳ Ｐゴシック" charset="0"/>
              </a:rPr>
              <a:t>Close</a:t>
            </a:r>
            <a:r>
              <a:rPr kumimoji="0" lang="it-IT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it-IT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ＭＳ Ｐゴシック" charset="0"/>
              </a:rPr>
              <a:t>repository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EDGE Computing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FOG Computing (more performance in terms of computing by means of suitable devices)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  <p:pic>
        <p:nvPicPr>
          <p:cNvPr id="6" name="Immagine 5" descr="Figure 1 Blockchain-enabled  IIoT use cas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0"/>
            <a:ext cx="878497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0132" y="2876743"/>
            <a:ext cx="93154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AA High Building density (Buildings/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kmq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&gt;100) and High HU for building (HU/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builging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&gt;4.5)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AB High Building density (Buildings/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kmq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&gt;100) and low HU for building (HU/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builging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&lt;4.5)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 Low Building density (Buildings/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kmq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&lt;100) and High HU for building (HU/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builging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&gt;4.5)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BB High Building density (Buildings/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kmq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&lt;100) and High HU for building (HU/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builging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&lt;4.5)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1109062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4 </a:t>
            </a:r>
            <a:r>
              <a:rPr lang="it-IT" sz="2800" dirty="0" err="1" smtClean="0"/>
              <a:t>different</a:t>
            </a:r>
            <a:r>
              <a:rPr lang="it-IT" sz="2800" dirty="0" smtClean="0"/>
              <a:t> </a:t>
            </a:r>
            <a:r>
              <a:rPr lang="it-IT" sz="2800" dirty="0" err="1" smtClean="0"/>
              <a:t>areas</a:t>
            </a:r>
            <a:r>
              <a:rPr lang="it-IT" sz="2800" dirty="0" smtClean="0"/>
              <a:t> </a:t>
            </a:r>
            <a:r>
              <a:rPr lang="it-IT" sz="2800" dirty="0" err="1" smtClean="0"/>
              <a:t>for</a:t>
            </a:r>
            <a:r>
              <a:rPr lang="it-IT" sz="2800" dirty="0" smtClean="0"/>
              <a:t> building density and </a:t>
            </a:r>
            <a:r>
              <a:rPr lang="it-IT" sz="2800" dirty="0" err="1" smtClean="0"/>
              <a:t>Real</a:t>
            </a:r>
            <a:r>
              <a:rPr lang="it-IT" sz="2800" dirty="0" smtClean="0"/>
              <a:t> Estate </a:t>
            </a:r>
            <a:r>
              <a:rPr lang="it-IT" sz="2800" dirty="0" err="1" smtClean="0"/>
              <a:t>Units</a:t>
            </a:r>
            <a:r>
              <a:rPr lang="it-IT" sz="2800" dirty="0" smtClean="0"/>
              <a:t> (unità immobiliari, </a:t>
            </a:r>
            <a:r>
              <a:rPr lang="it-IT" sz="2800" dirty="0" err="1" smtClean="0"/>
              <a:t>U.I</a:t>
            </a:r>
            <a:r>
              <a:rPr lang="it-IT" sz="2800" dirty="0" smtClean="0"/>
              <a:t>). </a:t>
            </a:r>
            <a:r>
              <a:rPr lang="it-IT" sz="2800" dirty="0" err="1" smtClean="0"/>
              <a:t>Supposing</a:t>
            </a:r>
            <a:r>
              <a:rPr lang="it-IT" sz="2800" dirty="0" smtClean="0"/>
              <a:t> a mix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different</a:t>
            </a:r>
            <a:r>
              <a:rPr lang="it-IT" sz="2800" dirty="0" smtClean="0"/>
              <a:t>  </a:t>
            </a:r>
            <a:r>
              <a:rPr lang="it-IT" sz="2800" dirty="0" err="1" smtClean="0"/>
              <a:t>trenchs</a:t>
            </a:r>
            <a:r>
              <a:rPr lang="it-IT" sz="2800" dirty="0" smtClean="0"/>
              <a:t> and </a:t>
            </a:r>
            <a:r>
              <a:rPr lang="it-IT" sz="2800" dirty="0" err="1" smtClean="0"/>
              <a:t>existing</a:t>
            </a:r>
            <a:r>
              <a:rPr lang="it-IT" sz="2800" dirty="0" smtClean="0"/>
              <a:t> </a:t>
            </a:r>
            <a:r>
              <a:rPr lang="it-IT" sz="2800" dirty="0" err="1" smtClean="0"/>
              <a:t>infrastructures</a:t>
            </a:r>
            <a:r>
              <a:rPr lang="it-IT" sz="2800" dirty="0" smtClean="0"/>
              <a:t>. MISE  </a:t>
            </a:r>
            <a:r>
              <a:rPr lang="it-IT" sz="2800" dirty="0" err="1" smtClean="0"/>
              <a:t>model</a:t>
            </a:r>
            <a:r>
              <a:rPr lang="it-IT" sz="2800" dirty="0" smtClean="0"/>
              <a:t> (28 M U.I.)</a:t>
            </a:r>
            <a:endParaRPr lang="it-IT" sz="2800" dirty="0"/>
          </a:p>
        </p:txBody>
      </p:sp>
      <p:sp>
        <p:nvSpPr>
          <p:cNvPr id="8" name="Rettangolo 7"/>
          <p:cNvSpPr/>
          <p:nvPr/>
        </p:nvSpPr>
        <p:spPr>
          <a:xfrm>
            <a:off x="539552" y="3933056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Costi medi primaria per U.I. (euro)</a:t>
            </a:r>
          </a:p>
          <a:p>
            <a:r>
              <a:rPr lang="it-IT" dirty="0" smtClean="0"/>
              <a:t>AA=120;</a:t>
            </a:r>
          </a:p>
          <a:p>
            <a:r>
              <a:rPr lang="it-IT" dirty="0" smtClean="0"/>
              <a:t>AB=170;</a:t>
            </a:r>
          </a:p>
          <a:p>
            <a:r>
              <a:rPr lang="it-IT" dirty="0" smtClean="0"/>
              <a:t>BA=200;</a:t>
            </a:r>
          </a:p>
          <a:p>
            <a:r>
              <a:rPr lang="it-IT" dirty="0" smtClean="0"/>
              <a:t>BB=300</a:t>
            </a:r>
          </a:p>
        </p:txBody>
      </p:sp>
      <p:sp>
        <p:nvSpPr>
          <p:cNvPr id="9" name="Rettangolo 8"/>
          <p:cNvSpPr/>
          <p:nvPr/>
        </p:nvSpPr>
        <p:spPr>
          <a:xfrm>
            <a:off x="4067944" y="39678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Costi medi secondaria per </a:t>
            </a:r>
            <a:r>
              <a:rPr lang="it-IT" dirty="0" err="1" smtClean="0"/>
              <a:t>U.I</a:t>
            </a:r>
            <a:r>
              <a:rPr lang="it-IT" dirty="0" smtClean="0"/>
              <a:t> (euro) </a:t>
            </a:r>
          </a:p>
          <a:p>
            <a:r>
              <a:rPr lang="it-IT" dirty="0" smtClean="0"/>
              <a:t>BB=1492;</a:t>
            </a:r>
          </a:p>
          <a:p>
            <a:r>
              <a:rPr lang="it-IT" dirty="0" smtClean="0"/>
              <a:t>BA=658;</a:t>
            </a:r>
          </a:p>
          <a:p>
            <a:r>
              <a:rPr lang="it-IT" dirty="0" smtClean="0"/>
              <a:t>AB=457;</a:t>
            </a:r>
          </a:p>
          <a:p>
            <a:r>
              <a:rPr lang="it-IT" dirty="0" smtClean="0"/>
              <a:t>AA=332;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39552" y="566124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Cost for verticals(FTTH) 250 euro for all</a:t>
            </a:r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54453" cy="523220"/>
          </a:xfrm>
        </p:spPr>
        <p:txBody>
          <a:bodyPr/>
          <a:lstStyle/>
          <a:p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Access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Infrastructure</a:t>
            </a:r>
            <a:r>
              <a:rPr lang="it-IT" sz="28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costs</a:t>
            </a:r>
            <a:endParaRPr sz="2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>
            <a:off x="0" y="0"/>
            <a:ext cx="8892480" cy="6597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7884989" y="6356350"/>
            <a:ext cx="585787" cy="365125"/>
          </a:xfrm>
        </p:spPr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  <p:sp>
        <p:nvSpPr>
          <p:cNvPr id="25" name="Titolo 2"/>
          <p:cNvSpPr>
            <a:spLocks noGrp="1"/>
          </p:cNvSpPr>
          <p:nvPr>
            <p:ph type="title"/>
          </p:nvPr>
        </p:nvSpPr>
        <p:spPr>
          <a:xfrm>
            <a:off x="1862708" y="597248"/>
            <a:ext cx="7389812" cy="671512"/>
          </a:xfrm>
        </p:spPr>
        <p:txBody>
          <a:bodyPr/>
          <a:lstStyle/>
          <a:p>
            <a:endParaRPr lang="it-IT"/>
          </a:p>
        </p:txBody>
      </p:sp>
      <p:graphicFrame>
        <p:nvGraphicFramePr>
          <p:cNvPr id="26" name="Gra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702754"/>
              </p:ext>
            </p:extLst>
          </p:nvPr>
        </p:nvGraphicFramePr>
        <p:xfrm>
          <a:off x="1187624" y="260648"/>
          <a:ext cx="849694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CasellaDiTesto 26"/>
          <p:cNvSpPr txBox="1"/>
          <p:nvPr/>
        </p:nvSpPr>
        <p:spPr>
          <a:xfrm>
            <a:off x="3707904" y="609329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Penetration</a:t>
            </a:r>
            <a:r>
              <a:rPr lang="it-IT" dirty="0" smtClean="0"/>
              <a:t> (%)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 rot="16200000">
            <a:off x="-257908" y="372140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Costs</a:t>
            </a:r>
            <a:r>
              <a:rPr lang="it-IT" dirty="0" smtClean="0"/>
              <a:t> (</a:t>
            </a:r>
            <a:r>
              <a:rPr lang="it-IT" dirty="0" err="1" smtClean="0"/>
              <a:t>billion</a:t>
            </a:r>
            <a:r>
              <a:rPr lang="it-IT" dirty="0" smtClean="0"/>
              <a:t> euro)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995936" y="489361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for</a:t>
            </a:r>
            <a:r>
              <a:rPr lang="it-IT" sz="2000" dirty="0" smtClean="0"/>
              <a:t> FTTC</a:t>
            </a:r>
            <a:endParaRPr lang="it-IT" sz="20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6084168" y="3356992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From</a:t>
            </a:r>
            <a:r>
              <a:rPr lang="it-IT" sz="2000" dirty="0" smtClean="0"/>
              <a:t> FTTC </a:t>
            </a:r>
            <a:r>
              <a:rPr lang="it-IT" sz="2000" dirty="0" err="1" smtClean="0"/>
              <a:t>to</a:t>
            </a:r>
            <a:r>
              <a:rPr lang="it-IT" sz="2000" dirty="0" smtClean="0"/>
              <a:t> FTTB</a:t>
            </a:r>
            <a:endParaRPr lang="it-IT" sz="2000" dirty="0"/>
          </a:p>
        </p:txBody>
      </p:sp>
      <p:cxnSp>
        <p:nvCxnSpPr>
          <p:cNvPr id="31" name="Connettore 1 30"/>
          <p:cNvCxnSpPr/>
          <p:nvPr/>
        </p:nvCxnSpPr>
        <p:spPr>
          <a:xfrm>
            <a:off x="3023828" y="188640"/>
            <a:ext cx="36004" cy="54726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5004048" y="188640"/>
            <a:ext cx="36004" cy="54726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6624228" y="166370"/>
            <a:ext cx="36004" cy="54726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1934716" y="729849"/>
            <a:ext cx="1027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Area AA</a:t>
            </a:r>
            <a:endParaRPr lang="it-IT" sz="20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3787382" y="713880"/>
            <a:ext cx="1018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Area AB</a:t>
            </a:r>
            <a:endParaRPr lang="it-IT" sz="20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521019" y="682194"/>
            <a:ext cx="101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Area BA</a:t>
            </a:r>
            <a:endParaRPr lang="it-IT" sz="20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7191300" y="682194"/>
            <a:ext cx="128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Area BB</a:t>
            </a:r>
            <a:endParaRPr lang="it-IT" sz="2000" dirty="0"/>
          </a:p>
        </p:txBody>
      </p:sp>
      <p:cxnSp>
        <p:nvCxnSpPr>
          <p:cNvPr id="38" name="Connettore 2 37"/>
          <p:cNvCxnSpPr/>
          <p:nvPr/>
        </p:nvCxnSpPr>
        <p:spPr>
          <a:xfrm flipV="1">
            <a:off x="467544" y="5013176"/>
            <a:ext cx="1224136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827584" y="1772816"/>
            <a:ext cx="86409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35496" y="616530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Base FTTC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35496" y="836712"/>
            <a:ext cx="122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Base FTTB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alll</a:t>
            </a:r>
            <a:endParaRPr lang="it-IT" dirty="0"/>
          </a:p>
        </p:txBody>
      </p:sp>
      <p:sp>
        <p:nvSpPr>
          <p:cNvPr id="42" name="Rettangolo 41"/>
          <p:cNvSpPr/>
          <p:nvPr/>
        </p:nvSpPr>
        <p:spPr>
          <a:xfrm>
            <a:off x="8748464" y="2708920"/>
            <a:ext cx="8640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8405941" y="249289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FTTH</a:t>
            </a:r>
            <a:endParaRPr lang="it-IT" dirty="0"/>
          </a:p>
        </p:txBody>
      </p:sp>
      <p:sp>
        <p:nvSpPr>
          <p:cNvPr id="45" name="Figura a mano libera 44"/>
          <p:cNvSpPr/>
          <p:nvPr/>
        </p:nvSpPr>
        <p:spPr>
          <a:xfrm>
            <a:off x="4790941" y="3709115"/>
            <a:ext cx="3773510" cy="566671"/>
          </a:xfrm>
          <a:custGeom>
            <a:avLst/>
            <a:gdLst>
              <a:gd name="connsiteX0" fmla="*/ 0 w 3773510"/>
              <a:gd name="connsiteY0" fmla="*/ 566671 h 566671"/>
              <a:gd name="connsiteX1" fmla="*/ 1403797 w 3773510"/>
              <a:gd name="connsiteY1" fmla="*/ 373488 h 566671"/>
              <a:gd name="connsiteX2" fmla="*/ 2588653 w 3773510"/>
              <a:gd name="connsiteY2" fmla="*/ 257578 h 566671"/>
              <a:gd name="connsiteX3" fmla="*/ 3464417 w 3773510"/>
              <a:gd name="connsiteY3" fmla="*/ 90153 h 566671"/>
              <a:gd name="connsiteX4" fmla="*/ 3773510 w 3773510"/>
              <a:gd name="connsiteY4" fmla="*/ 0 h 56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3510" h="566671">
                <a:moveTo>
                  <a:pt x="0" y="566671"/>
                </a:moveTo>
                <a:lnTo>
                  <a:pt x="1403797" y="373488"/>
                </a:lnTo>
                <a:cubicBezTo>
                  <a:pt x="1835239" y="321973"/>
                  <a:pt x="2245216" y="304800"/>
                  <a:pt x="2588653" y="257578"/>
                </a:cubicBezTo>
                <a:cubicBezTo>
                  <a:pt x="2932090" y="210356"/>
                  <a:pt x="3266941" y="133083"/>
                  <a:pt x="3464417" y="90153"/>
                </a:cubicBezTo>
                <a:cubicBezTo>
                  <a:pt x="3661893" y="47223"/>
                  <a:pt x="3717701" y="23611"/>
                  <a:pt x="3773510" y="0"/>
                </a:cubicBezTo>
              </a:path>
            </a:pathLst>
          </a:cu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7020272" y="3933056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5G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101013" y="6046467"/>
            <a:ext cx="585787" cy="365125"/>
          </a:xfrm>
        </p:spPr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80528" y="58554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30 Mb/s a tutti e 100 Mb/s al 50% U.I. con 6.5 Miliardi di Euro (</a:t>
            </a:r>
            <a:r>
              <a:rPr lang="it-IT" dirty="0" err="1" smtClean="0"/>
              <a:t>Vect</a:t>
            </a:r>
            <a:r>
              <a:rPr lang="it-IT" dirty="0" smtClean="0"/>
              <a:t>)</a:t>
            </a:r>
            <a:endParaRPr lang="it-IT" dirty="0"/>
          </a:p>
        </p:txBody>
      </p:sp>
      <p:graphicFrame>
        <p:nvGraphicFramePr>
          <p:cNvPr id="16" name="Grafico 15"/>
          <p:cNvGraphicFramePr/>
          <p:nvPr/>
        </p:nvGraphicFramePr>
        <p:xfrm>
          <a:off x="1691680" y="598837"/>
          <a:ext cx="69847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asellaDiTesto 16"/>
          <p:cNvSpPr txBox="1"/>
          <p:nvPr/>
        </p:nvSpPr>
        <p:spPr>
          <a:xfrm rot="16200000">
            <a:off x="-984916" y="3071744"/>
            <a:ext cx="446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Percentuale di 100 Mb/s (%)</a:t>
            </a:r>
            <a:endParaRPr lang="it-IT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707904" y="5495381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Costi (miliardi euro)</a:t>
            </a:r>
            <a:endParaRPr lang="it-IT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923928" y="2903093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No </a:t>
            </a:r>
            <a:r>
              <a:rPr lang="it-IT" sz="2800" dirty="0" err="1" smtClean="0"/>
              <a:t>vectoring</a:t>
            </a:r>
            <a:endParaRPr lang="it-IT" sz="28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699792" y="33265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Vectoring</a:t>
            </a:r>
            <a:endParaRPr lang="it-IT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310437" cy="584775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Slicing (1)</a:t>
            </a:r>
          </a:p>
        </p:txBody>
      </p:sp>
      <p:sp>
        <p:nvSpPr>
          <p:cNvPr id="8" name="Segnaposto contenuto 2"/>
          <p:cNvSpPr>
            <a:spLocks noGrp="1"/>
          </p:cNvSpPr>
          <p:nvPr>
            <p:ph idx="4294967295"/>
          </p:nvPr>
        </p:nvSpPr>
        <p:spPr>
          <a:xfrm>
            <a:off x="-36512" y="1196752"/>
            <a:ext cx="9180512" cy="4278094"/>
          </a:xfrm>
        </p:spPr>
        <p:txBody>
          <a:bodyPr/>
          <a:lstStyle/>
          <a:p>
            <a:pPr eaLnBrk="1" hangingPunct="1"/>
            <a:r>
              <a:rPr sz="2800" dirty="0" smtClean="0">
                <a:latin typeface="Calibri" pitchFamily="34" charset="0"/>
                <a:ea typeface="ＭＳ Ｐゴシック" pitchFamily="34" charset="-128"/>
              </a:rPr>
              <a:t>The </a:t>
            </a:r>
            <a:r>
              <a:rPr lang="en-US" sz="2800" dirty="0" smtClean="0"/>
              <a:t>whole access-metro-core network establishes  </a:t>
            </a:r>
            <a:r>
              <a:rPr lang="en-US" sz="2800" dirty="0" smtClean="0">
                <a:solidFill>
                  <a:srgbClr val="FF0000"/>
                </a:solidFill>
              </a:rPr>
              <a:t>multiple networks </a:t>
            </a:r>
          </a:p>
          <a:p>
            <a:pPr lvl="1" eaLnBrk="1" hangingPunct="1"/>
            <a:r>
              <a:rPr lang="en-US" sz="2600" dirty="0" smtClean="0"/>
              <a:t>optimized to each different service and key capability. </a:t>
            </a:r>
          </a:p>
          <a:p>
            <a:pPr eaLnBrk="1" hangingPunct="1"/>
            <a:r>
              <a:rPr lang="en-US" sz="2800" dirty="0" smtClean="0"/>
              <a:t>This is the </a:t>
            </a:r>
            <a:r>
              <a:rPr lang="en-US" sz="2800" dirty="0" smtClean="0">
                <a:solidFill>
                  <a:srgbClr val="FF0000"/>
                </a:solidFill>
              </a:rPr>
              <a:t>Slice</a:t>
            </a:r>
            <a:r>
              <a:rPr lang="en-US" sz="2800" dirty="0" smtClean="0"/>
              <a:t>. </a:t>
            </a:r>
          </a:p>
          <a:p>
            <a:pPr eaLnBrk="1" hangingPunct="1"/>
            <a:r>
              <a:rPr lang="en-US" sz="2800" dirty="0" smtClean="0"/>
              <a:t>Each one is comprised of a set of network functions that are selected for a specific service</a:t>
            </a:r>
          </a:p>
          <a:p>
            <a:pPr eaLnBrk="1" hangingPunct="1"/>
            <a:r>
              <a:rPr lang="en-US" sz="2800" dirty="0" smtClean="0"/>
              <a:t>In details the operator's physical network is sliced into multiple virtual and end-to-end (E2E) networks and each slice is logically isolated.</a:t>
            </a:r>
          </a:p>
        </p:txBody>
      </p:sp>
      <p:sp>
        <p:nvSpPr>
          <p:cNvPr id="9" name="Rettangolo 8"/>
          <p:cNvSpPr/>
          <p:nvPr/>
        </p:nvSpPr>
        <p:spPr>
          <a:xfrm>
            <a:off x="323528" y="5301208"/>
            <a:ext cx="8820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400" dirty="0" smtClean="0"/>
              <a:t>A. </a:t>
            </a:r>
            <a:r>
              <a:rPr lang="en-GB" sz="1400" dirty="0" err="1" smtClean="0"/>
              <a:t>Valenti</a:t>
            </a:r>
            <a:r>
              <a:rPr lang="en-GB" sz="1400" dirty="0" smtClean="0"/>
              <a:t> et </a:t>
            </a:r>
            <a:r>
              <a:rPr lang="en-GB" sz="1400" dirty="0" err="1" smtClean="0"/>
              <a:t>al“</a:t>
            </a:r>
            <a:r>
              <a:rPr lang="en-GB" sz="1400" dirty="0" err="1" smtClean="0">
                <a:hlinkClick r:id="rId2"/>
              </a:rPr>
              <a:t>Experimental</a:t>
            </a:r>
            <a:r>
              <a:rPr lang="en-GB" sz="1400" dirty="0" smtClean="0">
                <a:hlinkClick r:id="rId2"/>
              </a:rPr>
              <a:t> Investigation of Quality of Service in an IP All-Optical Network Adopting Wavelength Conversion</a:t>
            </a:r>
            <a:r>
              <a:rPr lang="en-GB" sz="1400" dirty="0" smtClean="0"/>
              <a:t>” IEEE/OSA J. of Optical Communications and Networking, Vol. 1, Issue 2, pp. A170-A179, July 2009</a:t>
            </a:r>
            <a:endParaRPr lang="it-IT" sz="14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310437" cy="584775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Slicing (2</a:t>
            </a:r>
            <a:r>
              <a:rPr sz="3200" smtClean="0">
                <a:solidFill>
                  <a:schemeClr val="bg1"/>
                </a:solidFill>
                <a:ea typeface="ＭＳ Ｐゴシック" pitchFamily="34" charset="-128"/>
              </a:rPr>
              <a:t>): 3GPPP </a:t>
            </a:r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approach</a:t>
            </a:r>
          </a:p>
        </p:txBody>
      </p:sp>
      <p:sp>
        <p:nvSpPr>
          <p:cNvPr id="8" name="Segnaposto contenuto 2"/>
          <p:cNvSpPr>
            <a:spLocks noGrp="1"/>
          </p:cNvSpPr>
          <p:nvPr>
            <p:ph idx="4294967295"/>
          </p:nvPr>
        </p:nvSpPr>
        <p:spPr>
          <a:xfrm>
            <a:off x="-36512" y="1196752"/>
            <a:ext cx="9180512" cy="438889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3GPP: Network Slicing </a:t>
            </a:r>
            <a:r>
              <a:rPr lang="en-US" sz="2800" dirty="0" err="1" smtClean="0"/>
              <a:t>Istances</a:t>
            </a:r>
            <a:r>
              <a:rPr lang="en-US" sz="2800" dirty="0" smtClean="0"/>
              <a:t>: Preparation, Commissioning, Operation, Decommissioning;</a:t>
            </a:r>
          </a:p>
          <a:p>
            <a:r>
              <a:rPr lang="en-GB" sz="2800" dirty="0" smtClean="0"/>
              <a:t>Depending on the service type (</a:t>
            </a:r>
            <a:r>
              <a:rPr lang="en-GB" sz="2800" dirty="0" err="1" smtClean="0"/>
              <a:t>eMBB</a:t>
            </a:r>
            <a:r>
              <a:rPr lang="en-GB" sz="2800" dirty="0" smtClean="0"/>
              <a:t>, URLLC, </a:t>
            </a:r>
            <a:r>
              <a:rPr lang="en-GB" sz="2800" dirty="0" err="1" smtClean="0"/>
              <a:t>mIoT</a:t>
            </a:r>
            <a:r>
              <a:rPr lang="en-GB" sz="2800" dirty="0" smtClean="0"/>
              <a:t>), different service types may include different service requirements information for network slicing, for example:</a:t>
            </a:r>
            <a:r>
              <a:rPr lang="it-IT" sz="2800" dirty="0" smtClean="0"/>
              <a:t> </a:t>
            </a:r>
            <a:r>
              <a:rPr lang="en-GB" sz="1800" dirty="0" smtClean="0"/>
              <a:t>Area traffic capacity requirement</a:t>
            </a:r>
            <a:r>
              <a:rPr lang="it-IT" sz="1800" dirty="0" smtClean="0"/>
              <a:t>, </a:t>
            </a:r>
            <a:r>
              <a:rPr lang="en-GB" sz="1800" dirty="0" smtClean="0"/>
              <a:t>Charging requirement</a:t>
            </a:r>
            <a:r>
              <a:rPr lang="it-IT" sz="1800" dirty="0" smtClean="0"/>
              <a:t>, </a:t>
            </a:r>
            <a:r>
              <a:rPr lang="en-GB" sz="1800" dirty="0" smtClean="0"/>
              <a:t>Coverage area requirement</a:t>
            </a:r>
            <a:r>
              <a:rPr lang="it-IT" sz="1800" dirty="0" smtClean="0"/>
              <a:t>, </a:t>
            </a:r>
            <a:r>
              <a:rPr lang="en-GB" sz="1800" dirty="0" smtClean="0"/>
              <a:t>Degree of isolation requirement</a:t>
            </a:r>
            <a:r>
              <a:rPr lang="it-IT" sz="1800" dirty="0" smtClean="0"/>
              <a:t>,</a:t>
            </a:r>
            <a:r>
              <a:rPr lang="en-GB" sz="1800" dirty="0" smtClean="0"/>
              <a:t> End-to-end latency requirement</a:t>
            </a:r>
            <a:r>
              <a:rPr lang="it-IT" sz="1800" dirty="0" smtClean="0"/>
              <a:t>,</a:t>
            </a:r>
            <a:r>
              <a:rPr lang="en-GB" sz="1800" dirty="0" smtClean="0"/>
              <a:t> Mobility requirement</a:t>
            </a:r>
            <a:r>
              <a:rPr lang="it-IT" sz="1800" dirty="0" smtClean="0"/>
              <a:t>, </a:t>
            </a:r>
            <a:r>
              <a:rPr lang="en-GB" sz="1800" dirty="0" smtClean="0"/>
              <a:t>Overall user density requirement</a:t>
            </a:r>
            <a:r>
              <a:rPr lang="it-IT" sz="1800" dirty="0" smtClean="0"/>
              <a:t>, </a:t>
            </a:r>
            <a:r>
              <a:rPr lang="en-GB" sz="1800" dirty="0" smtClean="0"/>
              <a:t>Priority requirement</a:t>
            </a:r>
            <a:r>
              <a:rPr lang="it-IT" sz="1800" dirty="0" smtClean="0"/>
              <a:t>, </a:t>
            </a:r>
            <a:r>
              <a:rPr lang="en-GB" sz="1800" dirty="0" smtClean="0"/>
              <a:t>Service availability requirement</a:t>
            </a:r>
            <a:r>
              <a:rPr lang="it-IT" sz="1800" dirty="0" smtClean="0"/>
              <a:t>, </a:t>
            </a:r>
            <a:r>
              <a:rPr lang="en-GB" sz="1800" dirty="0" smtClean="0"/>
              <a:t>Service reliability requirement</a:t>
            </a:r>
            <a:r>
              <a:rPr lang="it-IT" sz="1800" dirty="0" smtClean="0"/>
              <a:t>,</a:t>
            </a:r>
            <a:r>
              <a:rPr lang="en-GB" sz="1800" dirty="0" smtClean="0"/>
              <a:t> UE speed requirement</a:t>
            </a:r>
          </a:p>
          <a:p>
            <a:r>
              <a:rPr lang="en-GB" sz="2800" dirty="0" smtClean="0"/>
              <a:t>Operator management system (OMS) to OMS interface for multi-operator NSI creation</a:t>
            </a:r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310437" cy="584775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Our Slicing approach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4294967295"/>
          </p:nvPr>
        </p:nvSpPr>
        <p:spPr>
          <a:xfrm>
            <a:off x="-36512" y="1196752"/>
            <a:ext cx="9180512" cy="448738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Logical Subnet implementation based on Carrier Ethernet approach;</a:t>
            </a:r>
          </a:p>
          <a:p>
            <a:r>
              <a:rPr lang="en-GB" sz="2800" dirty="0" smtClean="0"/>
              <a:t>Exploitation of </a:t>
            </a:r>
            <a:r>
              <a:rPr lang="en-GB" sz="2800" dirty="0" err="1" smtClean="0"/>
              <a:t>Fiber</a:t>
            </a:r>
            <a:r>
              <a:rPr lang="en-GB" sz="2800" dirty="0" smtClean="0"/>
              <a:t> Access Networks (GPON </a:t>
            </a:r>
            <a:r>
              <a:rPr lang="en-GB" sz="2800" dirty="0" err="1" smtClean="0"/>
              <a:t>vs</a:t>
            </a:r>
            <a:r>
              <a:rPr lang="en-GB" sz="2800" dirty="0" smtClean="0"/>
              <a:t> NGPON2)</a:t>
            </a:r>
          </a:p>
          <a:p>
            <a:r>
              <a:rPr lang="en-GB" sz="2800" dirty="0" err="1" smtClean="0"/>
              <a:t>QoS</a:t>
            </a:r>
            <a:r>
              <a:rPr lang="en-GB" sz="2800" dirty="0" smtClean="0"/>
              <a:t> monitoring: </a:t>
            </a:r>
            <a:r>
              <a:rPr lang="en-GB" sz="2800" b="1" dirty="0" err="1" smtClean="0"/>
              <a:t>mPlane</a:t>
            </a:r>
            <a:r>
              <a:rPr lang="en-GB" sz="2800" dirty="0" smtClean="0"/>
              <a:t> measurement plane</a:t>
            </a:r>
          </a:p>
          <a:p>
            <a:r>
              <a:rPr lang="en-GB" sz="2800" dirty="0" smtClean="0"/>
              <a:t>Experimental tests on a Geographical Area Network Test bed;</a:t>
            </a:r>
          </a:p>
          <a:p>
            <a:r>
              <a:rPr lang="en-GB" sz="2800" dirty="0" smtClean="0"/>
              <a:t>Emulation of LTE and </a:t>
            </a:r>
            <a:r>
              <a:rPr lang="en-GB" sz="2800" dirty="0" err="1" smtClean="0"/>
              <a:t>WiMax</a:t>
            </a:r>
            <a:r>
              <a:rPr lang="en-GB" sz="2800" dirty="0" smtClean="0"/>
              <a:t> (NS3)</a:t>
            </a:r>
          </a:p>
          <a:p>
            <a:r>
              <a:rPr lang="en-GB" sz="2800" dirty="0" smtClean="0"/>
              <a:t>Simple SDN management approach</a:t>
            </a:r>
          </a:p>
          <a:p>
            <a:r>
              <a:rPr lang="en-GB" sz="2800" dirty="0" smtClean="0"/>
              <a:t>Reliability and latency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431925" y="1052736"/>
            <a:ext cx="6977063" cy="3178175"/>
            <a:chOff x="1022" y="1839"/>
            <a:chExt cx="4395" cy="2002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233" y="3447"/>
              <a:ext cx="4184" cy="261"/>
              <a:chOff x="742" y="2294"/>
              <a:chExt cx="4595" cy="314"/>
            </a:xfrm>
          </p:grpSpPr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 flipV="1">
                <a:off x="1370" y="2294"/>
                <a:ext cx="0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" name="Line 9"/>
              <p:cNvSpPr>
                <a:spLocks noChangeShapeType="1"/>
              </p:cNvSpPr>
              <p:nvPr/>
            </p:nvSpPr>
            <p:spPr bwMode="auto">
              <a:xfrm flipV="1">
                <a:off x="1850" y="2294"/>
                <a:ext cx="0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" name="Line 10"/>
              <p:cNvSpPr>
                <a:spLocks noChangeShapeType="1"/>
              </p:cNvSpPr>
              <p:nvPr/>
            </p:nvSpPr>
            <p:spPr bwMode="auto">
              <a:xfrm flipV="1">
                <a:off x="2330" y="2294"/>
                <a:ext cx="0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8" name="Line 11"/>
              <p:cNvSpPr>
                <a:spLocks noChangeShapeType="1"/>
              </p:cNvSpPr>
              <p:nvPr/>
            </p:nvSpPr>
            <p:spPr bwMode="auto">
              <a:xfrm flipV="1">
                <a:off x="2810" y="2294"/>
                <a:ext cx="0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" name="Line 12"/>
              <p:cNvSpPr>
                <a:spLocks noChangeShapeType="1"/>
              </p:cNvSpPr>
              <p:nvPr/>
            </p:nvSpPr>
            <p:spPr bwMode="auto">
              <a:xfrm flipV="1">
                <a:off x="3290" y="2294"/>
                <a:ext cx="0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" name="Line 13"/>
              <p:cNvSpPr>
                <a:spLocks noChangeShapeType="1"/>
              </p:cNvSpPr>
              <p:nvPr/>
            </p:nvSpPr>
            <p:spPr bwMode="auto">
              <a:xfrm flipV="1">
                <a:off x="3770" y="2294"/>
                <a:ext cx="0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" name="Line 14"/>
              <p:cNvSpPr>
                <a:spLocks noChangeShapeType="1"/>
              </p:cNvSpPr>
              <p:nvPr/>
            </p:nvSpPr>
            <p:spPr bwMode="auto">
              <a:xfrm flipV="1">
                <a:off x="4250" y="2294"/>
                <a:ext cx="0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" name="Line 15"/>
              <p:cNvSpPr>
                <a:spLocks noChangeShapeType="1"/>
              </p:cNvSpPr>
              <p:nvPr/>
            </p:nvSpPr>
            <p:spPr bwMode="auto">
              <a:xfrm flipV="1">
                <a:off x="4730" y="2294"/>
                <a:ext cx="0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" name="Line 16"/>
              <p:cNvSpPr>
                <a:spLocks noChangeShapeType="1"/>
              </p:cNvSpPr>
              <p:nvPr/>
            </p:nvSpPr>
            <p:spPr bwMode="auto">
              <a:xfrm flipV="1">
                <a:off x="5210" y="2294"/>
                <a:ext cx="0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54" name="Group 17"/>
              <p:cNvGrpSpPr>
                <a:grpSpLocks/>
              </p:cNvGrpSpPr>
              <p:nvPr/>
            </p:nvGrpSpPr>
            <p:grpSpPr bwMode="auto">
              <a:xfrm>
                <a:off x="742" y="2437"/>
                <a:ext cx="4595" cy="171"/>
                <a:chOff x="742" y="2437"/>
                <a:chExt cx="4595" cy="171"/>
              </a:xfrm>
            </p:grpSpPr>
            <p:sp>
              <p:nvSpPr>
                <p:cNvPr id="55" name="Rectangle 18"/>
                <p:cNvSpPr>
                  <a:spLocks noChangeArrowheads="1"/>
                </p:cNvSpPr>
                <p:nvPr/>
              </p:nvSpPr>
              <p:spPr bwMode="auto">
                <a:xfrm>
                  <a:off x="742" y="2437"/>
                  <a:ext cx="270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 algn="ctr" eaLnBrk="0" hangingPunct="0"/>
                  <a:r>
                    <a:rPr lang="en-US" sz="900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800</a:t>
                  </a:r>
                </a:p>
              </p:txBody>
            </p:sp>
            <p:sp>
              <p:nvSpPr>
                <p:cNvPr id="56" name="Rectangle 19"/>
                <p:cNvSpPr>
                  <a:spLocks noChangeArrowheads="1"/>
                </p:cNvSpPr>
                <p:nvPr/>
              </p:nvSpPr>
              <p:spPr bwMode="auto">
                <a:xfrm>
                  <a:off x="1243" y="2437"/>
                  <a:ext cx="270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 algn="ctr" eaLnBrk="0" hangingPunct="0"/>
                  <a:r>
                    <a:rPr lang="en-US" sz="900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900</a:t>
                  </a:r>
                </a:p>
              </p:txBody>
            </p:sp>
            <p:sp>
              <p:nvSpPr>
                <p:cNvPr id="57" name="Rectangle 20"/>
                <p:cNvSpPr>
                  <a:spLocks noChangeArrowheads="1"/>
                </p:cNvSpPr>
                <p:nvPr/>
              </p:nvSpPr>
              <p:spPr bwMode="auto">
                <a:xfrm>
                  <a:off x="1708" y="2437"/>
                  <a:ext cx="306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 algn="ctr" eaLnBrk="0" hangingPunct="0"/>
                  <a:r>
                    <a:rPr lang="en-US" sz="900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1000</a:t>
                  </a:r>
                </a:p>
              </p:txBody>
            </p:sp>
            <p:sp>
              <p:nvSpPr>
                <p:cNvPr id="58" name="Rectangle 21"/>
                <p:cNvSpPr>
                  <a:spLocks noChangeArrowheads="1"/>
                </p:cNvSpPr>
                <p:nvPr/>
              </p:nvSpPr>
              <p:spPr bwMode="auto">
                <a:xfrm>
                  <a:off x="2189" y="2437"/>
                  <a:ext cx="293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 algn="ctr" eaLnBrk="0" hangingPunct="0"/>
                  <a:r>
                    <a:rPr lang="en-US" sz="900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1100</a:t>
                  </a:r>
                </a:p>
              </p:txBody>
            </p:sp>
            <p:sp>
              <p:nvSpPr>
                <p:cNvPr id="59" name="Rectangle 22"/>
                <p:cNvSpPr>
                  <a:spLocks noChangeArrowheads="1"/>
                </p:cNvSpPr>
                <p:nvPr/>
              </p:nvSpPr>
              <p:spPr bwMode="auto">
                <a:xfrm>
                  <a:off x="2657" y="2437"/>
                  <a:ext cx="306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 algn="ctr" eaLnBrk="0" hangingPunct="0"/>
                  <a:r>
                    <a:rPr lang="en-US" sz="900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1200</a:t>
                  </a:r>
                </a:p>
              </p:txBody>
            </p:sp>
            <p:sp>
              <p:nvSpPr>
                <p:cNvPr id="60" name="Rectangle 23"/>
                <p:cNvSpPr>
                  <a:spLocks noChangeArrowheads="1"/>
                </p:cNvSpPr>
                <p:nvPr/>
              </p:nvSpPr>
              <p:spPr bwMode="auto">
                <a:xfrm>
                  <a:off x="3153" y="2437"/>
                  <a:ext cx="305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 algn="ctr" eaLnBrk="0" hangingPunct="0"/>
                  <a:r>
                    <a:rPr lang="en-US" sz="900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1300</a:t>
                  </a:r>
                </a:p>
              </p:txBody>
            </p:sp>
            <p:sp>
              <p:nvSpPr>
                <p:cNvPr id="61" name="Rectangle 24"/>
                <p:cNvSpPr>
                  <a:spLocks noChangeArrowheads="1"/>
                </p:cNvSpPr>
                <p:nvPr/>
              </p:nvSpPr>
              <p:spPr bwMode="auto">
                <a:xfrm>
                  <a:off x="3623" y="2437"/>
                  <a:ext cx="305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 algn="ctr" eaLnBrk="0" hangingPunct="0"/>
                  <a:r>
                    <a:rPr lang="en-US" sz="900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1400</a:t>
                  </a:r>
                </a:p>
              </p:txBody>
            </p:sp>
            <p:sp>
              <p:nvSpPr>
                <p:cNvPr id="62" name="Rectangle 25"/>
                <p:cNvSpPr>
                  <a:spLocks noChangeArrowheads="1"/>
                </p:cNvSpPr>
                <p:nvPr/>
              </p:nvSpPr>
              <p:spPr bwMode="auto">
                <a:xfrm>
                  <a:off x="4103" y="2437"/>
                  <a:ext cx="305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 algn="ctr" eaLnBrk="0" hangingPunct="0"/>
                  <a:r>
                    <a:rPr lang="en-US" sz="900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1500</a:t>
                  </a:r>
                </a:p>
              </p:txBody>
            </p:sp>
            <p:sp>
              <p:nvSpPr>
                <p:cNvPr id="63" name="Rectangle 26"/>
                <p:cNvSpPr>
                  <a:spLocks noChangeArrowheads="1"/>
                </p:cNvSpPr>
                <p:nvPr/>
              </p:nvSpPr>
              <p:spPr bwMode="auto">
                <a:xfrm>
                  <a:off x="4581" y="2437"/>
                  <a:ext cx="306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 algn="ctr" eaLnBrk="0" hangingPunct="0"/>
                  <a:r>
                    <a:rPr lang="en-US" sz="900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1600</a:t>
                  </a:r>
                </a:p>
              </p:txBody>
            </p:sp>
            <p:sp>
              <p:nvSpPr>
                <p:cNvPr id="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2" y="2437"/>
                  <a:ext cx="305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 algn="ctr" eaLnBrk="0" hangingPunct="0"/>
                  <a:r>
                    <a:rPr lang="en-US" sz="900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1700</a:t>
                  </a:r>
                </a:p>
              </p:txBody>
            </p:sp>
          </p:grpSp>
        </p:grpSp>
        <p:sp>
          <p:nvSpPr>
            <p:cNvPr id="8" name="Rectangle 28"/>
            <p:cNvSpPr>
              <a:spLocks noChangeArrowheads="1"/>
            </p:cNvSpPr>
            <p:nvPr/>
          </p:nvSpPr>
          <p:spPr bwMode="auto">
            <a:xfrm>
              <a:off x="1367" y="1901"/>
              <a:ext cx="3934" cy="16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29"/>
            <p:cNvSpPr>
              <a:spLocks noChangeArrowheads="1"/>
            </p:cNvSpPr>
            <p:nvPr/>
          </p:nvSpPr>
          <p:spPr bwMode="auto">
            <a:xfrm>
              <a:off x="3203" y="2300"/>
              <a:ext cx="568" cy="1275"/>
            </a:xfrm>
            <a:prstGeom prst="rect">
              <a:avLst/>
            </a:prstGeom>
            <a:solidFill>
              <a:srgbClr val="FFCC00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1367" y="2060"/>
              <a:ext cx="438" cy="1515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5185" y="2180"/>
              <a:ext cx="105" cy="1116"/>
              <a:chOff x="5082" y="768"/>
              <a:chExt cx="116" cy="1344"/>
            </a:xfrm>
          </p:grpSpPr>
          <p:sp>
            <p:nvSpPr>
              <p:cNvPr id="40" name="Line 32"/>
              <p:cNvSpPr>
                <a:spLocks noChangeShapeType="1"/>
              </p:cNvSpPr>
              <p:nvPr/>
            </p:nvSpPr>
            <p:spPr bwMode="auto">
              <a:xfrm>
                <a:off x="5082" y="2112"/>
                <a:ext cx="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" name="Line 33"/>
              <p:cNvSpPr>
                <a:spLocks noChangeShapeType="1"/>
              </p:cNvSpPr>
              <p:nvPr/>
            </p:nvSpPr>
            <p:spPr bwMode="auto">
              <a:xfrm>
                <a:off x="5082" y="1776"/>
                <a:ext cx="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" name="Line 34"/>
              <p:cNvSpPr>
                <a:spLocks noChangeShapeType="1"/>
              </p:cNvSpPr>
              <p:nvPr/>
            </p:nvSpPr>
            <p:spPr bwMode="auto">
              <a:xfrm>
                <a:off x="5082" y="1440"/>
                <a:ext cx="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" name="Line 35"/>
              <p:cNvSpPr>
                <a:spLocks noChangeShapeType="1"/>
              </p:cNvSpPr>
              <p:nvPr/>
            </p:nvSpPr>
            <p:spPr bwMode="auto">
              <a:xfrm>
                <a:off x="5082" y="1104"/>
                <a:ext cx="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" name="Line 36"/>
              <p:cNvSpPr>
                <a:spLocks noChangeShapeType="1"/>
              </p:cNvSpPr>
              <p:nvPr/>
            </p:nvSpPr>
            <p:spPr bwMode="auto">
              <a:xfrm>
                <a:off x="5082" y="768"/>
                <a:ext cx="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1157" y="1839"/>
              <a:ext cx="330" cy="1527"/>
              <a:chOff x="659" y="358"/>
              <a:chExt cx="363" cy="1838"/>
            </a:xfrm>
          </p:grpSpPr>
          <p:sp>
            <p:nvSpPr>
              <p:cNvPr id="28" name="Line 38"/>
              <p:cNvSpPr>
                <a:spLocks noChangeShapeType="1"/>
              </p:cNvSpPr>
              <p:nvPr/>
            </p:nvSpPr>
            <p:spPr bwMode="auto">
              <a:xfrm>
                <a:off x="906" y="2112"/>
                <a:ext cx="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Line 39"/>
              <p:cNvSpPr>
                <a:spLocks noChangeShapeType="1"/>
              </p:cNvSpPr>
              <p:nvPr/>
            </p:nvSpPr>
            <p:spPr bwMode="auto">
              <a:xfrm>
                <a:off x="906" y="1776"/>
                <a:ext cx="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" name="Line 40"/>
              <p:cNvSpPr>
                <a:spLocks noChangeShapeType="1"/>
              </p:cNvSpPr>
              <p:nvPr/>
            </p:nvSpPr>
            <p:spPr bwMode="auto">
              <a:xfrm>
                <a:off x="906" y="1440"/>
                <a:ext cx="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Line 41"/>
              <p:cNvSpPr>
                <a:spLocks noChangeShapeType="1"/>
              </p:cNvSpPr>
              <p:nvPr/>
            </p:nvSpPr>
            <p:spPr bwMode="auto">
              <a:xfrm>
                <a:off x="906" y="1104"/>
                <a:ext cx="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" name="Line 42"/>
              <p:cNvSpPr>
                <a:spLocks noChangeShapeType="1"/>
              </p:cNvSpPr>
              <p:nvPr/>
            </p:nvSpPr>
            <p:spPr bwMode="auto">
              <a:xfrm>
                <a:off x="906" y="768"/>
                <a:ext cx="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3" name="Group 43"/>
              <p:cNvGrpSpPr>
                <a:grpSpLocks/>
              </p:cNvGrpSpPr>
              <p:nvPr/>
            </p:nvGrpSpPr>
            <p:grpSpPr bwMode="auto">
              <a:xfrm>
                <a:off x="659" y="358"/>
                <a:ext cx="242" cy="1838"/>
                <a:chOff x="659" y="358"/>
                <a:chExt cx="242" cy="1838"/>
              </a:xfrm>
            </p:grpSpPr>
            <p:sp>
              <p:nvSpPr>
                <p:cNvPr id="34" name="Rectangle 44"/>
                <p:cNvSpPr>
                  <a:spLocks noChangeArrowheads="1"/>
                </p:cNvSpPr>
                <p:nvPr/>
              </p:nvSpPr>
              <p:spPr bwMode="auto">
                <a:xfrm>
                  <a:off x="659" y="2025"/>
                  <a:ext cx="242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 algn="ctr" eaLnBrk="0" hangingPunct="0"/>
                  <a:r>
                    <a:rPr lang="en-US" sz="900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0.5</a:t>
                  </a:r>
                </a:p>
              </p:txBody>
            </p:sp>
            <p:sp>
              <p:nvSpPr>
                <p:cNvPr id="35" name="Rectangle 45"/>
                <p:cNvSpPr>
                  <a:spLocks noChangeArrowheads="1"/>
                </p:cNvSpPr>
                <p:nvPr/>
              </p:nvSpPr>
              <p:spPr bwMode="auto">
                <a:xfrm>
                  <a:off x="671" y="1697"/>
                  <a:ext cx="229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 algn="ctr" eaLnBrk="0" hangingPunct="0"/>
                  <a:r>
                    <a:rPr lang="en-US" sz="900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1.0</a:t>
                  </a:r>
                </a:p>
              </p:txBody>
            </p:sp>
            <p:sp>
              <p:nvSpPr>
                <p:cNvPr id="36" name="Rectangle 46"/>
                <p:cNvSpPr>
                  <a:spLocks noChangeArrowheads="1"/>
                </p:cNvSpPr>
                <p:nvPr/>
              </p:nvSpPr>
              <p:spPr bwMode="auto">
                <a:xfrm>
                  <a:off x="671" y="1352"/>
                  <a:ext cx="229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 algn="ctr" eaLnBrk="0" hangingPunct="0"/>
                  <a:r>
                    <a:rPr lang="en-US" sz="900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1.5</a:t>
                  </a:r>
                </a:p>
              </p:txBody>
            </p:sp>
            <p:sp>
              <p:nvSpPr>
                <p:cNvPr id="37" name="Rectangle 47"/>
                <p:cNvSpPr>
                  <a:spLocks noChangeArrowheads="1"/>
                </p:cNvSpPr>
                <p:nvPr/>
              </p:nvSpPr>
              <p:spPr bwMode="auto">
                <a:xfrm>
                  <a:off x="659" y="1019"/>
                  <a:ext cx="242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 algn="ctr" eaLnBrk="0" hangingPunct="0"/>
                  <a:r>
                    <a:rPr lang="en-US" sz="900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2.0</a:t>
                  </a:r>
                </a:p>
              </p:txBody>
            </p:sp>
            <p:sp>
              <p:nvSpPr>
                <p:cNvPr id="38" name="Rectangle 48"/>
                <p:cNvSpPr>
                  <a:spLocks noChangeArrowheads="1"/>
                </p:cNvSpPr>
                <p:nvPr/>
              </p:nvSpPr>
              <p:spPr bwMode="auto">
                <a:xfrm>
                  <a:off x="659" y="682"/>
                  <a:ext cx="242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 algn="ctr" eaLnBrk="0" hangingPunct="0"/>
                  <a:r>
                    <a:rPr lang="en-US" sz="900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2.5</a:t>
                  </a:r>
                </a:p>
              </p:txBody>
            </p:sp>
            <p:sp>
              <p:nvSpPr>
                <p:cNvPr id="39" name="Rectangle 49"/>
                <p:cNvSpPr>
                  <a:spLocks noChangeArrowheads="1"/>
                </p:cNvSpPr>
                <p:nvPr/>
              </p:nvSpPr>
              <p:spPr bwMode="auto">
                <a:xfrm>
                  <a:off x="659" y="358"/>
                  <a:ext cx="242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 algn="ctr" eaLnBrk="0" hangingPunct="0"/>
                  <a:r>
                    <a:rPr lang="en-US" sz="900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3.0</a:t>
                  </a:r>
                </a:p>
              </p:txBody>
            </p:sp>
          </p:grpSp>
        </p:grpSp>
        <p:sp>
          <p:nvSpPr>
            <p:cNvPr id="13" name="Rectangle 50"/>
            <p:cNvSpPr>
              <a:spLocks noChangeArrowheads="1"/>
            </p:cNvSpPr>
            <p:nvPr/>
          </p:nvSpPr>
          <p:spPr bwMode="auto">
            <a:xfrm>
              <a:off x="4427" y="2898"/>
              <a:ext cx="437" cy="677"/>
            </a:xfrm>
            <a:prstGeom prst="rect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51"/>
            <p:cNvSpPr>
              <a:spLocks noChangeArrowheads="1"/>
            </p:cNvSpPr>
            <p:nvPr/>
          </p:nvSpPr>
          <p:spPr bwMode="auto">
            <a:xfrm>
              <a:off x="1777" y="1936"/>
              <a:ext cx="47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 algn="ctr" eaLnBrk="0" hangingPunct="0"/>
              <a:r>
                <a:rPr lang="en-US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First</a:t>
              </a:r>
            </a:p>
            <a:p>
              <a:pPr algn="ctr" eaLnBrk="0" hangingPunct="0"/>
              <a:r>
                <a:rPr lang="en-US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Window</a:t>
              </a:r>
            </a:p>
          </p:txBody>
        </p:sp>
        <p:sp>
          <p:nvSpPr>
            <p:cNvPr id="15" name="Rectangle 52"/>
            <p:cNvSpPr>
              <a:spLocks noChangeArrowheads="1"/>
            </p:cNvSpPr>
            <p:nvPr/>
          </p:nvSpPr>
          <p:spPr bwMode="auto">
            <a:xfrm>
              <a:off x="3264" y="2056"/>
              <a:ext cx="47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 algn="ctr" eaLnBrk="0" hangingPunct="0"/>
              <a:r>
                <a:rPr lang="en-US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Second</a:t>
              </a:r>
            </a:p>
            <a:p>
              <a:pPr algn="ctr" eaLnBrk="0" hangingPunct="0"/>
              <a:r>
                <a:rPr lang="en-US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Window</a:t>
              </a:r>
            </a:p>
          </p:txBody>
        </p:sp>
        <p:sp>
          <p:nvSpPr>
            <p:cNvPr id="16" name="Rectangle 53"/>
            <p:cNvSpPr>
              <a:spLocks noChangeArrowheads="1"/>
            </p:cNvSpPr>
            <p:nvPr/>
          </p:nvSpPr>
          <p:spPr bwMode="auto">
            <a:xfrm>
              <a:off x="4400" y="2654"/>
              <a:ext cx="47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 algn="ctr" eaLnBrk="0" hangingPunct="0"/>
              <a:r>
                <a:rPr lang="en-US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Third</a:t>
              </a:r>
            </a:p>
            <a:p>
              <a:pPr algn="ctr" eaLnBrk="0" hangingPunct="0"/>
              <a:r>
                <a:rPr lang="en-US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Window</a:t>
              </a: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 rot="-5400000">
              <a:off x="500" y="2734"/>
              <a:ext cx="1195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 algn="ctr" eaLnBrk="0" hangingPunct="0"/>
              <a:r>
                <a:rPr lang="en-US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ATTENUATION (dB/km)</a:t>
              </a:r>
            </a:p>
          </p:txBody>
        </p:sp>
        <p:sp>
          <p:nvSpPr>
            <p:cNvPr id="18" name="Rectangle 55"/>
            <p:cNvSpPr>
              <a:spLocks noChangeArrowheads="1"/>
            </p:cNvSpPr>
            <p:nvPr/>
          </p:nvSpPr>
          <p:spPr bwMode="auto">
            <a:xfrm>
              <a:off x="2473" y="3689"/>
              <a:ext cx="998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 algn="ctr" eaLnBrk="0" hangingPunct="0"/>
              <a:r>
                <a:rPr lang="en-US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WAVELENGTH (nm)</a:t>
              </a:r>
            </a:p>
          </p:txBody>
        </p:sp>
        <p:sp>
          <p:nvSpPr>
            <p:cNvPr id="19" name="Rectangle 56"/>
            <p:cNvSpPr>
              <a:spLocks noChangeArrowheads="1"/>
            </p:cNvSpPr>
            <p:nvPr/>
          </p:nvSpPr>
          <p:spPr bwMode="auto">
            <a:xfrm>
              <a:off x="3246" y="2738"/>
              <a:ext cx="484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 algn="ctr" eaLnBrk="0" hangingPunct="0"/>
              <a:r>
                <a:rPr lang="en-US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1310nm</a:t>
              </a:r>
            </a:p>
          </p:txBody>
        </p:sp>
        <p:sp>
          <p:nvSpPr>
            <p:cNvPr id="20" name="Rectangle 57"/>
            <p:cNvSpPr>
              <a:spLocks noChangeArrowheads="1"/>
            </p:cNvSpPr>
            <p:nvPr/>
          </p:nvSpPr>
          <p:spPr bwMode="auto">
            <a:xfrm>
              <a:off x="4412" y="3104"/>
              <a:ext cx="484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 algn="ctr" eaLnBrk="0" hangingPunct="0"/>
              <a:r>
                <a:rPr lang="en-US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1550nm</a:t>
              </a:r>
            </a:p>
          </p:txBody>
        </p:sp>
        <p:sp>
          <p:nvSpPr>
            <p:cNvPr id="21" name="Freeform 58"/>
            <p:cNvSpPr>
              <a:spLocks/>
            </p:cNvSpPr>
            <p:nvPr/>
          </p:nvSpPr>
          <p:spPr bwMode="auto">
            <a:xfrm>
              <a:off x="1369" y="2140"/>
              <a:ext cx="3934" cy="1346"/>
            </a:xfrm>
            <a:custGeom>
              <a:avLst/>
              <a:gdLst>
                <a:gd name="T0" fmla="*/ 99 w 4320"/>
                <a:gd name="T1" fmla="*/ 133 h 1621"/>
                <a:gd name="T2" fmla="*/ 190 w 4320"/>
                <a:gd name="T3" fmla="*/ 258 h 1621"/>
                <a:gd name="T4" fmla="*/ 281 w 4320"/>
                <a:gd name="T5" fmla="*/ 356 h 1621"/>
                <a:gd name="T6" fmla="*/ 350 w 4320"/>
                <a:gd name="T7" fmla="*/ 419 h 1621"/>
                <a:gd name="T8" fmla="*/ 372 w 4320"/>
                <a:gd name="T9" fmla="*/ 430 h 1621"/>
                <a:gd name="T10" fmla="*/ 395 w 4320"/>
                <a:gd name="T11" fmla="*/ 419 h 1621"/>
                <a:gd name="T12" fmla="*/ 418 w 4320"/>
                <a:gd name="T13" fmla="*/ 374 h 1621"/>
                <a:gd name="T14" fmla="*/ 441 w 4320"/>
                <a:gd name="T15" fmla="*/ 329 h 1621"/>
                <a:gd name="T16" fmla="*/ 455 w 4320"/>
                <a:gd name="T17" fmla="*/ 325 h 1621"/>
                <a:gd name="T18" fmla="*/ 478 w 4320"/>
                <a:gd name="T19" fmla="*/ 335 h 1621"/>
                <a:gd name="T20" fmla="*/ 509 w 4320"/>
                <a:gd name="T21" fmla="*/ 367 h 1621"/>
                <a:gd name="T22" fmla="*/ 539 w 4320"/>
                <a:gd name="T23" fmla="*/ 416 h 1621"/>
                <a:gd name="T24" fmla="*/ 607 w 4320"/>
                <a:gd name="T25" fmla="*/ 538 h 1621"/>
                <a:gd name="T26" fmla="*/ 698 w 4320"/>
                <a:gd name="T27" fmla="*/ 674 h 1621"/>
                <a:gd name="T28" fmla="*/ 828 w 4320"/>
                <a:gd name="T29" fmla="*/ 793 h 1621"/>
                <a:gd name="T30" fmla="*/ 1040 w 4320"/>
                <a:gd name="T31" fmla="*/ 898 h 1621"/>
                <a:gd name="T32" fmla="*/ 1299 w 4320"/>
                <a:gd name="T33" fmla="*/ 999 h 1621"/>
                <a:gd name="T34" fmla="*/ 1556 w 4320"/>
                <a:gd name="T35" fmla="*/ 1079 h 1621"/>
                <a:gd name="T36" fmla="*/ 1708 w 4320"/>
                <a:gd name="T37" fmla="*/ 1121 h 1621"/>
                <a:gd name="T38" fmla="*/ 1777 w 4320"/>
                <a:gd name="T39" fmla="*/ 1132 h 1621"/>
                <a:gd name="T40" fmla="*/ 1815 w 4320"/>
                <a:gd name="T41" fmla="*/ 1128 h 1621"/>
                <a:gd name="T42" fmla="*/ 1845 w 4320"/>
                <a:gd name="T43" fmla="*/ 1097 h 1621"/>
                <a:gd name="T44" fmla="*/ 1845 w 4320"/>
                <a:gd name="T45" fmla="*/ 1041 h 1621"/>
                <a:gd name="T46" fmla="*/ 1845 w 4320"/>
                <a:gd name="T47" fmla="*/ 1006 h 1621"/>
                <a:gd name="T48" fmla="*/ 1860 w 4320"/>
                <a:gd name="T49" fmla="*/ 999 h 1621"/>
                <a:gd name="T50" fmla="*/ 1891 w 4320"/>
                <a:gd name="T51" fmla="*/ 1013 h 1621"/>
                <a:gd name="T52" fmla="*/ 1936 w 4320"/>
                <a:gd name="T53" fmla="*/ 1051 h 1621"/>
                <a:gd name="T54" fmla="*/ 2013 w 4320"/>
                <a:gd name="T55" fmla="*/ 1146 h 1621"/>
                <a:gd name="T56" fmla="*/ 2095 w 4320"/>
                <a:gd name="T57" fmla="*/ 1244 h 1621"/>
                <a:gd name="T58" fmla="*/ 2149 w 4320"/>
                <a:gd name="T59" fmla="*/ 1296 h 1621"/>
                <a:gd name="T60" fmla="*/ 2202 w 4320"/>
                <a:gd name="T61" fmla="*/ 1324 h 1621"/>
                <a:gd name="T62" fmla="*/ 2247 w 4320"/>
                <a:gd name="T63" fmla="*/ 1317 h 1621"/>
                <a:gd name="T64" fmla="*/ 2278 w 4320"/>
                <a:gd name="T65" fmla="*/ 1282 h 1621"/>
                <a:gd name="T66" fmla="*/ 2300 w 4320"/>
                <a:gd name="T67" fmla="*/ 1236 h 1621"/>
                <a:gd name="T68" fmla="*/ 2323 w 4320"/>
                <a:gd name="T69" fmla="*/ 1177 h 1621"/>
                <a:gd name="T70" fmla="*/ 2346 w 4320"/>
                <a:gd name="T71" fmla="*/ 1062 h 1621"/>
                <a:gd name="T72" fmla="*/ 2384 w 4320"/>
                <a:gd name="T73" fmla="*/ 880 h 1621"/>
                <a:gd name="T74" fmla="*/ 2414 w 4320"/>
                <a:gd name="T75" fmla="*/ 681 h 1621"/>
                <a:gd name="T76" fmla="*/ 2452 w 4320"/>
                <a:gd name="T77" fmla="*/ 492 h 1621"/>
                <a:gd name="T78" fmla="*/ 2491 w 4320"/>
                <a:gd name="T79" fmla="*/ 329 h 1621"/>
                <a:gd name="T80" fmla="*/ 2506 w 4320"/>
                <a:gd name="T81" fmla="*/ 262 h 1621"/>
                <a:gd name="T82" fmla="*/ 2529 w 4320"/>
                <a:gd name="T83" fmla="*/ 213 h 1621"/>
                <a:gd name="T84" fmla="*/ 2552 w 4320"/>
                <a:gd name="T85" fmla="*/ 182 h 1621"/>
                <a:gd name="T86" fmla="*/ 2574 w 4320"/>
                <a:gd name="T87" fmla="*/ 168 h 1621"/>
                <a:gd name="T88" fmla="*/ 2597 w 4320"/>
                <a:gd name="T89" fmla="*/ 179 h 1621"/>
                <a:gd name="T90" fmla="*/ 2627 w 4320"/>
                <a:gd name="T91" fmla="*/ 206 h 1621"/>
                <a:gd name="T92" fmla="*/ 2657 w 4320"/>
                <a:gd name="T93" fmla="*/ 252 h 1621"/>
                <a:gd name="T94" fmla="*/ 2688 w 4320"/>
                <a:gd name="T95" fmla="*/ 307 h 1621"/>
                <a:gd name="T96" fmla="*/ 2748 w 4320"/>
                <a:gd name="T97" fmla="*/ 461 h 1621"/>
                <a:gd name="T98" fmla="*/ 2809 w 4320"/>
                <a:gd name="T99" fmla="*/ 639 h 1621"/>
                <a:gd name="T100" fmla="*/ 2908 w 4320"/>
                <a:gd name="T101" fmla="*/ 918 h 1621"/>
                <a:gd name="T102" fmla="*/ 2969 w 4320"/>
                <a:gd name="T103" fmla="*/ 1086 h 1621"/>
                <a:gd name="T104" fmla="*/ 3014 w 4320"/>
                <a:gd name="T105" fmla="*/ 1184 h 1621"/>
                <a:gd name="T106" fmla="*/ 3045 w 4320"/>
                <a:gd name="T107" fmla="*/ 1236 h 1621"/>
                <a:gd name="T108" fmla="*/ 3091 w 4320"/>
                <a:gd name="T109" fmla="*/ 1285 h 1621"/>
                <a:gd name="T110" fmla="*/ 3151 w 4320"/>
                <a:gd name="T111" fmla="*/ 1324 h 1621"/>
                <a:gd name="T112" fmla="*/ 3212 w 4320"/>
                <a:gd name="T113" fmla="*/ 1341 h 1621"/>
                <a:gd name="T114" fmla="*/ 3273 w 4320"/>
                <a:gd name="T115" fmla="*/ 1341 h 1621"/>
                <a:gd name="T116" fmla="*/ 3364 w 4320"/>
                <a:gd name="T117" fmla="*/ 1317 h 1621"/>
                <a:gd name="T118" fmla="*/ 3485 w 4320"/>
                <a:gd name="T119" fmla="*/ 1271 h 1621"/>
                <a:gd name="T120" fmla="*/ 3592 w 4320"/>
                <a:gd name="T121" fmla="*/ 1240 h 1621"/>
                <a:gd name="T122" fmla="*/ 3698 w 4320"/>
                <a:gd name="T123" fmla="*/ 1195 h 1621"/>
                <a:gd name="T124" fmla="*/ 3842 w 4320"/>
                <a:gd name="T125" fmla="*/ 1111 h 16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20"/>
                <a:gd name="T190" fmla="*/ 0 h 1621"/>
                <a:gd name="T191" fmla="*/ 4320 w 4320"/>
                <a:gd name="T192" fmla="*/ 1621 h 16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20" h="1621">
                  <a:moveTo>
                    <a:pt x="0" y="0"/>
                  </a:moveTo>
                  <a:lnTo>
                    <a:pt x="109" y="160"/>
                  </a:lnTo>
                  <a:lnTo>
                    <a:pt x="159" y="240"/>
                  </a:lnTo>
                  <a:lnTo>
                    <a:pt x="209" y="311"/>
                  </a:lnTo>
                  <a:lnTo>
                    <a:pt x="259" y="375"/>
                  </a:lnTo>
                  <a:lnTo>
                    <a:pt x="309" y="429"/>
                  </a:lnTo>
                  <a:lnTo>
                    <a:pt x="350" y="471"/>
                  </a:lnTo>
                  <a:lnTo>
                    <a:pt x="384" y="505"/>
                  </a:lnTo>
                  <a:lnTo>
                    <a:pt x="400" y="513"/>
                  </a:lnTo>
                  <a:lnTo>
                    <a:pt x="409" y="518"/>
                  </a:lnTo>
                  <a:lnTo>
                    <a:pt x="417" y="513"/>
                  </a:lnTo>
                  <a:lnTo>
                    <a:pt x="434" y="505"/>
                  </a:lnTo>
                  <a:lnTo>
                    <a:pt x="442" y="480"/>
                  </a:lnTo>
                  <a:lnTo>
                    <a:pt x="459" y="450"/>
                  </a:lnTo>
                  <a:lnTo>
                    <a:pt x="467" y="421"/>
                  </a:lnTo>
                  <a:lnTo>
                    <a:pt x="484" y="396"/>
                  </a:lnTo>
                  <a:lnTo>
                    <a:pt x="492" y="391"/>
                  </a:lnTo>
                  <a:lnTo>
                    <a:pt x="500" y="391"/>
                  </a:lnTo>
                  <a:lnTo>
                    <a:pt x="509" y="391"/>
                  </a:lnTo>
                  <a:lnTo>
                    <a:pt x="525" y="404"/>
                  </a:lnTo>
                  <a:lnTo>
                    <a:pt x="542" y="421"/>
                  </a:lnTo>
                  <a:lnTo>
                    <a:pt x="559" y="442"/>
                  </a:lnTo>
                  <a:lnTo>
                    <a:pt x="575" y="471"/>
                  </a:lnTo>
                  <a:lnTo>
                    <a:pt x="592" y="501"/>
                  </a:lnTo>
                  <a:lnTo>
                    <a:pt x="625" y="568"/>
                  </a:lnTo>
                  <a:lnTo>
                    <a:pt x="667" y="648"/>
                  </a:lnTo>
                  <a:lnTo>
                    <a:pt x="709" y="732"/>
                  </a:lnTo>
                  <a:lnTo>
                    <a:pt x="767" y="812"/>
                  </a:lnTo>
                  <a:lnTo>
                    <a:pt x="826" y="888"/>
                  </a:lnTo>
                  <a:lnTo>
                    <a:pt x="909" y="955"/>
                  </a:lnTo>
                  <a:lnTo>
                    <a:pt x="1009" y="1018"/>
                  </a:lnTo>
                  <a:lnTo>
                    <a:pt x="1142" y="1081"/>
                  </a:lnTo>
                  <a:lnTo>
                    <a:pt x="1284" y="1140"/>
                  </a:lnTo>
                  <a:lnTo>
                    <a:pt x="1426" y="1203"/>
                  </a:lnTo>
                  <a:lnTo>
                    <a:pt x="1576" y="1254"/>
                  </a:lnTo>
                  <a:lnTo>
                    <a:pt x="1709" y="1300"/>
                  </a:lnTo>
                  <a:lnTo>
                    <a:pt x="1826" y="1338"/>
                  </a:lnTo>
                  <a:lnTo>
                    <a:pt x="1876" y="1350"/>
                  </a:lnTo>
                  <a:lnTo>
                    <a:pt x="1918" y="1359"/>
                  </a:lnTo>
                  <a:lnTo>
                    <a:pt x="1951" y="1363"/>
                  </a:lnTo>
                  <a:lnTo>
                    <a:pt x="1976" y="1363"/>
                  </a:lnTo>
                  <a:lnTo>
                    <a:pt x="1993" y="1359"/>
                  </a:lnTo>
                  <a:lnTo>
                    <a:pt x="2009" y="1350"/>
                  </a:lnTo>
                  <a:lnTo>
                    <a:pt x="2026" y="1321"/>
                  </a:lnTo>
                  <a:lnTo>
                    <a:pt x="2026" y="1287"/>
                  </a:lnTo>
                  <a:lnTo>
                    <a:pt x="2026" y="1254"/>
                  </a:lnTo>
                  <a:lnTo>
                    <a:pt x="2026" y="1224"/>
                  </a:lnTo>
                  <a:lnTo>
                    <a:pt x="2026" y="1212"/>
                  </a:lnTo>
                  <a:lnTo>
                    <a:pt x="2034" y="1207"/>
                  </a:lnTo>
                  <a:lnTo>
                    <a:pt x="2043" y="1203"/>
                  </a:lnTo>
                  <a:lnTo>
                    <a:pt x="2060" y="1207"/>
                  </a:lnTo>
                  <a:lnTo>
                    <a:pt x="2076" y="1220"/>
                  </a:lnTo>
                  <a:lnTo>
                    <a:pt x="2101" y="1241"/>
                  </a:lnTo>
                  <a:lnTo>
                    <a:pt x="2126" y="1266"/>
                  </a:lnTo>
                  <a:lnTo>
                    <a:pt x="2151" y="1300"/>
                  </a:lnTo>
                  <a:lnTo>
                    <a:pt x="2210" y="1380"/>
                  </a:lnTo>
                  <a:lnTo>
                    <a:pt x="2268" y="1460"/>
                  </a:lnTo>
                  <a:lnTo>
                    <a:pt x="2301" y="1498"/>
                  </a:lnTo>
                  <a:lnTo>
                    <a:pt x="2326" y="1531"/>
                  </a:lnTo>
                  <a:lnTo>
                    <a:pt x="2360" y="1561"/>
                  </a:lnTo>
                  <a:lnTo>
                    <a:pt x="2385" y="1582"/>
                  </a:lnTo>
                  <a:lnTo>
                    <a:pt x="2418" y="1594"/>
                  </a:lnTo>
                  <a:lnTo>
                    <a:pt x="2443" y="1594"/>
                  </a:lnTo>
                  <a:lnTo>
                    <a:pt x="2468" y="1586"/>
                  </a:lnTo>
                  <a:lnTo>
                    <a:pt x="2493" y="1561"/>
                  </a:lnTo>
                  <a:lnTo>
                    <a:pt x="2501" y="1544"/>
                  </a:lnTo>
                  <a:lnTo>
                    <a:pt x="2518" y="1519"/>
                  </a:lnTo>
                  <a:lnTo>
                    <a:pt x="2526" y="1489"/>
                  </a:lnTo>
                  <a:lnTo>
                    <a:pt x="2535" y="1456"/>
                  </a:lnTo>
                  <a:lnTo>
                    <a:pt x="2551" y="1418"/>
                  </a:lnTo>
                  <a:lnTo>
                    <a:pt x="2560" y="1376"/>
                  </a:lnTo>
                  <a:lnTo>
                    <a:pt x="2576" y="1279"/>
                  </a:lnTo>
                  <a:lnTo>
                    <a:pt x="2601" y="1174"/>
                  </a:lnTo>
                  <a:lnTo>
                    <a:pt x="2618" y="1060"/>
                  </a:lnTo>
                  <a:lnTo>
                    <a:pt x="2635" y="942"/>
                  </a:lnTo>
                  <a:lnTo>
                    <a:pt x="2651" y="820"/>
                  </a:lnTo>
                  <a:lnTo>
                    <a:pt x="2676" y="703"/>
                  </a:lnTo>
                  <a:lnTo>
                    <a:pt x="2693" y="593"/>
                  </a:lnTo>
                  <a:lnTo>
                    <a:pt x="2710" y="488"/>
                  </a:lnTo>
                  <a:lnTo>
                    <a:pt x="2735" y="396"/>
                  </a:lnTo>
                  <a:lnTo>
                    <a:pt x="2743" y="354"/>
                  </a:lnTo>
                  <a:lnTo>
                    <a:pt x="2752" y="316"/>
                  </a:lnTo>
                  <a:lnTo>
                    <a:pt x="2768" y="282"/>
                  </a:lnTo>
                  <a:lnTo>
                    <a:pt x="2777" y="257"/>
                  </a:lnTo>
                  <a:lnTo>
                    <a:pt x="2785" y="236"/>
                  </a:lnTo>
                  <a:lnTo>
                    <a:pt x="2802" y="219"/>
                  </a:lnTo>
                  <a:lnTo>
                    <a:pt x="2810" y="206"/>
                  </a:lnTo>
                  <a:lnTo>
                    <a:pt x="2827" y="202"/>
                  </a:lnTo>
                  <a:lnTo>
                    <a:pt x="2843" y="206"/>
                  </a:lnTo>
                  <a:lnTo>
                    <a:pt x="2852" y="215"/>
                  </a:lnTo>
                  <a:lnTo>
                    <a:pt x="2868" y="227"/>
                  </a:lnTo>
                  <a:lnTo>
                    <a:pt x="2885" y="248"/>
                  </a:lnTo>
                  <a:lnTo>
                    <a:pt x="2902" y="274"/>
                  </a:lnTo>
                  <a:lnTo>
                    <a:pt x="2918" y="303"/>
                  </a:lnTo>
                  <a:lnTo>
                    <a:pt x="2935" y="337"/>
                  </a:lnTo>
                  <a:lnTo>
                    <a:pt x="2952" y="370"/>
                  </a:lnTo>
                  <a:lnTo>
                    <a:pt x="2985" y="459"/>
                  </a:lnTo>
                  <a:lnTo>
                    <a:pt x="3018" y="555"/>
                  </a:lnTo>
                  <a:lnTo>
                    <a:pt x="3052" y="661"/>
                  </a:lnTo>
                  <a:lnTo>
                    <a:pt x="3085" y="770"/>
                  </a:lnTo>
                  <a:lnTo>
                    <a:pt x="3152" y="997"/>
                  </a:lnTo>
                  <a:lnTo>
                    <a:pt x="3193" y="1106"/>
                  </a:lnTo>
                  <a:lnTo>
                    <a:pt x="3227" y="1212"/>
                  </a:lnTo>
                  <a:lnTo>
                    <a:pt x="3260" y="1308"/>
                  </a:lnTo>
                  <a:lnTo>
                    <a:pt x="3293" y="1392"/>
                  </a:lnTo>
                  <a:lnTo>
                    <a:pt x="3310" y="1426"/>
                  </a:lnTo>
                  <a:lnTo>
                    <a:pt x="3327" y="1460"/>
                  </a:lnTo>
                  <a:lnTo>
                    <a:pt x="3344" y="1489"/>
                  </a:lnTo>
                  <a:lnTo>
                    <a:pt x="3360" y="1510"/>
                  </a:lnTo>
                  <a:lnTo>
                    <a:pt x="3394" y="1548"/>
                  </a:lnTo>
                  <a:lnTo>
                    <a:pt x="3427" y="1573"/>
                  </a:lnTo>
                  <a:lnTo>
                    <a:pt x="3460" y="1594"/>
                  </a:lnTo>
                  <a:lnTo>
                    <a:pt x="3494" y="1607"/>
                  </a:lnTo>
                  <a:lnTo>
                    <a:pt x="3527" y="1615"/>
                  </a:lnTo>
                  <a:lnTo>
                    <a:pt x="3560" y="1620"/>
                  </a:lnTo>
                  <a:lnTo>
                    <a:pt x="3594" y="1615"/>
                  </a:lnTo>
                  <a:lnTo>
                    <a:pt x="3627" y="1607"/>
                  </a:lnTo>
                  <a:lnTo>
                    <a:pt x="3694" y="1586"/>
                  </a:lnTo>
                  <a:lnTo>
                    <a:pt x="3760" y="1561"/>
                  </a:lnTo>
                  <a:lnTo>
                    <a:pt x="3827" y="1531"/>
                  </a:lnTo>
                  <a:lnTo>
                    <a:pt x="3885" y="1510"/>
                  </a:lnTo>
                  <a:lnTo>
                    <a:pt x="3944" y="1493"/>
                  </a:lnTo>
                  <a:lnTo>
                    <a:pt x="4002" y="1468"/>
                  </a:lnTo>
                  <a:lnTo>
                    <a:pt x="4061" y="1439"/>
                  </a:lnTo>
                  <a:lnTo>
                    <a:pt x="4111" y="1409"/>
                  </a:lnTo>
                  <a:lnTo>
                    <a:pt x="4219" y="1338"/>
                  </a:lnTo>
                  <a:lnTo>
                    <a:pt x="4319" y="125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Rectangle 59"/>
            <p:cNvSpPr>
              <a:spLocks noChangeArrowheads="1"/>
            </p:cNvSpPr>
            <p:nvPr/>
          </p:nvSpPr>
          <p:spPr bwMode="auto">
            <a:xfrm>
              <a:off x="1365" y="2774"/>
              <a:ext cx="427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850nm</a:t>
              </a:r>
            </a:p>
          </p:txBody>
        </p:sp>
        <p:sp>
          <p:nvSpPr>
            <p:cNvPr id="23" name="Freeform 60"/>
            <p:cNvSpPr>
              <a:spLocks/>
            </p:cNvSpPr>
            <p:nvPr/>
          </p:nvSpPr>
          <p:spPr bwMode="auto">
            <a:xfrm rot="-13714">
              <a:off x="3530" y="3449"/>
              <a:ext cx="1092" cy="40"/>
            </a:xfrm>
            <a:custGeom>
              <a:avLst/>
              <a:gdLst>
                <a:gd name="T0" fmla="*/ 0 w 1296"/>
                <a:gd name="T1" fmla="*/ 0 h 336"/>
                <a:gd name="T2" fmla="*/ 445 w 1296"/>
                <a:gd name="T3" fmla="*/ 34 h 336"/>
                <a:gd name="T4" fmla="*/ 1092 w 1296"/>
                <a:gd name="T5" fmla="*/ 34 h 336"/>
                <a:gd name="T6" fmla="*/ 0 60000 65536"/>
                <a:gd name="T7" fmla="*/ 0 60000 65536"/>
                <a:gd name="T8" fmla="*/ 0 60000 65536"/>
                <a:gd name="T9" fmla="*/ 0 w 1296"/>
                <a:gd name="T10" fmla="*/ 0 h 336"/>
                <a:gd name="T11" fmla="*/ 1296 w 129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336">
                  <a:moveTo>
                    <a:pt x="0" y="0"/>
                  </a:moveTo>
                  <a:cubicBezTo>
                    <a:pt x="156" y="120"/>
                    <a:pt x="312" y="240"/>
                    <a:pt x="528" y="288"/>
                  </a:cubicBezTo>
                  <a:cubicBezTo>
                    <a:pt x="744" y="336"/>
                    <a:pt x="1020" y="312"/>
                    <a:pt x="1296" y="28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4" name="Line 61"/>
            <p:cNvSpPr>
              <a:spLocks noChangeShapeType="1"/>
            </p:cNvSpPr>
            <p:nvPr/>
          </p:nvSpPr>
          <p:spPr bwMode="auto">
            <a:xfrm>
              <a:off x="3923" y="2020"/>
              <a:ext cx="393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5" name="Line 62"/>
            <p:cNvSpPr>
              <a:spLocks noChangeShapeType="1"/>
            </p:cNvSpPr>
            <p:nvPr/>
          </p:nvSpPr>
          <p:spPr bwMode="auto">
            <a:xfrm>
              <a:off x="3923" y="2180"/>
              <a:ext cx="3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6" name="Text Box 63"/>
            <p:cNvSpPr txBox="1">
              <a:spLocks noChangeArrowheads="1"/>
            </p:cNvSpPr>
            <p:nvPr/>
          </p:nvSpPr>
          <p:spPr bwMode="auto">
            <a:xfrm>
              <a:off x="4359" y="1940"/>
              <a:ext cx="656" cy="173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200" b="1">
                  <a:latin typeface="Arial" charset="0"/>
                  <a:ea typeface="MS PGothic" pitchFamily="34" charset="-128"/>
                  <a:cs typeface="Times New Roman" pitchFamily="18" charset="0"/>
                </a:rPr>
                <a:t>STD SMF</a:t>
              </a:r>
              <a:endParaRPr lang="en-US" sz="1200" b="1">
                <a:latin typeface="Arial" charset="0"/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27" name="Text Box 64"/>
            <p:cNvSpPr txBox="1">
              <a:spLocks noChangeArrowheads="1"/>
            </p:cNvSpPr>
            <p:nvPr/>
          </p:nvSpPr>
          <p:spPr bwMode="auto">
            <a:xfrm>
              <a:off x="4359" y="2099"/>
              <a:ext cx="656" cy="17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200" b="1">
                  <a:latin typeface="Arial" charset="0"/>
                  <a:ea typeface="MS PGothic" pitchFamily="34" charset="-128"/>
                  <a:cs typeface="Times New Roman" pitchFamily="18" charset="0"/>
                </a:rPr>
                <a:t>ZWP SMF</a:t>
              </a:r>
              <a:endParaRPr lang="en-US" sz="1200" b="1">
                <a:latin typeface="Arial" charset="0"/>
                <a:ea typeface="MS PGothic" pitchFamily="34" charset="-128"/>
                <a:cs typeface="Times New Roman" pitchFamily="18" charset="0"/>
              </a:endParaRPr>
            </a:p>
          </p:txBody>
        </p:sp>
      </p:grpSp>
      <p:sp>
        <p:nvSpPr>
          <p:cNvPr id="65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273925" cy="11969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dirty="0" smtClean="0">
                <a:solidFill>
                  <a:schemeClr val="bg1"/>
                </a:solidFill>
                <a:ea typeface="+mj-ea"/>
              </a:rPr>
              <a:t>Short Optical Fiber Overview</a:t>
            </a:r>
          </a:p>
        </p:txBody>
      </p:sp>
      <p:pic>
        <p:nvPicPr>
          <p:cNvPr id="66" name="Picture 2" descr="msotw9_temp0"/>
          <p:cNvPicPr>
            <a:picLocks noChangeAspect="1" noChangeArrowheads="1"/>
          </p:cNvPicPr>
          <p:nvPr/>
        </p:nvPicPr>
        <p:blipFill>
          <a:blip r:embed="rId3" cstate="print"/>
          <a:srcRect t="14941" b="10077"/>
          <a:stretch>
            <a:fillRect/>
          </a:stretch>
        </p:blipFill>
        <p:spPr bwMode="auto">
          <a:xfrm>
            <a:off x="-180528" y="4233624"/>
            <a:ext cx="4211960" cy="262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7956" y="4464098"/>
            <a:ext cx="4812556" cy="242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ttangolo 68"/>
          <p:cNvSpPr/>
          <p:nvPr/>
        </p:nvSpPr>
        <p:spPr>
          <a:xfrm>
            <a:off x="2195736" y="4365104"/>
            <a:ext cx="1728192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Ovale 69"/>
          <p:cNvSpPr/>
          <p:nvPr/>
        </p:nvSpPr>
        <p:spPr>
          <a:xfrm>
            <a:off x="2483768" y="4581128"/>
            <a:ext cx="1296144" cy="1296144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Ovale 70"/>
          <p:cNvSpPr/>
          <p:nvPr/>
        </p:nvSpPr>
        <p:spPr>
          <a:xfrm>
            <a:off x="2771800" y="49411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Ovale 71"/>
          <p:cNvSpPr/>
          <p:nvPr/>
        </p:nvSpPr>
        <p:spPr>
          <a:xfrm>
            <a:off x="3059832" y="479715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Ovale 72"/>
          <p:cNvSpPr/>
          <p:nvPr/>
        </p:nvSpPr>
        <p:spPr>
          <a:xfrm>
            <a:off x="3059832" y="51571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Ovale 73"/>
          <p:cNvSpPr/>
          <p:nvPr/>
        </p:nvSpPr>
        <p:spPr>
          <a:xfrm>
            <a:off x="2771800" y="53012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Ovale 74"/>
          <p:cNvSpPr/>
          <p:nvPr/>
        </p:nvSpPr>
        <p:spPr>
          <a:xfrm>
            <a:off x="3347864" y="49411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Ovale 75"/>
          <p:cNvSpPr/>
          <p:nvPr/>
        </p:nvSpPr>
        <p:spPr>
          <a:xfrm>
            <a:off x="3059832" y="54452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Ovale 76"/>
          <p:cNvSpPr/>
          <p:nvPr/>
        </p:nvSpPr>
        <p:spPr>
          <a:xfrm>
            <a:off x="3347864" y="53012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179512" y="4077072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Step-index</a:t>
            </a:r>
            <a:r>
              <a:rPr lang="it-IT" dirty="0" smtClean="0"/>
              <a:t> (G.652)        </a:t>
            </a:r>
            <a:r>
              <a:rPr lang="it-IT" dirty="0" err="1" smtClean="0"/>
              <a:t>Multicore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  <p:pic>
        <p:nvPicPr>
          <p:cNvPr id="6" name="Immagine 5" descr="VPL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7344816" cy="4320480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310437" cy="2062103"/>
          </a:xfrm>
        </p:spPr>
        <p:txBody>
          <a:bodyPr/>
          <a:lstStyle/>
          <a:p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Slicing</a:t>
            </a:r>
            <a:r>
              <a:rPr lang="it-IT" sz="3200" dirty="0" smtClean="0">
                <a:solidFill>
                  <a:schemeClr val="bg1"/>
                </a:solidFill>
                <a:ea typeface="ＭＳ Ｐゴシック" pitchFamily="34" charset="-128"/>
              </a:rPr>
              <a:t>: </a:t>
            </a:r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Encapsulation</a:t>
            </a:r>
            <a:r>
              <a:rPr lang="it-IT" sz="3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from</a:t>
            </a:r>
            <a:r>
              <a:rPr lang="it-IT" sz="3200" dirty="0" smtClean="0">
                <a:solidFill>
                  <a:schemeClr val="bg1"/>
                </a:solidFill>
                <a:ea typeface="ＭＳ Ｐゴシック" pitchFamily="34" charset="-128"/>
              </a:rPr>
              <a:t> VLAN </a:t>
            </a:r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to</a:t>
            </a:r>
            <a:r>
              <a:rPr lang="it-IT" sz="3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Virtual</a:t>
            </a:r>
            <a:r>
              <a:rPr lang="it-IT" sz="3200" dirty="0" smtClean="0">
                <a:solidFill>
                  <a:schemeClr val="bg1"/>
                </a:solidFill>
                <a:ea typeface="ＭＳ Ｐゴシック" pitchFamily="34" charset="-128"/>
              </a:rPr>
              <a:t> Private LAN Service (VPLS)</a:t>
            </a:r>
            <a:br>
              <a:rPr lang="it-IT" sz="3200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to</a:t>
            </a:r>
            <a:r>
              <a:rPr lang="it-IT" sz="3200" dirty="0" smtClean="0">
                <a:solidFill>
                  <a:schemeClr val="bg1"/>
                </a:solidFill>
                <a:ea typeface="ＭＳ Ｐゴシック" pitchFamily="34" charset="-128"/>
              </a:rPr>
              <a:t> PBB-TE</a:t>
            </a:r>
            <a:br>
              <a:rPr lang="it-IT" sz="3200" dirty="0" smtClean="0">
                <a:solidFill>
                  <a:schemeClr val="bg1"/>
                </a:solidFill>
                <a:ea typeface="ＭＳ Ｐゴシック" pitchFamily="34" charset="-128"/>
              </a:rPr>
            </a:br>
            <a:endParaRPr sz="32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496" y="5517232"/>
            <a:ext cx="924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Provider </a:t>
            </a:r>
            <a:r>
              <a:rPr lang="it-IT" dirty="0" err="1" smtClean="0"/>
              <a:t>Backbone</a:t>
            </a:r>
            <a:r>
              <a:rPr lang="it-IT" dirty="0" smtClean="0"/>
              <a:t> </a:t>
            </a:r>
            <a:r>
              <a:rPr lang="it-IT" dirty="0" err="1" smtClean="0"/>
              <a:t>Bridging</a:t>
            </a:r>
            <a:r>
              <a:rPr lang="it-IT" dirty="0" smtClean="0"/>
              <a:t> </a:t>
            </a:r>
            <a:r>
              <a:rPr lang="it-IT" dirty="0" err="1" smtClean="0"/>
              <a:t>Traffic</a:t>
            </a:r>
            <a:r>
              <a:rPr lang="it-IT" dirty="0" smtClean="0"/>
              <a:t> </a:t>
            </a:r>
            <a:r>
              <a:rPr lang="it-IT" dirty="0" err="1" smtClean="0"/>
              <a:t>Engineering</a:t>
            </a:r>
            <a:r>
              <a:rPr lang="it-IT" dirty="0" smtClean="0"/>
              <a:t> (PPB-TE)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Carrier</a:t>
            </a:r>
            <a:r>
              <a:rPr lang="it-IT" dirty="0" smtClean="0"/>
              <a:t> Ethernet </a:t>
            </a:r>
            <a:r>
              <a:rPr lang="it-IT" dirty="0" err="1" smtClean="0"/>
              <a:t>approach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  <p:sp>
        <p:nvSpPr>
          <p:cNvPr id="6" name="Segnaposto numero diapositiva 3"/>
          <p:cNvSpPr txBox="1">
            <a:spLocks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0A14FD-411F-478B-A63B-C2A1E0C446C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28728" y="415333"/>
            <a:ext cx="7310437" cy="584775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Software </a:t>
            </a:r>
            <a:r>
              <a:rPr sz="3200" dirty="0" err="1" smtClean="0">
                <a:solidFill>
                  <a:schemeClr val="bg1"/>
                </a:solidFill>
                <a:ea typeface="ＭＳ Ｐゴシック" pitchFamily="34" charset="-128"/>
              </a:rPr>
              <a:t>Defined</a:t>
            </a:r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 Networks</a:t>
            </a:r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3859518"/>
          </a:xfrm>
        </p:spPr>
        <p:txBody>
          <a:bodyPr/>
          <a:lstStyle/>
          <a:p>
            <a:r>
              <a:rPr lang="en-GB" sz="2400" dirty="0" smtClean="0"/>
              <a:t>SDN adopts a separation of the </a:t>
            </a:r>
            <a:r>
              <a:rPr lang="en-GB" sz="2400" i="1" dirty="0" smtClean="0"/>
              <a:t>control</a:t>
            </a:r>
            <a:r>
              <a:rPr lang="en-GB" sz="2400" dirty="0" smtClean="0"/>
              <a:t> and </a:t>
            </a:r>
            <a:r>
              <a:rPr lang="en-GB" sz="2400" i="1" dirty="0" smtClean="0"/>
              <a:t>data plane;</a:t>
            </a:r>
          </a:p>
          <a:p>
            <a:r>
              <a:rPr lang="en-GB" sz="2400" dirty="0" smtClean="0"/>
              <a:t> it uses a central entity (</a:t>
            </a:r>
            <a:r>
              <a:rPr lang="en-GB" sz="2400" i="1" dirty="0" smtClean="0"/>
              <a:t>Controller</a:t>
            </a:r>
            <a:r>
              <a:rPr lang="en-GB" sz="2400" dirty="0" smtClean="0"/>
              <a:t>, </a:t>
            </a:r>
            <a:r>
              <a:rPr lang="en-GB" sz="2400" i="1" dirty="0" smtClean="0"/>
              <a:t>Orchestrator)</a:t>
            </a:r>
            <a:r>
              <a:rPr lang="it-IT" sz="2400" dirty="0" smtClean="0"/>
              <a:t>.</a:t>
            </a:r>
            <a:endParaRPr lang="it-IT" sz="2400" dirty="0"/>
          </a:p>
          <a:p>
            <a:r>
              <a:rPr lang="en-GB" sz="2400" dirty="0" err="1" smtClean="0"/>
              <a:t>OpenFlow</a:t>
            </a:r>
            <a:r>
              <a:rPr lang="en-GB" sz="2400" dirty="0" smtClean="0"/>
              <a:t> is the most well known protocol that rules the communication between Controller and switches. </a:t>
            </a:r>
          </a:p>
          <a:p>
            <a:r>
              <a:rPr lang="en-GB" sz="2400" dirty="0" smtClean="0"/>
              <a:t>Other protocols for SDWR: Route flow, Flow N and Flow Visor; </a:t>
            </a:r>
          </a:p>
          <a:p>
            <a:r>
              <a:rPr lang="en-GB" sz="2400" dirty="0" smtClean="0"/>
              <a:t>Based on Network Function Virtualization (NFV) the Routing function are managed by the Controller</a:t>
            </a:r>
            <a:endParaRPr lang="it-IT" sz="2400" dirty="0" smtClean="0"/>
          </a:p>
          <a:p>
            <a:pPr>
              <a:buNone/>
            </a:pPr>
            <a:endParaRPr sz="2400" dirty="0" smtClean="0"/>
          </a:p>
          <a:p>
            <a:endParaRPr lang="it-IT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  <p:pic>
        <p:nvPicPr>
          <p:cNvPr id="6" name="Immagine 5" descr="Cattura di schermata (37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7560840" cy="4248472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28728" y="116632"/>
            <a:ext cx="7310437" cy="584775"/>
          </a:xfrm>
        </p:spPr>
        <p:txBody>
          <a:bodyPr/>
          <a:lstStyle/>
          <a:p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Centralized</a:t>
            </a:r>
            <a:r>
              <a:rPr lang="it-IT" sz="3200" dirty="0" smtClean="0">
                <a:solidFill>
                  <a:schemeClr val="bg1"/>
                </a:solidFill>
                <a:ea typeface="ＭＳ Ｐゴシック" pitchFamily="34" charset="-128"/>
              </a:rPr>
              <a:t> SDN</a:t>
            </a:r>
            <a:endParaRPr sz="32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" name="Ovale 7"/>
          <p:cNvSpPr/>
          <p:nvPr/>
        </p:nvSpPr>
        <p:spPr>
          <a:xfrm>
            <a:off x="0" y="188640"/>
            <a:ext cx="1259632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SDN</a:t>
            </a:r>
            <a:endParaRPr lang="it-IT" sz="3200" dirty="0"/>
          </a:p>
        </p:txBody>
      </p:sp>
      <p:sp>
        <p:nvSpPr>
          <p:cNvPr id="9" name="Ovale 8"/>
          <p:cNvSpPr/>
          <p:nvPr/>
        </p:nvSpPr>
        <p:spPr>
          <a:xfrm>
            <a:off x="3275856" y="980728"/>
            <a:ext cx="3528392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Orchestrator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 rot="8103896">
            <a:off x="2499748" y="1536133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 rot="5400000">
            <a:off x="5004048" y="155679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2349702">
            <a:off x="6341832" y="1577463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 rot="18492845">
            <a:off x="2695817" y="165376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Openflow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79513" y="5085184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Layer</a:t>
            </a:r>
            <a:r>
              <a:rPr lang="it-IT" dirty="0" smtClean="0"/>
              <a:t> OSI </a:t>
            </a:r>
            <a:r>
              <a:rPr lang="it-IT" dirty="0" err="1" smtClean="0"/>
              <a:t>routing</a:t>
            </a:r>
            <a:r>
              <a:rPr lang="it-IT" dirty="0" smtClean="0"/>
              <a:t> </a:t>
            </a:r>
            <a:r>
              <a:rPr lang="it-IT" dirty="0" err="1" smtClean="0"/>
              <a:t>funcions</a:t>
            </a:r>
            <a:r>
              <a:rPr lang="it-IT" dirty="0" smtClean="0"/>
              <a:t> can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managed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</a:t>
            </a:r>
            <a:r>
              <a:rPr lang="it-IT" dirty="0" err="1" smtClean="0"/>
              <a:t>Orchestrator</a:t>
            </a:r>
            <a:r>
              <a:rPr lang="it-IT" dirty="0" smtClean="0"/>
              <a:t>;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consider</a:t>
            </a:r>
            <a:r>
              <a:rPr lang="it-IT" dirty="0" smtClean="0"/>
              <a:t> L1-2-3, </a:t>
            </a:r>
            <a:r>
              <a:rPr lang="it-IT" dirty="0" err="1" smtClean="0"/>
              <a:t>since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allow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adopt</a:t>
            </a:r>
            <a:r>
              <a:rPr lang="it-IT" dirty="0" smtClean="0"/>
              <a:t>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devices</a:t>
            </a:r>
            <a:r>
              <a:rPr lang="it-IT" dirty="0" smtClean="0"/>
              <a:t>: </a:t>
            </a:r>
            <a:r>
              <a:rPr lang="en-GB" dirty="0" smtClean="0"/>
              <a:t>Simple Network Management Protocol (SNMP) adopted </a:t>
            </a:r>
            <a:r>
              <a:rPr lang="en-GB" sz="1400" dirty="0" smtClean="0"/>
              <a:t>[</a:t>
            </a:r>
            <a:r>
              <a:rPr lang="en-US" sz="1400" dirty="0" err="1" smtClean="0"/>
              <a:t>Tego</a:t>
            </a:r>
            <a:r>
              <a:rPr lang="en-US" sz="1400" dirty="0" smtClean="0"/>
              <a:t> </a:t>
            </a:r>
            <a:r>
              <a:rPr lang="en-US" sz="1400" dirty="0" err="1" smtClean="0"/>
              <a:t>E.,et</a:t>
            </a:r>
            <a:r>
              <a:rPr lang="en-US" sz="1400" dirty="0" smtClean="0"/>
              <a:t>, J. of Elect. and Comp. </a:t>
            </a:r>
            <a:r>
              <a:rPr lang="en-GB" sz="1400" dirty="0" err="1" smtClean="0"/>
              <a:t>Engin</a:t>
            </a:r>
            <a:r>
              <a:rPr lang="en-GB" sz="1400" dirty="0" smtClean="0"/>
              <a:t>., March 2014]</a:t>
            </a:r>
            <a:endParaRPr lang="it-IT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428728" y="415333"/>
            <a:ext cx="7310437" cy="584775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Centralized </a:t>
            </a:r>
            <a:r>
              <a:rPr sz="3200" dirty="0" err="1" smtClean="0">
                <a:solidFill>
                  <a:schemeClr val="bg1"/>
                </a:solidFill>
                <a:ea typeface="ＭＳ Ｐゴシック" pitchFamily="34" charset="-128"/>
              </a:rPr>
              <a:t>vs</a:t>
            </a:r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 distributed SDN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5816977"/>
          </a:xfrm>
        </p:spPr>
        <p:txBody>
          <a:bodyPr/>
          <a:lstStyle/>
          <a:p>
            <a:r>
              <a:rPr lang="en-GB" sz="2400" dirty="0" smtClean="0"/>
              <a:t>Centralized SDN Problems:</a:t>
            </a:r>
          </a:p>
          <a:p>
            <a:pPr lvl="1"/>
            <a:r>
              <a:rPr lang="en-GB" sz="2200" i="1" dirty="0" smtClean="0"/>
              <a:t>Scalability (Wide Geographical Area Networks);</a:t>
            </a:r>
          </a:p>
          <a:p>
            <a:pPr lvl="1"/>
            <a:r>
              <a:rPr lang="en-GB" sz="2200" i="1" dirty="0" smtClean="0"/>
              <a:t>Reliability and Security</a:t>
            </a:r>
          </a:p>
          <a:p>
            <a:pPr lvl="1"/>
            <a:r>
              <a:rPr lang="en-GB" sz="2200" i="1" dirty="0" err="1" smtClean="0"/>
              <a:t>Multioperator</a:t>
            </a:r>
            <a:r>
              <a:rPr lang="en-GB" sz="2200" i="1" dirty="0" smtClean="0"/>
              <a:t> Environment: who wins?</a:t>
            </a:r>
          </a:p>
          <a:p>
            <a:r>
              <a:rPr lang="en-GB" sz="2400" dirty="0" smtClean="0"/>
              <a:t> </a:t>
            </a:r>
            <a:r>
              <a:rPr lang="en-GB" sz="2400" dirty="0" err="1" smtClean="0"/>
              <a:t>Distribuited</a:t>
            </a:r>
            <a:r>
              <a:rPr lang="en-GB" sz="2400" dirty="0" smtClean="0"/>
              <a:t> Controller </a:t>
            </a:r>
            <a:r>
              <a:rPr lang="en-GB" sz="1800" dirty="0" smtClean="0"/>
              <a:t>[J. </a:t>
            </a:r>
            <a:r>
              <a:rPr lang="en-GB" sz="1800" dirty="0" err="1" smtClean="0"/>
              <a:t>Xie</a:t>
            </a:r>
            <a:r>
              <a:rPr lang="en-GB" sz="1800" dirty="0" smtClean="0"/>
              <a:t> et al , “Control plane of..” </a:t>
            </a:r>
            <a:r>
              <a:rPr lang="en-GB" sz="1800" dirty="0" err="1" smtClean="0"/>
              <a:t>Comput</a:t>
            </a:r>
            <a:r>
              <a:rPr lang="en-GB" sz="1800" dirty="0" smtClean="0"/>
              <a:t>. </a:t>
            </a:r>
            <a:r>
              <a:rPr lang="en-GB" sz="1800" dirty="0" err="1" smtClean="0"/>
              <a:t>Commun</a:t>
            </a:r>
            <a:r>
              <a:rPr lang="en-GB" sz="1800" dirty="0" smtClean="0"/>
              <a:t>.                                    V. 67, pp-1-10, 2015]</a:t>
            </a:r>
            <a:r>
              <a:rPr lang="it-IT" sz="2400" dirty="0" smtClean="0"/>
              <a:t>.</a:t>
            </a:r>
            <a:endParaRPr lang="it-IT" sz="2400" dirty="0"/>
          </a:p>
          <a:p>
            <a:r>
              <a:rPr lang="en-GB" sz="2400" dirty="0" smtClean="0"/>
              <a:t>To meet the requirement of centralized view of the network controllers such as </a:t>
            </a:r>
            <a:r>
              <a:rPr lang="en-GB" sz="2400" dirty="0" err="1" smtClean="0"/>
              <a:t>Onix</a:t>
            </a:r>
            <a:r>
              <a:rPr lang="en-GB" sz="2400" dirty="0" smtClean="0"/>
              <a:t>, </a:t>
            </a:r>
            <a:r>
              <a:rPr lang="en-GB" sz="2400" dirty="0" err="1" smtClean="0"/>
              <a:t>Hyperflow</a:t>
            </a:r>
            <a:r>
              <a:rPr lang="en-GB" sz="2400" dirty="0" smtClean="0"/>
              <a:t>, ONOS, </a:t>
            </a:r>
            <a:r>
              <a:rPr lang="en-GB" sz="2400" dirty="0" err="1" smtClean="0"/>
              <a:t>OpenDayLights</a:t>
            </a:r>
            <a:r>
              <a:rPr lang="en-GB" sz="2400" dirty="0" smtClean="0"/>
              <a:t> share </a:t>
            </a:r>
            <a:r>
              <a:rPr lang="en-GB" sz="2400" dirty="0" err="1" smtClean="0"/>
              <a:t>infromation</a:t>
            </a:r>
            <a:r>
              <a:rPr lang="en-GB" sz="2400" dirty="0" smtClean="0"/>
              <a:t> among each other. </a:t>
            </a:r>
            <a:r>
              <a:rPr lang="en-GB" sz="1800" dirty="0" smtClean="0"/>
              <a:t> [H. </a:t>
            </a:r>
            <a:r>
              <a:rPr lang="en-GB" sz="1800" dirty="0" err="1" smtClean="0"/>
              <a:t>Tahaei</a:t>
            </a:r>
            <a:r>
              <a:rPr lang="en-GB" sz="1800" dirty="0" smtClean="0"/>
              <a:t> et al, IEEE Access, v. 6, 2018]</a:t>
            </a:r>
            <a:endParaRPr lang="en-GB" sz="2400" dirty="0" smtClean="0"/>
          </a:p>
          <a:p>
            <a:r>
              <a:rPr lang="en-GB" sz="2400" dirty="0" smtClean="0"/>
              <a:t>Controllers have to synchronize their state with each other.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Synchronization causes  network overhead. Control in data plane</a:t>
            </a:r>
          </a:p>
          <a:p>
            <a:pPr>
              <a:buNone/>
            </a:pPr>
            <a:endParaRPr sz="2400" dirty="0" smtClean="0"/>
          </a:p>
          <a:p>
            <a:endParaRPr lang="it-IT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107504" y="188640"/>
            <a:ext cx="1008112" cy="8640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5G</a:t>
            </a:r>
            <a:endParaRPr lang="it-IT" sz="3200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310437" cy="584775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LAB ISCOM </a:t>
            </a:r>
          </a:p>
        </p:txBody>
      </p:sp>
      <p:pic>
        <p:nvPicPr>
          <p:cNvPr id="8" name="Immagine 7" descr="Fig LA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6512" y="1052736"/>
            <a:ext cx="9180512" cy="4968552"/>
          </a:xfrm>
          <a:prstGeom prst="rect">
            <a:avLst/>
          </a:prstGeom>
        </p:spPr>
      </p:pic>
      <p:sp>
        <p:nvSpPr>
          <p:cNvPr id="9" name="Figura a mano libera 8"/>
          <p:cNvSpPr/>
          <p:nvPr/>
        </p:nvSpPr>
        <p:spPr>
          <a:xfrm>
            <a:off x="425003" y="3606085"/>
            <a:ext cx="1906073" cy="618185"/>
          </a:xfrm>
          <a:custGeom>
            <a:avLst/>
            <a:gdLst>
              <a:gd name="connsiteX0" fmla="*/ 1906073 w 1906073"/>
              <a:gd name="connsiteY0" fmla="*/ 0 h 618185"/>
              <a:gd name="connsiteX1" fmla="*/ 1223493 w 1906073"/>
              <a:gd name="connsiteY1" fmla="*/ 528033 h 618185"/>
              <a:gd name="connsiteX2" fmla="*/ 0 w 1906073"/>
              <a:gd name="connsiteY2" fmla="*/ 540912 h 61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6073" h="618185">
                <a:moveTo>
                  <a:pt x="1906073" y="0"/>
                </a:moveTo>
                <a:cubicBezTo>
                  <a:pt x="1723622" y="218940"/>
                  <a:pt x="1541172" y="437881"/>
                  <a:pt x="1223493" y="528033"/>
                </a:cubicBezTo>
                <a:cubicBezTo>
                  <a:pt x="905814" y="618185"/>
                  <a:pt x="452907" y="579548"/>
                  <a:pt x="0" y="540912"/>
                </a:cubicBezTo>
              </a:path>
            </a:pathLst>
          </a:cu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 9"/>
          <p:cNvSpPr/>
          <p:nvPr/>
        </p:nvSpPr>
        <p:spPr>
          <a:xfrm>
            <a:off x="257577" y="4172755"/>
            <a:ext cx="1223493" cy="502276"/>
          </a:xfrm>
          <a:custGeom>
            <a:avLst/>
            <a:gdLst>
              <a:gd name="connsiteX0" fmla="*/ 1223493 w 1223493"/>
              <a:gd name="connsiteY0" fmla="*/ 0 h 502276"/>
              <a:gd name="connsiteX1" fmla="*/ 682581 w 1223493"/>
              <a:gd name="connsiteY1" fmla="*/ 141668 h 502276"/>
              <a:gd name="connsiteX2" fmla="*/ 154547 w 1223493"/>
              <a:gd name="connsiteY2" fmla="*/ 373487 h 502276"/>
              <a:gd name="connsiteX3" fmla="*/ 0 w 1223493"/>
              <a:gd name="connsiteY3" fmla="*/ 502276 h 50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493" h="502276">
                <a:moveTo>
                  <a:pt x="1223493" y="0"/>
                </a:moveTo>
                <a:cubicBezTo>
                  <a:pt x="1042116" y="39710"/>
                  <a:pt x="860739" y="79420"/>
                  <a:pt x="682581" y="141668"/>
                </a:cubicBezTo>
                <a:cubicBezTo>
                  <a:pt x="504423" y="203916"/>
                  <a:pt x="268311" y="313386"/>
                  <a:pt x="154547" y="373487"/>
                </a:cubicBezTo>
                <a:cubicBezTo>
                  <a:pt x="40783" y="433588"/>
                  <a:pt x="20391" y="467932"/>
                  <a:pt x="0" y="502276"/>
                </a:cubicBezTo>
              </a:path>
            </a:pathLst>
          </a:cu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 10"/>
          <p:cNvSpPr/>
          <p:nvPr/>
        </p:nvSpPr>
        <p:spPr>
          <a:xfrm>
            <a:off x="656823" y="4149080"/>
            <a:ext cx="850005" cy="824248"/>
          </a:xfrm>
          <a:custGeom>
            <a:avLst/>
            <a:gdLst>
              <a:gd name="connsiteX0" fmla="*/ 850005 w 850005"/>
              <a:gd name="connsiteY0" fmla="*/ 0 h 824248"/>
              <a:gd name="connsiteX1" fmla="*/ 476518 w 850005"/>
              <a:gd name="connsiteY1" fmla="*/ 193183 h 824248"/>
              <a:gd name="connsiteX2" fmla="*/ 128788 w 850005"/>
              <a:gd name="connsiteY2" fmla="*/ 528033 h 824248"/>
              <a:gd name="connsiteX3" fmla="*/ 0 w 850005"/>
              <a:gd name="connsiteY3" fmla="*/ 824248 h 82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005" h="824248">
                <a:moveTo>
                  <a:pt x="850005" y="0"/>
                </a:moveTo>
                <a:cubicBezTo>
                  <a:pt x="723363" y="52589"/>
                  <a:pt x="596721" y="105178"/>
                  <a:pt x="476518" y="193183"/>
                </a:cubicBezTo>
                <a:cubicBezTo>
                  <a:pt x="356315" y="281188"/>
                  <a:pt x="208208" y="422856"/>
                  <a:pt x="128788" y="528033"/>
                </a:cubicBezTo>
                <a:cubicBezTo>
                  <a:pt x="49368" y="633211"/>
                  <a:pt x="24684" y="728729"/>
                  <a:pt x="0" y="824248"/>
                </a:cubicBezTo>
              </a:path>
            </a:pathLst>
          </a:cu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07504" y="486916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NGPON2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915816" y="501317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GPON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310437" cy="584775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Slicing: LAB ISCOM</a:t>
            </a:r>
          </a:p>
        </p:txBody>
      </p:sp>
      <p:pic>
        <p:nvPicPr>
          <p:cNvPr id="11" name="Immagine 10" descr="Fig FIO 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928613"/>
            <a:ext cx="8496943" cy="5184575"/>
          </a:xfrm>
          <a:prstGeom prst="rect">
            <a:avLst/>
          </a:prstGeom>
        </p:spPr>
      </p:pic>
      <p:cxnSp>
        <p:nvCxnSpPr>
          <p:cNvPr id="12" name="Connettore 1 11"/>
          <p:cNvCxnSpPr/>
          <p:nvPr/>
        </p:nvCxnSpPr>
        <p:spPr>
          <a:xfrm flipH="1">
            <a:off x="2627784" y="2512789"/>
            <a:ext cx="72008" cy="93610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igura a mano libera 12"/>
          <p:cNvSpPr/>
          <p:nvPr/>
        </p:nvSpPr>
        <p:spPr>
          <a:xfrm>
            <a:off x="2468880" y="1007971"/>
            <a:ext cx="2286000" cy="5022166"/>
          </a:xfrm>
          <a:custGeom>
            <a:avLst/>
            <a:gdLst>
              <a:gd name="connsiteX0" fmla="*/ 766689 w 2286000"/>
              <a:gd name="connsiteY0" fmla="*/ 0 h 5022166"/>
              <a:gd name="connsiteX1" fmla="*/ 794825 w 2286000"/>
              <a:gd name="connsiteY1" fmla="*/ 407963 h 5022166"/>
              <a:gd name="connsiteX2" fmla="*/ 583809 w 2286000"/>
              <a:gd name="connsiteY2" fmla="*/ 745587 h 5022166"/>
              <a:gd name="connsiteX3" fmla="*/ 260252 w 2286000"/>
              <a:gd name="connsiteY3" fmla="*/ 1125415 h 5022166"/>
              <a:gd name="connsiteX4" fmla="*/ 77372 w 2286000"/>
              <a:gd name="connsiteY4" fmla="*/ 1477107 h 5022166"/>
              <a:gd name="connsiteX5" fmla="*/ 49237 w 2286000"/>
              <a:gd name="connsiteY5" fmla="*/ 1969476 h 5022166"/>
              <a:gd name="connsiteX6" fmla="*/ 35169 w 2286000"/>
              <a:gd name="connsiteY6" fmla="*/ 2546252 h 5022166"/>
              <a:gd name="connsiteX7" fmla="*/ 260252 w 2286000"/>
              <a:gd name="connsiteY7" fmla="*/ 3151163 h 5022166"/>
              <a:gd name="connsiteX8" fmla="*/ 400929 w 2286000"/>
              <a:gd name="connsiteY8" fmla="*/ 3784209 h 5022166"/>
              <a:gd name="connsiteX9" fmla="*/ 1456006 w 2286000"/>
              <a:gd name="connsiteY9" fmla="*/ 4304713 h 5022166"/>
              <a:gd name="connsiteX10" fmla="*/ 1357532 w 2286000"/>
              <a:gd name="connsiteY10" fmla="*/ 4515729 h 5022166"/>
              <a:gd name="connsiteX11" fmla="*/ 2286000 w 2286000"/>
              <a:gd name="connsiteY11" fmla="*/ 5022166 h 502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6000" h="5022166">
                <a:moveTo>
                  <a:pt x="766689" y="0"/>
                </a:moveTo>
                <a:cubicBezTo>
                  <a:pt x="795997" y="141849"/>
                  <a:pt x="825305" y="283698"/>
                  <a:pt x="794825" y="407963"/>
                </a:cubicBezTo>
                <a:cubicBezTo>
                  <a:pt x="764345" y="532228"/>
                  <a:pt x="672905" y="626012"/>
                  <a:pt x="583809" y="745587"/>
                </a:cubicBezTo>
                <a:cubicBezTo>
                  <a:pt x="494714" y="865162"/>
                  <a:pt x="344658" y="1003495"/>
                  <a:pt x="260252" y="1125415"/>
                </a:cubicBezTo>
                <a:cubicBezTo>
                  <a:pt x="175846" y="1247335"/>
                  <a:pt x="112541" y="1336430"/>
                  <a:pt x="77372" y="1477107"/>
                </a:cubicBezTo>
                <a:cubicBezTo>
                  <a:pt x="42203" y="1617784"/>
                  <a:pt x="56271" y="1791285"/>
                  <a:pt x="49237" y="1969476"/>
                </a:cubicBezTo>
                <a:cubicBezTo>
                  <a:pt x="42203" y="2147667"/>
                  <a:pt x="0" y="2349304"/>
                  <a:pt x="35169" y="2546252"/>
                </a:cubicBezTo>
                <a:cubicBezTo>
                  <a:pt x="70338" y="2743200"/>
                  <a:pt x="199292" y="2944837"/>
                  <a:pt x="260252" y="3151163"/>
                </a:cubicBezTo>
                <a:cubicBezTo>
                  <a:pt x="321212" y="3357489"/>
                  <a:pt x="201637" y="3591951"/>
                  <a:pt x="400929" y="3784209"/>
                </a:cubicBezTo>
                <a:cubicBezTo>
                  <a:pt x="600221" y="3976467"/>
                  <a:pt x="1296572" y="4182793"/>
                  <a:pt x="1456006" y="4304713"/>
                </a:cubicBezTo>
                <a:cubicBezTo>
                  <a:pt x="1615440" y="4426633"/>
                  <a:pt x="1219200" y="4396154"/>
                  <a:pt x="1357532" y="4515729"/>
                </a:cubicBezTo>
                <a:cubicBezTo>
                  <a:pt x="1495864" y="4635305"/>
                  <a:pt x="1890932" y="4828735"/>
                  <a:pt x="2286000" y="5022166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211960" y="582515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a)</a:t>
            </a:r>
            <a:endParaRPr lang="it-IT" dirty="0"/>
          </a:p>
        </p:txBody>
      </p:sp>
      <p:sp>
        <p:nvSpPr>
          <p:cNvPr id="15" name="Figura a mano libera 14"/>
          <p:cNvSpPr/>
          <p:nvPr/>
        </p:nvSpPr>
        <p:spPr>
          <a:xfrm>
            <a:off x="2661139" y="1007971"/>
            <a:ext cx="2262553" cy="4881489"/>
          </a:xfrm>
          <a:custGeom>
            <a:avLst/>
            <a:gdLst>
              <a:gd name="connsiteX0" fmla="*/ 743243 w 2262553"/>
              <a:gd name="connsiteY0" fmla="*/ 0 h 4881489"/>
              <a:gd name="connsiteX1" fmla="*/ 799513 w 2262553"/>
              <a:gd name="connsiteY1" fmla="*/ 450166 h 4881489"/>
              <a:gd name="connsiteX2" fmla="*/ 377483 w 2262553"/>
              <a:gd name="connsiteY2" fmla="*/ 1026941 h 4881489"/>
              <a:gd name="connsiteX3" fmla="*/ 194603 w 2262553"/>
              <a:gd name="connsiteY3" fmla="*/ 1195753 h 4881489"/>
              <a:gd name="connsiteX4" fmla="*/ 82061 w 2262553"/>
              <a:gd name="connsiteY4" fmla="*/ 1294227 h 4881489"/>
              <a:gd name="connsiteX5" fmla="*/ 279009 w 2262553"/>
              <a:gd name="connsiteY5" fmla="*/ 1420836 h 4881489"/>
              <a:gd name="connsiteX6" fmla="*/ 982393 w 2262553"/>
              <a:gd name="connsiteY6" fmla="*/ 1350498 h 4881489"/>
              <a:gd name="connsiteX7" fmla="*/ 1010529 w 2262553"/>
              <a:gd name="connsiteY7" fmla="*/ 2208627 h 4881489"/>
              <a:gd name="connsiteX8" fmla="*/ 138332 w 2262553"/>
              <a:gd name="connsiteY8" fmla="*/ 2489981 h 4881489"/>
              <a:gd name="connsiteX9" fmla="*/ 180535 w 2262553"/>
              <a:gd name="connsiteY9" fmla="*/ 3151163 h 4881489"/>
              <a:gd name="connsiteX10" fmla="*/ 377483 w 2262553"/>
              <a:gd name="connsiteY10" fmla="*/ 3404381 h 4881489"/>
              <a:gd name="connsiteX11" fmla="*/ 307144 w 2262553"/>
              <a:gd name="connsiteY11" fmla="*/ 3601329 h 4881489"/>
              <a:gd name="connsiteX12" fmla="*/ 644769 w 2262553"/>
              <a:gd name="connsiteY12" fmla="*/ 3812344 h 4881489"/>
              <a:gd name="connsiteX13" fmla="*/ 1263747 w 2262553"/>
              <a:gd name="connsiteY13" fmla="*/ 4065563 h 4881489"/>
              <a:gd name="connsiteX14" fmla="*/ 1559169 w 2262553"/>
              <a:gd name="connsiteY14" fmla="*/ 4375052 h 4881489"/>
              <a:gd name="connsiteX15" fmla="*/ 1362221 w 2262553"/>
              <a:gd name="connsiteY15" fmla="*/ 4473526 h 4881489"/>
              <a:gd name="connsiteX16" fmla="*/ 2262553 w 2262553"/>
              <a:gd name="connsiteY16" fmla="*/ 4881489 h 48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2553" h="4881489">
                <a:moveTo>
                  <a:pt x="743243" y="0"/>
                </a:moveTo>
                <a:cubicBezTo>
                  <a:pt x="801858" y="139504"/>
                  <a:pt x="860473" y="279009"/>
                  <a:pt x="799513" y="450166"/>
                </a:cubicBezTo>
                <a:cubicBezTo>
                  <a:pt x="738553" y="621323"/>
                  <a:pt x="478301" y="902677"/>
                  <a:pt x="377483" y="1026941"/>
                </a:cubicBezTo>
                <a:cubicBezTo>
                  <a:pt x="276665" y="1151205"/>
                  <a:pt x="243840" y="1151205"/>
                  <a:pt x="194603" y="1195753"/>
                </a:cubicBezTo>
                <a:cubicBezTo>
                  <a:pt x="145366" y="1240301"/>
                  <a:pt x="67993" y="1256713"/>
                  <a:pt x="82061" y="1294227"/>
                </a:cubicBezTo>
                <a:cubicBezTo>
                  <a:pt x="96129" y="1331741"/>
                  <a:pt x="128954" y="1411458"/>
                  <a:pt x="279009" y="1420836"/>
                </a:cubicBezTo>
                <a:cubicBezTo>
                  <a:pt x="429064" y="1430214"/>
                  <a:pt x="860473" y="1219200"/>
                  <a:pt x="982393" y="1350498"/>
                </a:cubicBezTo>
                <a:cubicBezTo>
                  <a:pt x="1104313" y="1481796"/>
                  <a:pt x="1151206" y="2018713"/>
                  <a:pt x="1010529" y="2208627"/>
                </a:cubicBezTo>
                <a:cubicBezTo>
                  <a:pt x="869852" y="2398541"/>
                  <a:pt x="276664" y="2332892"/>
                  <a:pt x="138332" y="2489981"/>
                </a:cubicBezTo>
                <a:cubicBezTo>
                  <a:pt x="0" y="2647070"/>
                  <a:pt x="140677" y="2998763"/>
                  <a:pt x="180535" y="3151163"/>
                </a:cubicBezTo>
                <a:cubicBezTo>
                  <a:pt x="220393" y="3303563"/>
                  <a:pt x="356382" y="3329353"/>
                  <a:pt x="377483" y="3404381"/>
                </a:cubicBezTo>
                <a:cubicBezTo>
                  <a:pt x="398584" y="3479409"/>
                  <a:pt x="262596" y="3533335"/>
                  <a:pt x="307144" y="3601329"/>
                </a:cubicBezTo>
                <a:cubicBezTo>
                  <a:pt x="351692" y="3669323"/>
                  <a:pt x="485335" y="3734972"/>
                  <a:pt x="644769" y="3812344"/>
                </a:cubicBezTo>
                <a:cubicBezTo>
                  <a:pt x="804203" y="3889716"/>
                  <a:pt x="1111347" y="3971778"/>
                  <a:pt x="1263747" y="4065563"/>
                </a:cubicBezTo>
                <a:cubicBezTo>
                  <a:pt x="1416147" y="4159348"/>
                  <a:pt x="1542757" y="4307058"/>
                  <a:pt x="1559169" y="4375052"/>
                </a:cubicBezTo>
                <a:cubicBezTo>
                  <a:pt x="1575581" y="4443046"/>
                  <a:pt x="1244990" y="4389120"/>
                  <a:pt x="1362221" y="4473526"/>
                </a:cubicBezTo>
                <a:cubicBezTo>
                  <a:pt x="1479452" y="4557932"/>
                  <a:pt x="1871002" y="4719710"/>
                  <a:pt x="2262553" y="4881489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932040" y="568114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b)</a:t>
            </a:r>
            <a:endParaRPr lang="it-IT" dirty="0"/>
          </a:p>
        </p:txBody>
      </p:sp>
      <p:sp>
        <p:nvSpPr>
          <p:cNvPr id="17" name="Figura a mano libera 16"/>
          <p:cNvSpPr/>
          <p:nvPr/>
        </p:nvSpPr>
        <p:spPr>
          <a:xfrm>
            <a:off x="2740856" y="1007971"/>
            <a:ext cx="3406726" cy="2180492"/>
          </a:xfrm>
          <a:custGeom>
            <a:avLst/>
            <a:gdLst>
              <a:gd name="connsiteX0" fmla="*/ 888609 w 3406726"/>
              <a:gd name="connsiteY0" fmla="*/ 0 h 2180492"/>
              <a:gd name="connsiteX1" fmla="*/ 1001150 w 3406726"/>
              <a:gd name="connsiteY1" fmla="*/ 351692 h 2180492"/>
              <a:gd name="connsiteX2" fmla="*/ 719796 w 3406726"/>
              <a:gd name="connsiteY2" fmla="*/ 745587 h 2180492"/>
              <a:gd name="connsiteX3" fmla="*/ 452510 w 3406726"/>
              <a:gd name="connsiteY3" fmla="*/ 1026941 h 2180492"/>
              <a:gd name="connsiteX4" fmla="*/ 185224 w 3406726"/>
              <a:gd name="connsiteY4" fmla="*/ 1252024 h 2180492"/>
              <a:gd name="connsiteX5" fmla="*/ 100818 w 3406726"/>
              <a:gd name="connsiteY5" fmla="*/ 1322363 h 2180492"/>
              <a:gd name="connsiteX6" fmla="*/ 790135 w 3406726"/>
              <a:gd name="connsiteY6" fmla="*/ 1181686 h 2180492"/>
              <a:gd name="connsiteX7" fmla="*/ 1141827 w 3406726"/>
              <a:gd name="connsiteY7" fmla="*/ 1223889 h 2180492"/>
              <a:gd name="connsiteX8" fmla="*/ 1676399 w 3406726"/>
              <a:gd name="connsiteY8" fmla="*/ 1744393 h 2180492"/>
              <a:gd name="connsiteX9" fmla="*/ 2365716 w 3406726"/>
              <a:gd name="connsiteY9" fmla="*/ 1505243 h 2180492"/>
              <a:gd name="connsiteX10" fmla="*/ 3111304 w 3406726"/>
              <a:gd name="connsiteY10" fmla="*/ 1955409 h 2180492"/>
              <a:gd name="connsiteX11" fmla="*/ 3406726 w 3406726"/>
              <a:gd name="connsiteY11" fmla="*/ 2180492 h 218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6726" h="2180492">
                <a:moveTo>
                  <a:pt x="888609" y="0"/>
                </a:moveTo>
                <a:cubicBezTo>
                  <a:pt x="958947" y="113714"/>
                  <a:pt x="1029285" y="227428"/>
                  <a:pt x="1001150" y="351692"/>
                </a:cubicBezTo>
                <a:cubicBezTo>
                  <a:pt x="973015" y="475956"/>
                  <a:pt x="811236" y="633046"/>
                  <a:pt x="719796" y="745587"/>
                </a:cubicBezTo>
                <a:cubicBezTo>
                  <a:pt x="628356" y="858128"/>
                  <a:pt x="541605" y="942535"/>
                  <a:pt x="452510" y="1026941"/>
                </a:cubicBezTo>
                <a:cubicBezTo>
                  <a:pt x="363415" y="1111347"/>
                  <a:pt x="185224" y="1252024"/>
                  <a:pt x="185224" y="1252024"/>
                </a:cubicBezTo>
                <a:cubicBezTo>
                  <a:pt x="126609" y="1301261"/>
                  <a:pt x="0" y="1334086"/>
                  <a:pt x="100818" y="1322363"/>
                </a:cubicBezTo>
                <a:cubicBezTo>
                  <a:pt x="201636" y="1310640"/>
                  <a:pt x="616633" y="1198098"/>
                  <a:pt x="790135" y="1181686"/>
                </a:cubicBezTo>
                <a:cubicBezTo>
                  <a:pt x="963637" y="1165274"/>
                  <a:pt x="994117" y="1130105"/>
                  <a:pt x="1141827" y="1223889"/>
                </a:cubicBezTo>
                <a:cubicBezTo>
                  <a:pt x="1289537" y="1317673"/>
                  <a:pt x="1472418" y="1697501"/>
                  <a:pt x="1676399" y="1744393"/>
                </a:cubicBezTo>
                <a:cubicBezTo>
                  <a:pt x="1880380" y="1791285"/>
                  <a:pt x="2126565" y="1470074"/>
                  <a:pt x="2365716" y="1505243"/>
                </a:cubicBezTo>
                <a:cubicBezTo>
                  <a:pt x="2604867" y="1540412"/>
                  <a:pt x="2937802" y="1842868"/>
                  <a:pt x="3111304" y="1955409"/>
                </a:cubicBezTo>
                <a:cubicBezTo>
                  <a:pt x="3284806" y="2067950"/>
                  <a:pt x="3345766" y="2124221"/>
                  <a:pt x="3406726" y="2180492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6156176" y="294483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c)</a:t>
            </a:r>
            <a:endParaRPr lang="it-IT" dirty="0"/>
          </a:p>
        </p:txBody>
      </p:sp>
      <p:sp>
        <p:nvSpPr>
          <p:cNvPr id="19" name="Figura a mano libera 18"/>
          <p:cNvSpPr/>
          <p:nvPr/>
        </p:nvSpPr>
        <p:spPr>
          <a:xfrm>
            <a:off x="3657600" y="2574174"/>
            <a:ext cx="2518117" cy="1894449"/>
          </a:xfrm>
          <a:custGeom>
            <a:avLst/>
            <a:gdLst>
              <a:gd name="connsiteX0" fmla="*/ 2349305 w 2518117"/>
              <a:gd name="connsiteY0" fmla="*/ 951913 h 1894449"/>
              <a:gd name="connsiteX1" fmla="*/ 2011680 w 2518117"/>
              <a:gd name="connsiteY1" fmla="*/ 431409 h 1894449"/>
              <a:gd name="connsiteX2" fmla="*/ 1392702 w 2518117"/>
              <a:gd name="connsiteY2" fmla="*/ 9378 h 1894449"/>
              <a:gd name="connsiteX3" fmla="*/ 717452 w 2518117"/>
              <a:gd name="connsiteY3" fmla="*/ 375138 h 1894449"/>
              <a:gd name="connsiteX4" fmla="*/ 98474 w 2518117"/>
              <a:gd name="connsiteY4" fmla="*/ 811237 h 1894449"/>
              <a:gd name="connsiteX5" fmla="*/ 1308295 w 2518117"/>
              <a:gd name="connsiteY5" fmla="*/ 951913 h 1894449"/>
              <a:gd name="connsiteX6" fmla="*/ 2039815 w 2518117"/>
              <a:gd name="connsiteY6" fmla="*/ 1402080 h 1894449"/>
              <a:gd name="connsiteX7" fmla="*/ 2518117 w 2518117"/>
              <a:gd name="connsiteY7" fmla="*/ 1894449 h 1894449"/>
              <a:gd name="connsiteX8" fmla="*/ 2518117 w 2518117"/>
              <a:gd name="connsiteY8" fmla="*/ 1894449 h 189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117" h="1894449">
                <a:moveTo>
                  <a:pt x="2349305" y="951913"/>
                </a:moveTo>
                <a:cubicBezTo>
                  <a:pt x="2260209" y="770205"/>
                  <a:pt x="2171114" y="588498"/>
                  <a:pt x="2011680" y="431409"/>
                </a:cubicBezTo>
                <a:cubicBezTo>
                  <a:pt x="1852246" y="274320"/>
                  <a:pt x="1608407" y="18756"/>
                  <a:pt x="1392702" y="9378"/>
                </a:cubicBezTo>
                <a:cubicBezTo>
                  <a:pt x="1176997" y="0"/>
                  <a:pt x="933157" y="241495"/>
                  <a:pt x="717452" y="375138"/>
                </a:cubicBezTo>
                <a:cubicBezTo>
                  <a:pt x="501747" y="508781"/>
                  <a:pt x="0" y="715108"/>
                  <a:pt x="98474" y="811237"/>
                </a:cubicBezTo>
                <a:cubicBezTo>
                  <a:pt x="196948" y="907366"/>
                  <a:pt x="984738" y="853439"/>
                  <a:pt x="1308295" y="951913"/>
                </a:cubicBezTo>
                <a:cubicBezTo>
                  <a:pt x="1631852" y="1050387"/>
                  <a:pt x="1838178" y="1244991"/>
                  <a:pt x="2039815" y="1402080"/>
                </a:cubicBezTo>
                <a:cubicBezTo>
                  <a:pt x="2241452" y="1559169"/>
                  <a:pt x="2518117" y="1894449"/>
                  <a:pt x="2518117" y="1894449"/>
                </a:cubicBezTo>
                <a:lnTo>
                  <a:pt x="2518117" y="1894449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6228184" y="431298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d)</a:t>
            </a:r>
            <a:endParaRPr lang="it-IT" dirty="0"/>
          </a:p>
        </p:txBody>
      </p:sp>
      <p:sp>
        <p:nvSpPr>
          <p:cNvPr id="21" name="Ovale 20"/>
          <p:cNvSpPr/>
          <p:nvPr/>
        </p:nvSpPr>
        <p:spPr>
          <a:xfrm>
            <a:off x="107504" y="188640"/>
            <a:ext cx="1008112" cy="8640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5G</a:t>
            </a:r>
            <a:endParaRPr lang="it-IT" sz="3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56</a:t>
            </a:fld>
            <a:endParaRPr lang="it-IT"/>
          </a:p>
        </p:txBody>
      </p:sp>
      <p:pic>
        <p:nvPicPr>
          <p:cNvPr id="7" name="Immagine 6" descr="Latenz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1772816"/>
            <a:ext cx="8892480" cy="4176464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310437" cy="584775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Latency with slicing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51520" y="1198493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Matera F., </a:t>
            </a:r>
            <a:r>
              <a:rPr lang="it-IT" dirty="0" err="1" smtClean="0"/>
              <a:t>et</a:t>
            </a:r>
            <a:r>
              <a:rPr lang="it-IT" dirty="0" smtClean="0"/>
              <a:t> al. “</a:t>
            </a:r>
            <a:r>
              <a:rPr lang="it-IT" b="1" dirty="0" err="1" smtClean="0"/>
              <a:t>Optical</a:t>
            </a:r>
            <a:r>
              <a:rPr lang="it-IT" b="1" dirty="0" smtClean="0"/>
              <a:t> Network </a:t>
            </a:r>
            <a:r>
              <a:rPr lang="it-IT" b="1" dirty="0" err="1" smtClean="0"/>
              <a:t>Slicing</a:t>
            </a:r>
            <a:r>
              <a:rPr lang="it-IT" b="1" dirty="0" smtClean="0"/>
              <a:t> </a:t>
            </a:r>
            <a:r>
              <a:rPr lang="it-IT" b="1" dirty="0" err="1" smtClean="0"/>
              <a:t>Approaches</a:t>
            </a:r>
            <a:r>
              <a:rPr lang="it-IT" b="1" dirty="0" smtClean="0"/>
              <a:t> </a:t>
            </a:r>
            <a:r>
              <a:rPr lang="it-IT" b="1" dirty="0" err="1" smtClean="0"/>
              <a:t>with</a:t>
            </a:r>
            <a:r>
              <a:rPr lang="it-IT" b="1" dirty="0" smtClean="0"/>
              <a:t> </a:t>
            </a:r>
            <a:r>
              <a:rPr lang="it-IT" b="1" dirty="0" err="1" smtClean="0"/>
              <a:t>Carrier</a:t>
            </a:r>
            <a:r>
              <a:rPr lang="it-IT" b="1" dirty="0" smtClean="0"/>
              <a:t> Ethernet test” </a:t>
            </a:r>
            <a:r>
              <a:rPr lang="it-IT" dirty="0" smtClean="0"/>
              <a:t>IEEE</a:t>
            </a:r>
            <a:r>
              <a:rPr lang="it-IT" b="1" dirty="0" smtClean="0"/>
              <a:t> </a:t>
            </a:r>
            <a:r>
              <a:rPr lang="it-IT" dirty="0" smtClean="0"/>
              <a:t>Fotonica 2017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83768" y="609329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With</a:t>
            </a:r>
            <a:r>
              <a:rPr lang="it-IT" dirty="0" smtClean="0"/>
              <a:t> NG-PON2 </a:t>
            </a:r>
            <a:r>
              <a:rPr lang="it-IT" dirty="0" err="1" smtClean="0"/>
              <a:t>Latency</a:t>
            </a:r>
            <a:r>
              <a:rPr lang="it-IT" dirty="0" smtClean="0"/>
              <a:t>&lt;0.2 ms! S. Pompei </a:t>
            </a:r>
            <a:r>
              <a:rPr lang="it-IT" dirty="0" err="1" smtClean="0"/>
              <a:t>et</a:t>
            </a:r>
            <a:r>
              <a:rPr lang="it-IT" dirty="0" smtClean="0"/>
              <a:t> al </a:t>
            </a:r>
            <a:r>
              <a:rPr lang="it-IT" dirty="0" err="1" smtClean="0"/>
              <a:t>submitted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IEEE Fotonica 2018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57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043608" y="357166"/>
            <a:ext cx="7956376" cy="584775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FUB: </a:t>
            </a:r>
            <a:r>
              <a:rPr sz="3200" dirty="0" err="1" smtClean="0">
                <a:solidFill>
                  <a:schemeClr val="bg1"/>
                </a:solidFill>
                <a:ea typeface="ＭＳ Ｐゴシック" pitchFamily="34" charset="-128"/>
              </a:rPr>
              <a:t>SDN+Measurement</a:t>
            </a:r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 plane</a:t>
            </a:r>
          </a:p>
        </p:txBody>
      </p:sp>
      <p:pic>
        <p:nvPicPr>
          <p:cNvPr id="11" name="Immagine 10" descr="SDN regulat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712968" cy="48245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  <p:pic>
        <p:nvPicPr>
          <p:cNvPr id="6" name="Immagine 5" descr="SDN regulation dis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604448" cy="5184576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956376" cy="584775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SDN Distributed Controller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59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043608" y="357166"/>
            <a:ext cx="7956376" cy="584775"/>
          </a:xfrm>
        </p:spPr>
        <p:txBody>
          <a:bodyPr/>
          <a:lstStyle/>
          <a:p>
            <a:r>
              <a:rPr sz="3200" dirty="0" err="1" smtClean="0">
                <a:solidFill>
                  <a:schemeClr val="bg1"/>
                </a:solidFill>
                <a:ea typeface="ＭＳ Ｐゴシック" pitchFamily="34" charset="-128"/>
              </a:rPr>
              <a:t>mPlane</a:t>
            </a:r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 architecture (EU FP7)</a:t>
            </a:r>
          </a:p>
        </p:txBody>
      </p:sp>
      <p:sp>
        <p:nvSpPr>
          <p:cNvPr id="7" name="Ovale 6"/>
          <p:cNvSpPr/>
          <p:nvPr/>
        </p:nvSpPr>
        <p:spPr>
          <a:xfrm>
            <a:off x="0" y="188640"/>
            <a:ext cx="1259632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SDN</a:t>
            </a:r>
            <a:endParaRPr lang="it-IT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75656" y="5046275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Active</a:t>
            </a:r>
            <a:r>
              <a:rPr lang="it-IT" sz="1600" b="1" dirty="0" smtClean="0"/>
              <a:t> Probe</a:t>
            </a:r>
            <a:r>
              <a:rPr lang="it-IT" sz="1600" dirty="0" smtClean="0"/>
              <a:t>: </a:t>
            </a:r>
            <a:r>
              <a:rPr lang="it-IT" sz="1600" dirty="0" err="1" smtClean="0"/>
              <a:t>QoS</a:t>
            </a:r>
            <a:r>
              <a:rPr lang="it-IT" sz="1600" dirty="0" smtClean="0"/>
              <a:t> (</a:t>
            </a:r>
            <a:r>
              <a:rPr lang="it-IT" sz="1600" dirty="0" err="1" smtClean="0"/>
              <a:t>throughput</a:t>
            </a:r>
            <a:r>
              <a:rPr lang="it-IT" sz="1600" dirty="0" smtClean="0"/>
              <a:t>, </a:t>
            </a:r>
            <a:r>
              <a:rPr lang="it-IT" sz="1600" dirty="0" err="1" smtClean="0"/>
              <a:t>jitter</a:t>
            </a:r>
            <a:r>
              <a:rPr lang="it-IT" sz="1600" dirty="0" smtClean="0"/>
              <a:t>, </a:t>
            </a:r>
            <a:r>
              <a:rPr lang="it-IT" sz="1600" dirty="0" err="1" smtClean="0"/>
              <a:t>packet</a:t>
            </a:r>
            <a:r>
              <a:rPr lang="it-IT" sz="1600" dirty="0" smtClean="0"/>
              <a:t> loss, </a:t>
            </a:r>
            <a:r>
              <a:rPr lang="it-IT" sz="1600" dirty="0" err="1" smtClean="0"/>
              <a:t>traceroot</a:t>
            </a:r>
            <a:r>
              <a:rPr lang="it-IT" sz="1600" dirty="0" smtClean="0"/>
              <a:t>, </a:t>
            </a:r>
            <a:r>
              <a:rPr lang="it-IT" sz="1600" dirty="0" err="1" smtClean="0"/>
              <a:t>ping</a:t>
            </a:r>
            <a:endParaRPr lang="it-IT" sz="1600" dirty="0" smtClean="0"/>
          </a:p>
          <a:p>
            <a:r>
              <a:rPr lang="it-IT" sz="1600" b="1" dirty="0" smtClean="0"/>
              <a:t>Passive probe</a:t>
            </a:r>
            <a:r>
              <a:rPr lang="it-IT" sz="1600" dirty="0" smtClean="0"/>
              <a:t>: </a:t>
            </a:r>
            <a:r>
              <a:rPr lang="it-IT" sz="1600" dirty="0" err="1" smtClean="0"/>
              <a:t>traffic</a:t>
            </a:r>
            <a:r>
              <a:rPr lang="it-IT" sz="1600" dirty="0" smtClean="0"/>
              <a:t> </a:t>
            </a:r>
            <a:r>
              <a:rPr lang="it-IT" sz="1600" dirty="0" err="1" smtClean="0"/>
              <a:t>monitoring</a:t>
            </a:r>
            <a:endParaRPr lang="it-IT" sz="1600" dirty="0"/>
          </a:p>
        </p:txBody>
      </p:sp>
      <p:pic>
        <p:nvPicPr>
          <p:cNvPr id="10" name="Immagine 9" descr="Heidelber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65" y="1196752"/>
            <a:ext cx="3226435" cy="27260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10"/>
          <p:cNvSpPr/>
          <p:nvPr/>
        </p:nvSpPr>
        <p:spPr>
          <a:xfrm>
            <a:off x="6300192" y="3846527"/>
            <a:ext cx="2843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Estimating content and service popularity,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Anomaly detection and root cause analysis,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Passive content promotion and </a:t>
            </a:r>
            <a:r>
              <a:rPr lang="en-US" sz="1400" dirty="0" err="1" smtClean="0"/>
              <a:t>curation</a:t>
            </a:r>
            <a:r>
              <a:rPr lang="en-US" sz="14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Multimedia content delivery,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 smtClean="0"/>
              <a:t>QoE</a:t>
            </a:r>
            <a:r>
              <a:rPr lang="en-US" sz="1400" dirty="0" smtClean="0"/>
              <a:t> for web browsing,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Mobile network performance,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SLA verification and certification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2016224" y="6045095"/>
            <a:ext cx="7236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E.  </a:t>
            </a:r>
            <a:r>
              <a:rPr lang="en-US" sz="1400" dirty="0" err="1" smtClean="0"/>
              <a:t>Tego</a:t>
            </a:r>
            <a:r>
              <a:rPr lang="en-US" sz="1400" dirty="0" smtClean="0"/>
              <a:t>, et al "</a:t>
            </a:r>
            <a:r>
              <a:rPr lang="en-US" sz="1400" dirty="0" smtClean="0">
                <a:hlinkClick r:id="rId3"/>
              </a:rPr>
              <a:t>Unveiling network and service performance degradation in the wild with </a:t>
            </a:r>
            <a:r>
              <a:rPr lang="en-US" sz="1400" dirty="0" err="1" smtClean="0">
                <a:hlinkClick r:id="rId3"/>
              </a:rPr>
              <a:t>mplane</a:t>
            </a:r>
            <a:r>
              <a:rPr lang="en-US" sz="1400" dirty="0" smtClean="0"/>
              <a:t>" IEEE Communication Magazine, March 2016, pp. 71-76</a:t>
            </a:r>
            <a:endParaRPr lang="it-IT" sz="1400" dirty="0"/>
          </a:p>
        </p:txBody>
      </p:sp>
      <p:pic>
        <p:nvPicPr>
          <p:cNvPr id="13" name="Immagin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96752"/>
            <a:ext cx="6336703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6" name="Picture 2" descr="Risultati immagini per schema sistema trasmissione ott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8" y="1623823"/>
            <a:ext cx="8100892" cy="2165217"/>
          </a:xfrm>
          <a:prstGeom prst="rect">
            <a:avLst/>
          </a:prstGeom>
          <a:noFill/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273925" cy="11969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err="1" smtClean="0">
                <a:solidFill>
                  <a:schemeClr val="bg1"/>
                </a:solidFill>
                <a:ea typeface="+mj-ea"/>
              </a:rPr>
              <a:t>Optical</a:t>
            </a:r>
            <a:r>
              <a:rPr lang="it-IT" sz="3200" dirty="0" smtClean="0">
                <a:solidFill>
                  <a:schemeClr val="bg1"/>
                </a:solidFill>
                <a:ea typeface="+mj-ea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a typeface="+mj-ea"/>
              </a:rPr>
              <a:t>Transmission</a:t>
            </a:r>
            <a:r>
              <a:rPr lang="it-IT" sz="3200" dirty="0" smtClean="0">
                <a:solidFill>
                  <a:schemeClr val="bg1"/>
                </a:solidFill>
                <a:ea typeface="+mj-ea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a typeface="+mj-ea"/>
              </a:rPr>
              <a:t>Systems</a:t>
            </a:r>
            <a:endParaRPr sz="3200" dirty="0" smtClean="0">
              <a:solidFill>
                <a:schemeClr val="bg1"/>
              </a:solidFill>
              <a:ea typeface="+mj-ea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467544" y="3501817"/>
            <a:ext cx="9180512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IM-DD (</a:t>
            </a: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intensity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it-IT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Modulation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it-IT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Direct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Detection)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800" baseline="0" dirty="0" err="1" smtClean="0">
                <a:latin typeface="Calibri" pitchFamily="34" charset="0"/>
                <a:cs typeface="ＭＳ Ｐゴシック" charset="0"/>
              </a:rPr>
              <a:t>Coherent</a:t>
            </a:r>
            <a:r>
              <a:rPr lang="it-IT" sz="2800" dirty="0" smtClean="0">
                <a:latin typeface="Calibri" pitchFamily="34" charset="0"/>
                <a:cs typeface="ＭＳ Ｐゴシック" charset="0"/>
              </a:rPr>
              <a:t> </a:t>
            </a:r>
            <a:r>
              <a:rPr lang="it-IT" sz="2800" dirty="0" err="1" smtClean="0">
                <a:latin typeface="Calibri" pitchFamily="34" charset="0"/>
                <a:cs typeface="ＭＳ Ｐゴシック" charset="0"/>
              </a:rPr>
              <a:t>Systems</a:t>
            </a:r>
            <a:r>
              <a:rPr lang="it-IT" sz="2800" dirty="0" smtClean="0">
                <a:latin typeface="Calibri" pitchFamily="34" charset="0"/>
                <a:cs typeface="ＭＳ Ｐゴシック" charset="0"/>
              </a:rPr>
              <a:t> (</a:t>
            </a:r>
            <a:r>
              <a:rPr lang="it-IT" sz="2800" dirty="0" err="1" smtClean="0">
                <a:latin typeface="Calibri" pitchFamily="34" charset="0"/>
                <a:cs typeface="ＭＳ Ｐゴシック" charset="0"/>
              </a:rPr>
              <a:t>field</a:t>
            </a:r>
            <a:r>
              <a:rPr lang="it-IT" sz="2800" dirty="0" smtClean="0">
                <a:latin typeface="Calibri" pitchFamily="34" charset="0"/>
                <a:cs typeface="ＭＳ Ｐゴシック" charset="0"/>
              </a:rPr>
              <a:t> detection)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800" dirty="0" err="1" smtClean="0">
                <a:latin typeface="Calibri" pitchFamily="34" charset="0"/>
                <a:cs typeface="ＭＳ Ｐゴシック" charset="0"/>
              </a:rPr>
              <a:t>Multilevel</a:t>
            </a:r>
            <a:r>
              <a:rPr lang="it-IT" sz="2800" dirty="0" smtClean="0">
                <a:latin typeface="Calibri" pitchFamily="34" charset="0"/>
                <a:cs typeface="ＭＳ Ｐゴシック" charset="0"/>
              </a:rPr>
              <a:t> System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800" dirty="0" err="1" smtClean="0">
                <a:solidFill>
                  <a:srgbClr val="FF0000"/>
                </a:solidFill>
                <a:latin typeface="Calibri" pitchFamily="34" charset="0"/>
                <a:ea typeface="ＭＳ Ｐゴシック" charset="0"/>
                <a:cs typeface="ＭＳ Ｐゴシック" charset="0"/>
              </a:rPr>
              <a:t>Wavelength</a:t>
            </a:r>
            <a:r>
              <a:rPr lang="it-IT" sz="2800" dirty="0" smtClean="0">
                <a:solidFill>
                  <a:srgbClr val="FF0000"/>
                </a:solidFill>
                <a:latin typeface="Calibri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Calibri" pitchFamily="34" charset="0"/>
                <a:ea typeface="ＭＳ Ｐゴシック" charset="0"/>
                <a:cs typeface="ＭＳ Ｐゴシック" charset="0"/>
              </a:rPr>
              <a:t>Division</a:t>
            </a:r>
            <a:r>
              <a:rPr lang="it-IT" sz="2800" dirty="0" smtClean="0">
                <a:solidFill>
                  <a:srgbClr val="FF0000"/>
                </a:solidFill>
                <a:latin typeface="Calibri" pitchFamily="34" charset="0"/>
                <a:ea typeface="ＭＳ Ｐゴシック" charset="0"/>
                <a:cs typeface="ＭＳ Ｐゴシック" charset="0"/>
              </a:rPr>
              <a:t> Multiplexing (WDM)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ＭＳ Ｐゴシック" charset="0"/>
              </a:rPr>
              <a:t>Orthogonal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it-IT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ＭＳ Ｐゴシック" charset="0"/>
              </a:rPr>
              <a:t>Frequency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it-IT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ＭＳ Ｐゴシック" charset="0"/>
              </a:rPr>
              <a:t>Division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ＭＳ Ｐゴシック" charset="0"/>
              </a:rPr>
              <a:t> Multiplexing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60</a:t>
            </a:fld>
            <a:endParaRPr lang="it-IT"/>
          </a:p>
        </p:txBody>
      </p:sp>
      <p:pic>
        <p:nvPicPr>
          <p:cNvPr id="7" name="Immagine 6" descr="Fig rete complet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352928" cy="504056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971600" y="260648"/>
            <a:ext cx="7956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charset="0"/>
                <a:ea typeface="ＭＳ Ｐゴシック" pitchFamily="34" charset="-128"/>
                <a:cs typeface="Helvetica Neue" charset="0"/>
              </a:rPr>
              <a:t>SDN-mPlane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charset="0"/>
                <a:ea typeface="ＭＳ Ｐゴシック" pitchFamily="34" charset="-128"/>
                <a:cs typeface="Helvetica Neue" charset="0"/>
              </a:rPr>
              <a:t> test (1)</a:t>
            </a:r>
          </a:p>
        </p:txBody>
      </p:sp>
      <p:sp>
        <p:nvSpPr>
          <p:cNvPr id="8" name="Ovale 7"/>
          <p:cNvSpPr/>
          <p:nvPr/>
        </p:nvSpPr>
        <p:spPr>
          <a:xfrm>
            <a:off x="0" y="188640"/>
            <a:ext cx="1259632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SDN</a:t>
            </a:r>
            <a:endParaRPr lang="it-IT" sz="3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61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11560" y="530294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correlations between Throughput and </a:t>
            </a:r>
            <a:r>
              <a:rPr lang="en-US" dirty="0" err="1" smtClean="0"/>
              <a:t>Fast_retry</a:t>
            </a:r>
            <a:r>
              <a:rPr lang="en-US" dirty="0" smtClean="0"/>
              <a:t> (a) and between Throughput and </a:t>
            </a:r>
            <a:r>
              <a:rPr lang="en-US" dirty="0" err="1" smtClean="0"/>
              <a:t>Timeout_retry</a:t>
            </a:r>
            <a:r>
              <a:rPr lang="en-US" dirty="0" smtClean="0"/>
              <a:t>(b)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1412776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Weak</a:t>
            </a:r>
            <a:r>
              <a:rPr lang="it-IT" dirty="0" smtClean="0"/>
              <a:t> </a:t>
            </a:r>
            <a:r>
              <a:rPr lang="it-IT" dirty="0" err="1" smtClean="0"/>
              <a:t>congestion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372200" y="141277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Strong </a:t>
            </a:r>
            <a:r>
              <a:rPr lang="it-IT" dirty="0" err="1" smtClean="0"/>
              <a:t>congestion</a:t>
            </a:r>
            <a:endParaRPr lang="it-IT" dirty="0"/>
          </a:p>
        </p:txBody>
      </p:sp>
      <p:sp>
        <p:nvSpPr>
          <p:cNvPr id="10" name="Ovale 9"/>
          <p:cNvSpPr/>
          <p:nvPr/>
        </p:nvSpPr>
        <p:spPr>
          <a:xfrm>
            <a:off x="0" y="188640"/>
            <a:ext cx="1259632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SDN</a:t>
            </a:r>
            <a:endParaRPr lang="it-IT" sz="3200" dirty="0"/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971600" y="260648"/>
            <a:ext cx="7956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charset="0"/>
                <a:ea typeface="ＭＳ Ｐゴシック" pitchFamily="34" charset="-128"/>
                <a:cs typeface="Helvetica Neue" charset="0"/>
              </a:rPr>
              <a:t>SDN-mPlane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charset="0"/>
                <a:ea typeface="ＭＳ Ｐゴシック" pitchFamily="34" charset="-128"/>
                <a:cs typeface="Helvetica Neue" charset="0"/>
              </a:rPr>
              <a:t> test (2)</a:t>
            </a:r>
          </a:p>
        </p:txBody>
      </p:sp>
      <p:pic>
        <p:nvPicPr>
          <p:cNvPr id="11" name="Immagin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4969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2267744" y="6146140"/>
            <a:ext cx="6876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A. </a:t>
            </a:r>
            <a:r>
              <a:rPr lang="en-US" sz="1400" dirty="0" err="1" smtClean="0"/>
              <a:t>Valenti</a:t>
            </a:r>
            <a:r>
              <a:rPr lang="en-US" sz="1400" dirty="0" smtClean="0"/>
              <a:t> et al "Quality of Service monitoring adopting correlation among active and passive measurements" Networks 2016, Montreal September 2016.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563888" y="278092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a)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164288" y="249289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b)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62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-324544" y="44624"/>
            <a:ext cx="10259535" cy="1077218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Slicing reliability:</a:t>
            </a:r>
            <a:b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disaster</a:t>
            </a:r>
            <a:r>
              <a:rPr lang="it-IT" sz="3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recovery</a:t>
            </a:r>
            <a:endParaRPr sz="32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9" name="Immagine 8" descr="Fig boo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528391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Fig thr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3928" y="1412775"/>
            <a:ext cx="5040560" cy="33843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10"/>
          <p:cNvSpPr/>
          <p:nvPr/>
        </p:nvSpPr>
        <p:spPr>
          <a:xfrm>
            <a:off x="1835696" y="5013176"/>
            <a:ext cx="6840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E. </a:t>
            </a:r>
            <a:r>
              <a:rPr lang="en-US" sz="1400" dirty="0" err="1" smtClean="0"/>
              <a:t>Tego</a:t>
            </a:r>
            <a:r>
              <a:rPr lang="en-US" sz="1400" dirty="0" smtClean="0"/>
              <a:t> et al "A Measurement Plane for Optical Networks to Manage Emergency Events</a:t>
            </a:r>
            <a:r>
              <a:rPr lang="en-US" sz="1400" b="1" dirty="0" smtClean="0"/>
              <a:t>"</a:t>
            </a:r>
            <a:r>
              <a:rPr lang="en-US" sz="1400" dirty="0" smtClean="0"/>
              <a:t> Fiber and Integrated Optics, Taylor &amp; Francis, published online December 13 2017, pp. 227-241.</a:t>
            </a:r>
            <a:endParaRPr lang="it-IT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63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956376" cy="1077218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Slicing case:</a:t>
            </a:r>
            <a:b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Next Generation Emergency Networks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4294967295"/>
          </p:nvPr>
        </p:nvSpPr>
        <p:spPr>
          <a:xfrm>
            <a:off x="0" y="1124744"/>
            <a:ext cx="9144000" cy="59954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migration of current emergency systems based on legacy telecommunication technology.  Cooperation within IP?</a:t>
            </a:r>
          </a:p>
          <a:p>
            <a:pPr eaLnBrk="1" hangingPunct="1"/>
            <a:r>
              <a:rPr lang="en-US" sz="2800" dirty="0" smtClean="0"/>
              <a:t>Current emergency systems must be upgraded to operate in a full IP world  </a:t>
            </a:r>
          </a:p>
          <a:p>
            <a:pPr eaLnBrk="1" hangingPunct="1"/>
            <a:r>
              <a:rPr lang="en-US" sz="2800" dirty="0" smtClean="0"/>
              <a:t>Procedures to assign reliable and secure paths and must monitor networks in order to avoid congestions and other impairments. See </a:t>
            </a:r>
            <a:r>
              <a:rPr lang="en-US" sz="2800" i="1" dirty="0" smtClean="0"/>
              <a:t>slicing</a:t>
            </a:r>
            <a:r>
              <a:rPr lang="en-US" sz="2800" dirty="0" smtClean="0"/>
              <a:t> before</a:t>
            </a:r>
          </a:p>
          <a:p>
            <a:pPr eaLnBrk="1" hangingPunct="1"/>
            <a:r>
              <a:rPr lang="en-US" sz="2800" dirty="0" smtClean="0"/>
              <a:t>Unique platform to manage all the emergency calls: NG112 (EENA)</a:t>
            </a:r>
          </a:p>
          <a:p>
            <a:pPr eaLnBrk="1" hangingPunct="1"/>
            <a:r>
              <a:rPr lang="en-US" sz="2800" dirty="0" smtClean="0"/>
              <a:t>Information from social networks. i.e. </a:t>
            </a:r>
            <a:r>
              <a:rPr lang="en-US" sz="2800" dirty="0" err="1" smtClean="0"/>
              <a:t>prog</a:t>
            </a:r>
            <a:r>
              <a:rPr lang="en-US" sz="2800" dirty="0" smtClean="0"/>
              <a:t>. EMYNOS </a:t>
            </a:r>
            <a:r>
              <a:rPr lang="en-US" sz="1400" dirty="0" smtClean="0"/>
              <a:t>(www.emynos.eu)</a:t>
            </a:r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64</a:t>
            </a:fld>
            <a:endParaRPr lang="it-IT"/>
          </a:p>
        </p:txBody>
      </p:sp>
      <p:sp>
        <p:nvSpPr>
          <p:cNvPr id="6" name="Segnaposto contenuto 2"/>
          <p:cNvSpPr>
            <a:spLocks noGrp="1"/>
          </p:cNvSpPr>
          <p:nvPr>
            <p:ph idx="4294967295"/>
          </p:nvPr>
        </p:nvSpPr>
        <p:spPr>
          <a:xfrm>
            <a:off x="0" y="1268760"/>
            <a:ext cx="9144000" cy="6672596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Current </a:t>
            </a:r>
            <a:r>
              <a:rPr lang="en-US" sz="2800" i="1" dirty="0" smtClean="0"/>
              <a:t>host-centric</a:t>
            </a:r>
            <a:r>
              <a:rPr lang="en-US" sz="2800" dirty="0" smtClean="0"/>
              <a:t>  (Server-client) Internet architecture is becoming inadequate for the modern services</a:t>
            </a:r>
          </a:p>
          <a:p>
            <a:pPr eaLnBrk="1" hangingPunct="1"/>
            <a:r>
              <a:rPr lang="en-US" sz="2800" dirty="0" smtClean="0"/>
              <a:t>Semantic networks: routing according </a:t>
            </a:r>
            <a:r>
              <a:rPr lang="en-US" sz="2800" i="1" dirty="0" smtClean="0"/>
              <a:t>conten</a:t>
            </a:r>
            <a:r>
              <a:rPr lang="en-US" sz="2800" dirty="0" smtClean="0"/>
              <a:t>t, </a:t>
            </a:r>
          </a:p>
          <a:p>
            <a:pPr eaLnBrk="1" hangingPunct="1"/>
            <a:r>
              <a:rPr lang="en-US" sz="2800" dirty="0" smtClean="0"/>
              <a:t> Information Centric Networks (Content Centric Networks):</a:t>
            </a:r>
          </a:p>
          <a:p>
            <a:pPr lvl="1" eaLnBrk="1" hangingPunct="1"/>
            <a:r>
              <a:rPr lang="en-US" sz="2600" dirty="0" smtClean="0">
                <a:solidFill>
                  <a:srgbClr val="FF0000"/>
                </a:solidFill>
              </a:rPr>
              <a:t>Content-Client:</a:t>
            </a:r>
            <a:r>
              <a:rPr lang="en-US" sz="2600" dirty="0" smtClean="0"/>
              <a:t> research according to </a:t>
            </a:r>
            <a:r>
              <a:rPr lang="en-US" sz="2600" i="1" dirty="0" smtClean="0"/>
              <a:t>name</a:t>
            </a:r>
          </a:p>
          <a:p>
            <a:pPr lvl="1" eaLnBrk="1" hangingPunct="1"/>
            <a:r>
              <a:rPr lang="en-US" sz="2600" dirty="0" smtClean="0"/>
              <a:t>IP revolution: </a:t>
            </a:r>
            <a:r>
              <a:rPr lang="en-US" sz="2600" i="1" dirty="0" smtClean="0"/>
              <a:t>Broadcast searching for a “name” to all the nodes closest to client</a:t>
            </a:r>
          </a:p>
          <a:p>
            <a:pPr lvl="1" eaLnBrk="1" hangingPunct="1"/>
            <a:r>
              <a:rPr lang="en-US" sz="2600" i="1" dirty="0" smtClean="0"/>
              <a:t>Router containing “name” send all its content to the client</a:t>
            </a:r>
          </a:p>
          <a:p>
            <a:pPr lvl="1" eaLnBrk="1" hangingPunct="1"/>
            <a:endParaRPr lang="en-US" sz="26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/>
            <a:endParaRPr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" name="Ovale 6"/>
          <p:cNvSpPr/>
          <p:nvPr/>
        </p:nvSpPr>
        <p:spPr>
          <a:xfrm>
            <a:off x="0" y="188640"/>
            <a:ext cx="1259632" cy="86409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ICN</a:t>
            </a:r>
            <a:endParaRPr lang="it-IT" sz="3200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899592" y="357166"/>
            <a:ext cx="7956376" cy="584775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Information Centric Networks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  <p:sp>
        <p:nvSpPr>
          <p:cNvPr id="6" name="Segnaposto contenuto 2"/>
          <p:cNvSpPr>
            <a:spLocks noGrp="1"/>
          </p:cNvSpPr>
          <p:nvPr>
            <p:ph idx="4294967295"/>
          </p:nvPr>
        </p:nvSpPr>
        <p:spPr>
          <a:xfrm>
            <a:off x="107504" y="1057140"/>
            <a:ext cx="9144000" cy="698037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Cost </a:t>
            </a:r>
            <a:r>
              <a:rPr lang="en-US" sz="2800" dirty="0" err="1" smtClean="0"/>
              <a:t>analisys</a:t>
            </a:r>
            <a:r>
              <a:rPr lang="en-US" sz="2800" dirty="0" smtClean="0"/>
              <a:t>: </a:t>
            </a:r>
          </a:p>
          <a:p>
            <a:pPr lvl="1" eaLnBrk="1" hangingPunct="1"/>
            <a:r>
              <a:rPr lang="en-US" sz="2800" dirty="0" smtClean="0"/>
              <a:t>Cost advantages with respect standard IP and CDN </a:t>
            </a:r>
            <a:r>
              <a:rPr lang="en-US" dirty="0" smtClean="0"/>
              <a:t>A. </a:t>
            </a:r>
            <a:r>
              <a:rPr lang="en-US" dirty="0" err="1" smtClean="0"/>
              <a:t>Araldo</a:t>
            </a:r>
            <a:r>
              <a:rPr lang="en-US" dirty="0" smtClean="0"/>
              <a:t>, M. </a:t>
            </a:r>
            <a:r>
              <a:rPr lang="en-US" dirty="0" err="1" smtClean="0"/>
              <a:t>Mangili</a:t>
            </a:r>
            <a:r>
              <a:rPr lang="en-US" dirty="0" smtClean="0"/>
              <a:t>, F. </a:t>
            </a:r>
            <a:r>
              <a:rPr lang="en-US" dirty="0" err="1" smtClean="0"/>
              <a:t>Martignon</a:t>
            </a:r>
            <a:r>
              <a:rPr lang="en-US" dirty="0" smtClean="0"/>
              <a:t>, D. Rossi, "Cost-aware cashing: optimizing cache </a:t>
            </a:r>
            <a:r>
              <a:rPr lang="en-US" dirty="0" err="1" smtClean="0"/>
              <a:t>povisioning</a:t>
            </a:r>
            <a:r>
              <a:rPr lang="en-US" dirty="0" smtClean="0"/>
              <a:t> and object placement in ICN", </a:t>
            </a:r>
            <a:r>
              <a:rPr lang="en-US" dirty="0" err="1" smtClean="0"/>
              <a:t>Globecom</a:t>
            </a:r>
            <a:r>
              <a:rPr lang="en-US" dirty="0" smtClean="0"/>
              <a:t> 2014, December 8-14 2014Austin USA</a:t>
            </a:r>
          </a:p>
          <a:p>
            <a:pPr lvl="1" eaLnBrk="1" hangingPunct="1"/>
            <a:r>
              <a:rPr lang="en-US" sz="2800" dirty="0" smtClean="0"/>
              <a:t>More efficiency in Wavelength Routing and Assignment (RWA) </a:t>
            </a:r>
            <a:r>
              <a:rPr lang="en-US" i="1" dirty="0" smtClean="0"/>
              <a:t>M. </a:t>
            </a:r>
            <a:r>
              <a:rPr lang="en-US" i="1" dirty="0" err="1" smtClean="0"/>
              <a:t>F.Al-Naday</a:t>
            </a:r>
            <a:r>
              <a:rPr lang="en-US" i="1" dirty="0" smtClean="0"/>
              <a:t>, N. </a:t>
            </a:r>
            <a:r>
              <a:rPr lang="en-US" i="1" dirty="0" err="1" smtClean="0"/>
              <a:t>Thomos</a:t>
            </a:r>
            <a:r>
              <a:rPr lang="en-US" i="1" dirty="0" smtClean="0"/>
              <a:t>, M. J. Reed, "Information-Centric Multilayer Networking: Improving Performance Through an ICN/WDM Architecture" IEEE/ACM Transaction on Networking, vol. 25, n. 1, Feb. 2017</a:t>
            </a:r>
            <a:r>
              <a:rPr lang="en-US" dirty="0" smtClean="0"/>
              <a:t>  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Power consumption:</a:t>
            </a:r>
          </a:p>
          <a:p>
            <a:pPr lvl="1" eaLnBrk="1" hangingPunct="1"/>
            <a:r>
              <a:rPr lang="en-US" sz="2600" dirty="0" err="1" smtClean="0"/>
              <a:t>Servers+routers</a:t>
            </a:r>
            <a:r>
              <a:rPr lang="en-US" sz="2600" dirty="0" smtClean="0"/>
              <a:t>= CCN better than standard IP </a:t>
            </a:r>
            <a:r>
              <a:rPr lang="en-US" dirty="0" smtClean="0"/>
              <a:t>U. Lee, I. </a:t>
            </a:r>
            <a:r>
              <a:rPr lang="en-US" dirty="0" err="1" smtClean="0"/>
              <a:t>Rimac</a:t>
            </a:r>
            <a:r>
              <a:rPr lang="en-US" dirty="0" smtClean="0"/>
              <a:t>, V. Hilt, “Greening the Internet with Content-Centric Networking” Proceedings of the 1st International Conference on Energy-Efficient Computing and Networking, Passau, Germany — April 13 - 15, 2010</a:t>
            </a:r>
            <a:endParaRPr lang="en-US" sz="2800" dirty="0" smtClean="0"/>
          </a:p>
          <a:p>
            <a:pPr eaLnBrk="1" hangingPunct="1"/>
            <a:r>
              <a:rPr lang="it-IT" sz="2800" dirty="0" err="1" smtClean="0"/>
              <a:t>Slicing</a:t>
            </a:r>
            <a:r>
              <a:rPr lang="it-IT" sz="2800" dirty="0" smtClean="0"/>
              <a:t> </a:t>
            </a:r>
            <a:r>
              <a:rPr lang="it-IT" sz="2800" dirty="0" err="1" smtClean="0"/>
              <a:t>operating</a:t>
            </a:r>
            <a:r>
              <a:rPr lang="it-IT" sz="2800" dirty="0" smtClean="0"/>
              <a:t> in a ICN Contest: </a:t>
            </a:r>
            <a:r>
              <a:rPr lang="it-IT" sz="1800" dirty="0" smtClean="0"/>
              <a:t>https://www.cisco.com/c/dam/m/en_us/service-provider/ciscoknowledgenetwork/files/601_06_29-16-ICN_29Jun2016_CKN_Final.pdf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/>
            <a:endParaRPr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99592" y="357166"/>
            <a:ext cx="7956376" cy="584775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ICN strategies</a:t>
            </a:r>
          </a:p>
        </p:txBody>
      </p:sp>
      <p:sp>
        <p:nvSpPr>
          <p:cNvPr id="8" name="Ovale 7"/>
          <p:cNvSpPr/>
          <p:nvPr/>
        </p:nvSpPr>
        <p:spPr>
          <a:xfrm>
            <a:off x="0" y="188640"/>
            <a:ext cx="1259632" cy="86409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ICN</a:t>
            </a:r>
            <a:endParaRPr lang="it-IT" sz="3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99592" y="357166"/>
            <a:ext cx="7956376" cy="584775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a typeface="ＭＳ Ｐゴシック" pitchFamily="34" charset="-128"/>
              </a:rPr>
              <a:t>Conclusions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4294967295"/>
          </p:nvPr>
        </p:nvSpPr>
        <p:spPr>
          <a:xfrm>
            <a:off x="0" y="1268760"/>
            <a:ext cx="9144000" cy="538609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Towards Mobile Next Generation Networks</a:t>
            </a:r>
          </a:p>
          <a:p>
            <a:pPr eaLnBrk="1" hangingPunct="1"/>
            <a:r>
              <a:rPr lang="en-US" sz="2800" dirty="0" smtClean="0"/>
              <a:t>Towards FTTH and Fiber to the Antenna </a:t>
            </a:r>
          </a:p>
          <a:p>
            <a:pPr eaLnBrk="1" hangingPunct="1"/>
            <a:r>
              <a:rPr lang="en-US" sz="2800" dirty="0" smtClean="0"/>
              <a:t>Role of Radio Access with 5G</a:t>
            </a:r>
          </a:p>
          <a:p>
            <a:pPr eaLnBrk="1" hangingPunct="1"/>
            <a:r>
              <a:rPr lang="en-US" sz="2800" dirty="0" err="1" smtClean="0"/>
              <a:t>IoT</a:t>
            </a:r>
            <a:r>
              <a:rPr lang="en-US" sz="2800" dirty="0" smtClean="0"/>
              <a:t> transforms Architectures (FOG, EDGE) and data management (</a:t>
            </a:r>
            <a:r>
              <a:rPr lang="en-US" sz="2800" dirty="0" err="1" smtClean="0"/>
              <a:t>blockchain</a:t>
            </a:r>
            <a:r>
              <a:rPr lang="en-US" sz="2800" dirty="0" smtClean="0"/>
              <a:t>)</a:t>
            </a:r>
          </a:p>
          <a:p>
            <a:pPr eaLnBrk="1" hangingPunct="1"/>
            <a:r>
              <a:rPr lang="en-US" sz="2800" dirty="0" smtClean="0"/>
              <a:t>Dynamic management with SDN&amp;NFV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/>
            <a:endParaRPr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784" y="1124744"/>
            <a:ext cx="970215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273925" cy="11969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bg1"/>
                </a:solidFill>
                <a:ea typeface="+mj-ea"/>
              </a:rPr>
              <a:t>Link </a:t>
            </a:r>
            <a:r>
              <a:rPr lang="it-IT" sz="3200" dirty="0" err="1" smtClean="0">
                <a:solidFill>
                  <a:schemeClr val="bg1"/>
                </a:solidFill>
                <a:ea typeface="+mj-ea"/>
              </a:rPr>
              <a:t>Capacity</a:t>
            </a:r>
            <a:endParaRPr sz="3200" dirty="0" smtClean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628800"/>
            <a:ext cx="1004966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273925" cy="11969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err="1" smtClean="0">
                <a:solidFill>
                  <a:schemeClr val="bg1"/>
                </a:solidFill>
                <a:ea typeface="+mj-ea"/>
              </a:rPr>
              <a:t>Examples</a:t>
            </a:r>
            <a:r>
              <a:rPr lang="it-IT" sz="3200" dirty="0" smtClean="0">
                <a:solidFill>
                  <a:schemeClr val="bg1"/>
                </a:solidFill>
                <a:ea typeface="+mj-ea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a typeface="+mj-ea"/>
              </a:rPr>
              <a:t>of</a:t>
            </a:r>
            <a:r>
              <a:rPr lang="it-IT" sz="3200" dirty="0" smtClean="0">
                <a:solidFill>
                  <a:schemeClr val="bg1"/>
                </a:solidFill>
                <a:ea typeface="+mj-ea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a typeface="+mj-ea"/>
              </a:rPr>
              <a:t>Optical</a:t>
            </a:r>
            <a:r>
              <a:rPr lang="it-IT" sz="3200" dirty="0" smtClean="0">
                <a:solidFill>
                  <a:schemeClr val="bg1"/>
                </a:solidFill>
                <a:ea typeface="+mj-ea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a typeface="+mj-ea"/>
              </a:rPr>
              <a:t>Transmission</a:t>
            </a:r>
            <a:r>
              <a:rPr lang="it-IT" sz="3200" dirty="0" smtClean="0">
                <a:solidFill>
                  <a:schemeClr val="bg1"/>
                </a:solidFill>
                <a:ea typeface="+mj-ea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a typeface="+mj-ea"/>
              </a:rPr>
              <a:t>Systems</a:t>
            </a:r>
            <a:endParaRPr sz="3200" dirty="0" smtClean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A14FD-411F-478B-A63B-C2A1E0C446C1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Smart Home e Servizi in-House Attraverso  Reti a Larga Banda</a:t>
            </a:r>
          </a:p>
          <a:p>
            <a:pPr>
              <a:defRPr/>
            </a:pPr>
            <a:r>
              <a:rPr lang="it-IT" smtClean="0"/>
              <a:t>Firenze  25 ottobre 2013</a:t>
            </a:r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66" y="869328"/>
            <a:ext cx="8788722" cy="594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273925" cy="11969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err="1" smtClean="0">
                <a:solidFill>
                  <a:schemeClr val="bg1"/>
                </a:solidFill>
                <a:ea typeface="+mj-ea"/>
              </a:rPr>
              <a:t>Research</a:t>
            </a:r>
            <a:r>
              <a:rPr lang="it-IT" sz="3200" dirty="0" smtClean="0">
                <a:solidFill>
                  <a:schemeClr val="bg1"/>
                </a:solidFill>
                <a:ea typeface="+mj-ea"/>
              </a:rPr>
              <a:t> vs </a:t>
            </a:r>
            <a:r>
              <a:rPr lang="it-IT" sz="3200" dirty="0" err="1" smtClean="0">
                <a:solidFill>
                  <a:schemeClr val="bg1"/>
                </a:solidFill>
                <a:ea typeface="+mj-ea"/>
              </a:rPr>
              <a:t>Products</a:t>
            </a:r>
            <a:endParaRPr sz="3200" dirty="0" smtClean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3458</Words>
  <Application>Microsoft Macintosh PowerPoint</Application>
  <PresentationFormat>Presentazione su schermo (4:3)</PresentationFormat>
  <Paragraphs>717</Paragraphs>
  <Slides>66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68" baseType="lpstr">
      <vt:lpstr>Tema di Office</vt:lpstr>
      <vt:lpstr>Clip</vt:lpstr>
      <vt:lpstr>Infrastructures for Next Generation Ultrabroadband and Mobile Networks   </vt:lpstr>
      <vt:lpstr>Outline</vt:lpstr>
      <vt:lpstr>User Infrastructure Network Trend</vt:lpstr>
      <vt:lpstr>Network Segments</vt:lpstr>
      <vt:lpstr>Short Optical Fiber Overview</vt:lpstr>
      <vt:lpstr>Optical Transmission Systems</vt:lpstr>
      <vt:lpstr>Link Capacity</vt:lpstr>
      <vt:lpstr>Examples of Optical Transmission Systems</vt:lpstr>
      <vt:lpstr>Research vs Products</vt:lpstr>
      <vt:lpstr>Access Network Evolution</vt:lpstr>
      <vt:lpstr>Access network </vt:lpstr>
      <vt:lpstr>Towards FTTB </vt:lpstr>
      <vt:lpstr>FTTH </vt:lpstr>
      <vt:lpstr>FTTH Architectures</vt:lpstr>
      <vt:lpstr>Presentazione di PowerPoint</vt:lpstr>
      <vt:lpstr>Presentazione di PowerPoint</vt:lpstr>
      <vt:lpstr>PON Scheme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5G Main Characteristics </vt:lpstr>
      <vt:lpstr>Presentazione di PowerPoint</vt:lpstr>
      <vt:lpstr>5G Services</vt:lpstr>
      <vt:lpstr>Rete 5G (HetNet)</vt:lpstr>
      <vt:lpstr>Centralized/Cloud Radio Access Network evolution</vt:lpstr>
      <vt:lpstr>Fronthauling (Digital Radio Over Fiber)</vt:lpstr>
      <vt:lpstr>Next GenerationAccess Network for 5G</vt:lpstr>
      <vt:lpstr>Backhaul vs Fronthaul</vt:lpstr>
      <vt:lpstr>Example of eBBM</vt:lpstr>
      <vt:lpstr>26-28 GHz new radio: Radio beams</vt:lpstr>
      <vt:lpstr>26-28 GHz for rural Areas</vt:lpstr>
      <vt:lpstr>26-28 GHz other examples</vt:lpstr>
      <vt:lpstr>IoT Contest</vt:lpstr>
      <vt:lpstr>IoT automatic transportation</vt:lpstr>
      <vt:lpstr>Presentazione di PowerPoint</vt:lpstr>
      <vt:lpstr>Access Infrastructure costs</vt:lpstr>
      <vt:lpstr>Presentazione di PowerPoint</vt:lpstr>
      <vt:lpstr>Presentazione di PowerPoint</vt:lpstr>
      <vt:lpstr>Slicing (1)</vt:lpstr>
      <vt:lpstr>Slicing (2): 3GPPP approach</vt:lpstr>
      <vt:lpstr>Our Slicing approach</vt:lpstr>
      <vt:lpstr>Slicing: Encapsulation from VLAN to Virtual Private LAN Service (VPLS) to PBB-TE </vt:lpstr>
      <vt:lpstr>Software Defined Networks</vt:lpstr>
      <vt:lpstr>Centralized SDN</vt:lpstr>
      <vt:lpstr>Centralized vs distributed SDN</vt:lpstr>
      <vt:lpstr>LAB ISCOM </vt:lpstr>
      <vt:lpstr>Slicing: LAB ISCOM</vt:lpstr>
      <vt:lpstr>Latency with slicing </vt:lpstr>
      <vt:lpstr>FUB: SDN+Measurement plane</vt:lpstr>
      <vt:lpstr>SDN Distributed Controller</vt:lpstr>
      <vt:lpstr>mPlane architecture (EU FP7)</vt:lpstr>
      <vt:lpstr>Presentazione di PowerPoint</vt:lpstr>
      <vt:lpstr>Presentazione di PowerPoint</vt:lpstr>
      <vt:lpstr>Slicing reliability: disaster recovery</vt:lpstr>
      <vt:lpstr>Slicing case: Next Generation Emergency Networks</vt:lpstr>
      <vt:lpstr>Information Centric Networks</vt:lpstr>
      <vt:lpstr>ICN strategies</vt:lpstr>
      <vt:lpstr>Conclusions</vt:lpstr>
    </vt:vector>
  </TitlesOfParts>
  <Company>Matera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Francesco</dc:creator>
  <cp:lastModifiedBy>Stefania Vinci</cp:lastModifiedBy>
  <cp:revision>308</cp:revision>
  <dcterms:created xsi:type="dcterms:W3CDTF">2011-04-30T05:27:24Z</dcterms:created>
  <dcterms:modified xsi:type="dcterms:W3CDTF">2018-11-28T10:19:16Z</dcterms:modified>
</cp:coreProperties>
</file>