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929" r:id="rId5"/>
    <p:sldId id="930" r:id="rId6"/>
    <p:sldId id="931" r:id="rId7"/>
    <p:sldId id="916" r:id="rId8"/>
    <p:sldId id="934" r:id="rId9"/>
    <p:sldId id="935" r:id="rId10"/>
    <p:sldId id="938" r:id="rId11"/>
    <p:sldId id="939" r:id="rId12"/>
    <p:sldId id="933" r:id="rId13"/>
    <p:sldId id="928" r:id="rId14"/>
    <p:sldId id="936" r:id="rId15"/>
    <p:sldId id="944" r:id="rId16"/>
    <p:sldId id="947" r:id="rId17"/>
    <p:sldId id="942" r:id="rId18"/>
    <p:sldId id="925" r:id="rId19"/>
    <p:sldId id="927" r:id="rId20"/>
    <p:sldId id="948" r:id="rId21"/>
    <p:sldId id="950" r:id="rId22"/>
    <p:sldId id="262" r:id="rId23"/>
    <p:sldId id="949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>
        <p:scale>
          <a:sx n="67" d="100"/>
          <a:sy n="67" d="100"/>
        </p:scale>
        <p:origin x="6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3T20:46:50.7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1 172,'55'-1,"-1"0,1 3,89 14,-75-4,108 3,72-15,-126-1,943-1,-1023 0,79-16,18-1,330 15,-243 7,616-3,-810-2,-1-2,50-12,-43 8,45-4,303 9,-199 5,1078-2,-1238-2,1-1,48-12,19-4,121-23,-155 26,1 3,95-5,-125 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3T20:46:55.0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0 172,'375'-17,"-126"-14,243-23,363 23,11 34,-240 1,6783-4,-7269-4,147-25,-175 18,175 9,-136 5,1238-3,-1357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3T20:47:03.1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1,'70'1,"0"4,0 3,-1 4,108 33,482 119,-247-88,-324-62,90-1,12 2,136 8,-50-5,221 7,582-26,-1043 2,1 2,0 2,56 15,103 49,-164-56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3T20:47:05.9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1,'3959'0,"-3929"0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BF4C1-DF54-45E0-8FAE-28BFFCE44879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847CF-6CF0-445C-B8B9-1A549F5F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8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2B422-B56B-05F6-A91B-8CF72DD1F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6903015-A177-9680-8EA3-6B230C6C5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4D27505-4D67-FFC4-B2E4-893B7B969E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4728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2B422-B56B-05F6-A91B-8CF72DD1F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6903015-A177-9680-8EA3-6B230C6C5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4D27505-4D67-FFC4-B2E4-893B7B969E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774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536335-5ABA-60A5-FD74-A5BF36329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400" y="1635655"/>
            <a:ext cx="9172878" cy="1874307"/>
          </a:xfrm>
        </p:spPr>
        <p:txBody>
          <a:bodyPr anchor="ctr">
            <a:normAutofit/>
          </a:bodyPr>
          <a:lstStyle>
            <a:lvl1pPr algn="l">
              <a:defRPr sz="3000" baseline="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F892C23-19FB-5D7D-4AD7-9CCFB8580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400" y="3602038"/>
            <a:ext cx="9172878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pic>
        <p:nvPicPr>
          <p:cNvPr id="10" name="Immagine 9" descr="Immagine che contiene computer, concerto, schermata, persona&#10;&#10;Descrizione generata automaticamente">
            <a:extLst>
              <a:ext uri="{FF2B5EF4-FFF2-40B4-BE49-F238E27FC236}">
                <a16:creationId xmlns:a16="http://schemas.microsoft.com/office/drawing/2014/main" id="{8F93587B-82CC-BCB1-576B-3326D51BE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71307" r="8346"/>
          <a:stretch/>
        </p:blipFill>
        <p:spPr>
          <a:xfrm>
            <a:off x="-100208" y="-3342"/>
            <a:ext cx="248015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1" name="Immagine 10" descr="Immagine che contiene simbolo, logo, Carattere, Elementi grafici&#10;&#10;Descrizione generata automaticamente">
            <a:extLst>
              <a:ext uri="{FF2B5EF4-FFF2-40B4-BE49-F238E27FC236}">
                <a16:creationId xmlns:a16="http://schemas.microsoft.com/office/drawing/2014/main" id="{55D6B497-5F67-8034-011F-1D45325D66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49597" y="5600895"/>
            <a:ext cx="701653" cy="369775"/>
          </a:xfrm>
          <a:prstGeom prst="rect">
            <a:avLst/>
          </a:prstGeom>
        </p:spPr>
      </p:pic>
      <p:pic>
        <p:nvPicPr>
          <p:cNvPr id="12" name="Immagine 11" descr="Immagine che contiene Elementi grafici, arte, grafica, rosso&#10;&#10;Descrizione generata automaticamente">
            <a:extLst>
              <a:ext uri="{FF2B5EF4-FFF2-40B4-BE49-F238E27FC236}">
                <a16:creationId xmlns:a16="http://schemas.microsoft.com/office/drawing/2014/main" id="{B57997E3-A829-CD10-AB28-7DD893330A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77997" y="126668"/>
            <a:ext cx="794688" cy="773210"/>
          </a:xfrm>
          <a:prstGeom prst="rect">
            <a:avLst/>
          </a:prstGeom>
        </p:spPr>
      </p:pic>
      <p:pic>
        <p:nvPicPr>
          <p:cNvPr id="13" name="Immagine 12" descr="Immagine che contiene Elementi grafici, schermata, Neon, Policromia&#10;&#10;Descrizione generata automaticamente">
            <a:extLst>
              <a:ext uri="{FF2B5EF4-FFF2-40B4-BE49-F238E27FC236}">
                <a16:creationId xmlns:a16="http://schemas.microsoft.com/office/drawing/2014/main" id="{C89A6BE5-DACC-8232-3675-0AD50A1579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7099" y="409755"/>
            <a:ext cx="1288179" cy="263441"/>
          </a:xfrm>
          <a:prstGeom prst="rect">
            <a:avLst/>
          </a:prstGeom>
        </p:spPr>
      </p:pic>
      <p:pic>
        <p:nvPicPr>
          <p:cNvPr id="14" name="Immagine 13" descr="Immagine che contiene logo, palla, design&#10;&#10;Descrizione generata automaticamente">
            <a:extLst>
              <a:ext uri="{FF2B5EF4-FFF2-40B4-BE49-F238E27FC236}">
                <a16:creationId xmlns:a16="http://schemas.microsoft.com/office/drawing/2014/main" id="{C6B28E36-5949-ACAA-EC51-2354F977564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8069" y="5528041"/>
            <a:ext cx="1103824" cy="35665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862AD5F-9EEB-3FCB-D84A-DCDACF0FD593}"/>
              </a:ext>
            </a:extLst>
          </p:cNvPr>
          <p:cNvSpPr txBox="1"/>
          <p:nvPr userDrawn="1"/>
        </p:nvSpPr>
        <p:spPr>
          <a:xfrm>
            <a:off x="4642833" y="5658089"/>
            <a:ext cx="17035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bg1">
                    <a:lumMod val="65000"/>
                  </a:schemeClr>
                </a:solidFill>
              </a:rPr>
              <a:t>IN COLLABORAZIONE CON</a:t>
            </a:r>
          </a:p>
        </p:txBody>
      </p:sp>
      <p:pic>
        <p:nvPicPr>
          <p:cNvPr id="16" name="Immagine 15" descr="Immagine che contiene Elementi grafici, schermata, Carattere, oscurità&#10;&#10;Descrizione generata automaticamente">
            <a:extLst>
              <a:ext uri="{FF2B5EF4-FFF2-40B4-BE49-F238E27FC236}">
                <a16:creationId xmlns:a16="http://schemas.microsoft.com/office/drawing/2014/main" id="{0F06DDE0-32AB-2577-1856-B455D1D91F3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16659" y="-69402"/>
            <a:ext cx="6183308" cy="136196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BDFE4E4-B39B-C627-744A-EAE0954E09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79946" y="6112701"/>
            <a:ext cx="9806306" cy="7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4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23" descr="Immagine che contiene computer, concerto, schermata, persona&#10;&#10;Descrizione generata automaticamente">
            <a:extLst>
              <a:ext uri="{FF2B5EF4-FFF2-40B4-BE49-F238E27FC236}">
                <a16:creationId xmlns:a16="http://schemas.microsoft.com/office/drawing/2014/main" id="{BA17A3BB-2A84-A0D9-7F09-0099A53D8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33415" b="41939"/>
          <a:stretch/>
        </p:blipFill>
        <p:spPr>
          <a:xfrm>
            <a:off x="0" y="0"/>
            <a:ext cx="12204525" cy="17055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10A366D-A08D-7E40-6DB4-5563B2E61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490110-F30B-CCE6-D53B-11E6AA6BB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53407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8" name="Immagine 7" descr="Immagine che contiene Elementi grafici, schermata, Carattere, oscurità&#10;&#10;Descrizione generata automaticamente">
            <a:extLst>
              <a:ext uri="{FF2B5EF4-FFF2-40B4-BE49-F238E27FC236}">
                <a16:creationId xmlns:a16="http://schemas.microsoft.com/office/drawing/2014/main" id="{438380A1-932E-D191-3E38-603661AC9E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55484" y="6079032"/>
            <a:ext cx="3536515" cy="77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7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23" descr="Immagine che contiene computer, concerto, schermata, persona&#10;&#10;Descrizione generata automaticamente">
            <a:extLst>
              <a:ext uri="{FF2B5EF4-FFF2-40B4-BE49-F238E27FC236}">
                <a16:creationId xmlns:a16="http://schemas.microsoft.com/office/drawing/2014/main" id="{5EB917D9-A27C-DC2D-53E9-0C415B17B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33415" b="41939"/>
          <a:stretch/>
        </p:blipFill>
        <p:spPr>
          <a:xfrm>
            <a:off x="0" y="0"/>
            <a:ext cx="12204525" cy="17055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66B8EB4-C41F-ED4C-6D5A-343600E0F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29129F-5ED1-5688-E74F-7D477D4DC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53407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6331DB3-137F-62E5-095C-CED58AD59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53407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9" name="Immagine 8" descr="Immagine che contiene Elementi grafici, schermata, Carattere, oscurità&#10;&#10;Descrizione generata automaticamente">
            <a:extLst>
              <a:ext uri="{FF2B5EF4-FFF2-40B4-BE49-F238E27FC236}">
                <a16:creationId xmlns:a16="http://schemas.microsoft.com/office/drawing/2014/main" id="{2414BC59-6BB0-F47B-4FBA-A5D86254A4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55484" y="6079032"/>
            <a:ext cx="3536515" cy="77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8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23" descr="Immagine che contiene computer, concerto, schermata, persona&#10;&#10;Descrizione generata automaticamente">
            <a:extLst>
              <a:ext uri="{FF2B5EF4-FFF2-40B4-BE49-F238E27FC236}">
                <a16:creationId xmlns:a16="http://schemas.microsoft.com/office/drawing/2014/main" id="{4F4B1180-B40E-5C04-90CC-0D61F7258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33415" b="41939"/>
          <a:stretch/>
        </p:blipFill>
        <p:spPr>
          <a:xfrm>
            <a:off x="0" y="0"/>
            <a:ext cx="12204525" cy="17055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B943597-6ED7-63CE-EF61-C39E9DA6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50522"/>
            <a:ext cx="10512424" cy="1240076"/>
          </a:xfrm>
        </p:spPr>
        <p:txBody>
          <a:bodyPr anchor="ctr"/>
          <a:lstStyle>
            <a:lvl1pPr>
              <a:defRPr sz="3000" baseline="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893D710-6C8E-000C-3D92-59050C85C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53852"/>
            <a:ext cx="6172200" cy="40071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4BF9D86-6A5D-605D-76B8-E9CC12452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53852"/>
            <a:ext cx="3932237" cy="401513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9" name="Immagine 8" descr="Immagine che contiene Elementi grafici, schermata, Carattere, oscurità&#10;&#10;Descrizione generata automaticamente">
            <a:extLst>
              <a:ext uri="{FF2B5EF4-FFF2-40B4-BE49-F238E27FC236}">
                <a16:creationId xmlns:a16="http://schemas.microsoft.com/office/drawing/2014/main" id="{FA7927FF-D2FC-9977-CE46-D28E7FDBF4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55484" y="6079032"/>
            <a:ext cx="3536515" cy="77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A81781F-80C5-5892-3ECE-1184B6418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8A89A5-9B02-A97E-CA4A-4C6640700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903DA1-82BD-B166-5417-B131A02FA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98444B-D905-6449-8493-9DEEE32904BC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DC1A38-79CB-3B30-E3F6-E975A52F1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4DE592-4D24-CDDC-198B-3FBAE8EFD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8CF4C3-C071-9646-A8AF-49461C821C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60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460.png"/><Relationship Id="rId3" Type="http://schemas.openxmlformats.org/officeDocument/2006/relationships/image" Target="../media/image36.png"/><Relationship Id="rId7" Type="http://schemas.openxmlformats.org/officeDocument/2006/relationships/image" Target="../media/image430.png"/><Relationship Id="rId12" Type="http://schemas.openxmlformats.org/officeDocument/2006/relationships/customXml" Target="../ink/ink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450.png"/><Relationship Id="rId5" Type="http://schemas.openxmlformats.org/officeDocument/2006/relationships/image" Target="../media/image55.png"/><Relationship Id="rId10" Type="http://schemas.openxmlformats.org/officeDocument/2006/relationships/customXml" Target="../ink/ink3.xml"/><Relationship Id="rId4" Type="http://schemas.openxmlformats.org/officeDocument/2006/relationships/image" Target="../media/image43.png"/><Relationship Id="rId9" Type="http://schemas.openxmlformats.org/officeDocument/2006/relationships/image" Target="../media/image4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B8B7BE-53F9-984F-4628-BF1D6BE495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Cybersecurity Landscape:</a:t>
            </a:r>
            <a:br>
              <a:rPr lang="en-US" sz="4000" b="1" dirty="0"/>
            </a:br>
            <a:r>
              <a:rPr lang="en-US" sz="4000" b="1" dirty="0"/>
              <a:t>how to avoid Costly Errors </a:t>
            </a:r>
            <a:br>
              <a:rPr lang="en-US" sz="4000" b="1" dirty="0"/>
            </a:br>
            <a:r>
              <a:rPr lang="en-US" sz="4000" b="1" dirty="0"/>
              <a:t>(at low cost)</a:t>
            </a:r>
            <a:endParaRPr lang="it-IT" sz="4000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AC74248-8514-E803-6E6A-898529D42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800" i="1" dirty="0">
                <a:solidFill>
                  <a:schemeClr val="tx1"/>
                </a:solidFill>
              </a:rPr>
              <a:t>Giuseppe Bianchi</a:t>
            </a:r>
          </a:p>
          <a:p>
            <a:r>
              <a:rPr lang="it-IT" sz="2000" dirty="0">
                <a:solidFill>
                  <a:schemeClr val="tx1"/>
                </a:solidFill>
              </a:rPr>
              <a:t>University of Roma Tor Vergata</a:t>
            </a:r>
          </a:p>
          <a:p>
            <a:r>
              <a:rPr lang="it-IT" sz="2000" dirty="0">
                <a:solidFill>
                  <a:schemeClr val="tx1"/>
                </a:solidFill>
              </a:rPr>
              <a:t>Director, National CNIT Network Assurance &amp; Monitoring LAB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6503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9C226-EE63-673A-B2A1-7B8E9878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91" y="7719"/>
            <a:ext cx="12160559" cy="1278155"/>
          </a:xfrm>
        </p:spPr>
        <p:txBody>
          <a:bodyPr>
            <a:normAutofit/>
          </a:bodyPr>
          <a:lstStyle/>
          <a:p>
            <a:r>
              <a:rPr lang="it-IT" sz="4000" b="1" dirty="0"/>
              <a:t>Hard-</a:t>
            </a:r>
            <a:r>
              <a:rPr lang="it-IT" sz="4000" b="1" dirty="0" err="1"/>
              <a:t>coded</a:t>
            </a:r>
            <a:r>
              <a:rPr lang="it-IT" sz="4000" b="1" dirty="0"/>
              <a:t> </a:t>
            </a:r>
            <a:r>
              <a:rPr lang="it-IT" sz="4000" b="1" dirty="0" err="1"/>
              <a:t>credentials</a:t>
            </a:r>
            <a:r>
              <a:rPr lang="it-IT" sz="4000" b="1" dirty="0"/>
              <a:t> </a:t>
            </a:r>
            <a:r>
              <a:rPr lang="it-IT" sz="4000" b="1" dirty="0" err="1"/>
              <a:t>hidden</a:t>
            </a:r>
            <a:r>
              <a:rPr lang="it-IT" sz="4000" b="1" dirty="0"/>
              <a:t> in </a:t>
            </a:r>
            <a:r>
              <a:rPr lang="it-IT" sz="4000" b="1" dirty="0" err="1"/>
              <a:t>plain</a:t>
            </a:r>
            <a:r>
              <a:rPr lang="it-IT" sz="4000" b="1" dirty="0"/>
              <a:t> </a:t>
            </a:r>
            <a:r>
              <a:rPr lang="it-IT" sz="4000" b="1" dirty="0" err="1"/>
              <a:t>sight</a:t>
            </a:r>
            <a:endParaRPr lang="it-IT" sz="40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B5C9584-BDB0-FC2E-FC8E-0826FBBE4893}"/>
              </a:ext>
            </a:extLst>
          </p:cNvPr>
          <p:cNvSpPr txBox="1"/>
          <p:nvPr/>
        </p:nvSpPr>
        <p:spPr>
          <a:xfrm>
            <a:off x="0" y="1174180"/>
            <a:ext cx="118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u="sng" dirty="0"/>
              <a:t>A </a:t>
            </a:r>
            <a:r>
              <a:rPr lang="it-IT" sz="2800" b="1" u="sng" dirty="0" err="1"/>
              <a:t>perpetual</a:t>
            </a:r>
            <a:r>
              <a:rPr lang="it-IT" sz="2800" b="1" u="sng" dirty="0"/>
              <a:t> </a:t>
            </a:r>
            <a:r>
              <a:rPr lang="it-IT" sz="2800" b="1" u="sng" dirty="0" err="1"/>
              <a:t>issue</a:t>
            </a:r>
            <a:r>
              <a:rPr lang="it-IT" sz="2800" b="1" dirty="0"/>
              <a:t>: </a:t>
            </a:r>
            <a:r>
              <a:rPr lang="it-IT" sz="2800" b="1" dirty="0" err="1"/>
              <a:t>how</a:t>
            </a:r>
            <a:r>
              <a:rPr lang="it-IT" sz="2800" b="1" dirty="0"/>
              <a:t> to </a:t>
            </a:r>
            <a:r>
              <a:rPr lang="it-IT" sz="2800" b="1" dirty="0" err="1"/>
              <a:t>securely</a:t>
            </a:r>
            <a:r>
              <a:rPr lang="it-IT" sz="2800" b="1" dirty="0"/>
              <a:t> handle </a:t>
            </a:r>
            <a:r>
              <a:rPr lang="it-IT" sz="2800" b="1" u="sng" dirty="0">
                <a:solidFill>
                  <a:srgbClr val="FF0000"/>
                </a:solidFill>
              </a:rPr>
              <a:t>secrets</a:t>
            </a:r>
            <a:r>
              <a:rPr lang="it-IT" sz="2800" b="1" dirty="0"/>
              <a:t> in </a:t>
            </a:r>
            <a:r>
              <a:rPr lang="it-IT" sz="2800" b="1" dirty="0" err="1"/>
              <a:t>programs</a:t>
            </a:r>
            <a:r>
              <a:rPr lang="it-IT" sz="2800" b="1" dirty="0"/>
              <a:t> &amp; apps </a:t>
            </a:r>
            <a:br>
              <a:rPr lang="it-IT" sz="2800" b="1" dirty="0"/>
            </a:br>
            <a:endParaRPr lang="it-IT" sz="2800" b="1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D34C49E-7C84-7CD9-45FD-235FA565735D}"/>
              </a:ext>
            </a:extLst>
          </p:cNvPr>
          <p:cNvSpPr/>
          <p:nvPr/>
        </p:nvSpPr>
        <p:spPr bwMode="auto">
          <a:xfrm>
            <a:off x="335200" y="1816836"/>
            <a:ext cx="10441450" cy="4076017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The</a:t>
            </a:r>
            <a:r>
              <a:rPr kumimoji="0" lang="it-IT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 (</a:t>
            </a:r>
            <a:r>
              <a:rPr kumimoji="0" lang="it-IT" sz="28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modern</a:t>
            </a:r>
            <a:r>
              <a:rPr lang="it-IT" sz="2800" b="1" dirty="0"/>
              <a:t>) survival </a:t>
            </a:r>
            <a:r>
              <a:rPr kumimoji="0" lang="it-IT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guide to cybersecurity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Assume </a:t>
            </a:r>
            <a:r>
              <a:rPr kumimoji="0" lang="it-IT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that</a:t>
            </a:r>
            <a:r>
              <a:rPr kumimoji="0" lang="it-IT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 </a:t>
            </a:r>
            <a:r>
              <a:rPr kumimoji="0" lang="it-IT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your</a:t>
            </a:r>
            <a:r>
              <a:rPr kumimoji="0" lang="it-IT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 </a:t>
            </a:r>
            <a:r>
              <a:rPr kumimoji="0" lang="it-IT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opponents</a:t>
            </a:r>
            <a:r>
              <a:rPr kumimoji="0" lang="it-IT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 know </a:t>
            </a:r>
            <a:r>
              <a:rPr kumimoji="0" lang="it-IT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everything</a:t>
            </a:r>
            <a:endParaRPr kumimoji="0" lang="it-IT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800" dirty="0" err="1"/>
              <a:t>If</a:t>
            </a:r>
            <a:r>
              <a:rPr lang="it-IT" sz="2800" dirty="0"/>
              <a:t> the </a:t>
            </a:r>
            <a:r>
              <a:rPr lang="it-IT" sz="2800" b="1" dirty="0"/>
              <a:t>source code </a:t>
            </a:r>
            <a:r>
              <a:rPr lang="it-IT" sz="2800" dirty="0"/>
              <a:t>or design </a:t>
            </a:r>
            <a:r>
              <a:rPr lang="it-IT" sz="2800" dirty="0" err="1"/>
              <a:t>blueprint</a:t>
            </a:r>
            <a:r>
              <a:rPr lang="it-IT" sz="2800" dirty="0"/>
              <a:t> </a:t>
            </a:r>
            <a:r>
              <a:rPr lang="it-IT" sz="2800" dirty="0" err="1"/>
              <a:t>were</a:t>
            </a:r>
            <a:r>
              <a:rPr lang="it-IT" sz="2800" dirty="0"/>
              <a:t> </a:t>
            </a:r>
            <a:r>
              <a:rPr lang="it-IT" sz="2800" b="1" dirty="0" err="1"/>
              <a:t>leaked</a:t>
            </a:r>
            <a:r>
              <a:rPr lang="it-IT" sz="2800" dirty="0"/>
              <a:t> </a:t>
            </a:r>
            <a:r>
              <a:rPr lang="it-IT" sz="2800" dirty="0" err="1"/>
              <a:t>today</a:t>
            </a:r>
            <a:r>
              <a:rPr lang="it-IT" sz="2800" dirty="0"/>
              <a:t> </a:t>
            </a:r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should</a:t>
            </a:r>
            <a:r>
              <a:rPr lang="it-IT" sz="2800" dirty="0"/>
              <a:t> </a:t>
            </a:r>
            <a:r>
              <a:rPr lang="it-IT" sz="2800" dirty="0" err="1"/>
              <a:t>not</a:t>
            </a:r>
            <a:r>
              <a:rPr lang="it-IT" sz="2800" dirty="0"/>
              <a:t> </a:t>
            </a:r>
            <a:r>
              <a:rPr lang="it-IT" sz="2800" dirty="0" err="1"/>
              <a:t>change</a:t>
            </a:r>
            <a:r>
              <a:rPr lang="it-IT" sz="2800" dirty="0"/>
              <a:t> the security </a:t>
            </a:r>
            <a:r>
              <a:rPr lang="it-IT" sz="2800" dirty="0" err="1"/>
              <a:t>exposure</a:t>
            </a:r>
            <a:r>
              <a:rPr lang="it-IT" sz="2800" dirty="0"/>
              <a:t> of </a:t>
            </a:r>
            <a:r>
              <a:rPr lang="it-IT" sz="2800" dirty="0" err="1"/>
              <a:t>your</a:t>
            </a:r>
            <a:r>
              <a:rPr lang="it-IT" sz="2800" dirty="0"/>
              <a:t> product</a:t>
            </a:r>
          </a:p>
          <a:p>
            <a:r>
              <a:rPr kumimoji="0" 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				</a:t>
            </a:r>
            <a:endParaRPr lang="it-IT" dirty="0"/>
          </a:p>
          <a:p>
            <a:r>
              <a:rPr lang="it-IT" dirty="0"/>
              <a:t>					              (</a:t>
            </a:r>
            <a:r>
              <a:rPr lang="it-IT" dirty="0" err="1"/>
              <a:t>Quoting</a:t>
            </a:r>
            <a:r>
              <a:rPr lang="it-IT" dirty="0"/>
              <a:t> Thai Duong)</a:t>
            </a: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/>
              <a:t> </a:t>
            </a:r>
            <a:r>
              <a:rPr lang="it-IT" sz="3200" b="1" dirty="0" err="1">
                <a:solidFill>
                  <a:srgbClr val="7030A0"/>
                </a:solidFill>
              </a:rPr>
              <a:t>Plainly</a:t>
            </a:r>
            <a:r>
              <a:rPr lang="it-IT" sz="3200" b="1" dirty="0">
                <a:solidFill>
                  <a:srgbClr val="7030A0"/>
                </a:solidFill>
              </a:rPr>
              <a:t> </a:t>
            </a:r>
            <a:r>
              <a:rPr lang="it-IT" sz="3200" b="1" dirty="0" err="1">
                <a:solidFill>
                  <a:srgbClr val="7030A0"/>
                </a:solidFill>
              </a:rPr>
              <a:t>speaking</a:t>
            </a:r>
            <a:r>
              <a:rPr lang="it-IT" sz="3200" b="1" dirty="0">
                <a:solidFill>
                  <a:srgbClr val="7030A0"/>
                </a:solidFill>
              </a:rPr>
              <a:t>:   		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800" b="1" dirty="0" err="1">
                <a:solidFill>
                  <a:srgbClr val="7030A0"/>
                </a:solidFill>
              </a:rPr>
              <a:t>Any</a:t>
            </a:r>
            <a:r>
              <a:rPr lang="it-IT" sz="2800" b="1" dirty="0">
                <a:solidFill>
                  <a:srgbClr val="7030A0"/>
                </a:solidFill>
              </a:rPr>
              <a:t> </a:t>
            </a:r>
            <a:r>
              <a:rPr lang="it-IT" sz="2800" b="1" dirty="0" err="1">
                <a:solidFill>
                  <a:srgbClr val="7030A0"/>
                </a:solidFill>
              </a:rPr>
              <a:t>practicioner</a:t>
            </a:r>
            <a:r>
              <a:rPr lang="it-IT" sz="2800" b="1" dirty="0">
                <a:solidFill>
                  <a:srgbClr val="7030A0"/>
                </a:solidFill>
              </a:rPr>
              <a:t> can </a:t>
            </a:r>
            <a:r>
              <a:rPr lang="it-IT" sz="2800" b="1" dirty="0" err="1">
                <a:solidFill>
                  <a:srgbClr val="7030A0"/>
                </a:solidFill>
              </a:rPr>
              <a:t>today</a:t>
            </a:r>
            <a:r>
              <a:rPr lang="it-IT" sz="2800" b="1" dirty="0">
                <a:solidFill>
                  <a:srgbClr val="7030A0"/>
                </a:solidFill>
              </a:rPr>
              <a:t> reverse     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800" b="1" dirty="0">
                <a:solidFill>
                  <a:srgbClr val="7030A0"/>
                </a:solidFill>
              </a:rPr>
              <a:t>so </a:t>
            </a:r>
            <a:r>
              <a:rPr lang="it-IT" sz="3600" b="1" dirty="0" err="1">
                <a:solidFill>
                  <a:srgbClr val="FF0000"/>
                </a:solidFill>
              </a:rPr>
              <a:t>please</a:t>
            </a:r>
            <a:r>
              <a:rPr lang="it-IT" sz="2800" b="1" dirty="0">
                <a:solidFill>
                  <a:srgbClr val="7030A0"/>
                </a:solidFill>
              </a:rPr>
              <a:t> DO NOT place secrets in </a:t>
            </a:r>
            <a:r>
              <a:rPr lang="it-IT" sz="2800" b="1" dirty="0" err="1">
                <a:solidFill>
                  <a:srgbClr val="7030A0"/>
                </a:solidFill>
              </a:rPr>
              <a:t>plain</a:t>
            </a:r>
            <a:r>
              <a:rPr lang="it-IT" sz="2800" b="1" dirty="0">
                <a:solidFill>
                  <a:srgbClr val="7030A0"/>
                </a:solidFill>
              </a:rPr>
              <a:t> </a:t>
            </a:r>
            <a:r>
              <a:rPr lang="it-IT" sz="2800" b="1" dirty="0" err="1">
                <a:solidFill>
                  <a:srgbClr val="7030A0"/>
                </a:solidFill>
              </a:rPr>
              <a:t>sight</a:t>
            </a:r>
            <a:r>
              <a:rPr lang="it-IT" sz="2800" b="1" dirty="0">
                <a:solidFill>
                  <a:srgbClr val="7030A0"/>
                </a:solidFill>
              </a:rPr>
              <a:t> </a:t>
            </a:r>
            <a:r>
              <a:rPr lang="it-IT" sz="2800" b="1" dirty="0" err="1">
                <a:solidFill>
                  <a:srgbClr val="7030A0"/>
                </a:solidFill>
              </a:rPr>
              <a:t>within</a:t>
            </a:r>
            <a:r>
              <a:rPr lang="it-IT" sz="2800" b="1" dirty="0">
                <a:solidFill>
                  <a:srgbClr val="7030A0"/>
                </a:solidFill>
              </a:rPr>
              <a:t> the code… </a:t>
            </a:r>
            <a:r>
              <a:rPr lang="it-IT" sz="3200" b="1" dirty="0">
                <a:solidFill>
                  <a:srgbClr val="7030A0"/>
                </a:solidFill>
              </a:rPr>
              <a:t>		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/>
              <a:t>		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	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53992506-35C1-8792-4ACF-EB013ACA0982}"/>
              </a:ext>
            </a:extLst>
          </p:cNvPr>
          <p:cNvGrpSpPr/>
          <p:nvPr/>
        </p:nvGrpSpPr>
        <p:grpSpPr>
          <a:xfrm>
            <a:off x="8254070" y="3757501"/>
            <a:ext cx="2427330" cy="1437084"/>
            <a:chOff x="7320170" y="3428614"/>
            <a:chExt cx="4074262" cy="2808390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4768163-7150-9FEB-E8C1-1C264CDBC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0170" y="3428614"/>
              <a:ext cx="4074262" cy="2808390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FF80133D-7831-7EB0-81F9-E52FF3046EE8}"/>
                </a:ext>
              </a:extLst>
            </p:cNvPr>
            <p:cNvSpPr/>
            <p:nvPr/>
          </p:nvSpPr>
          <p:spPr bwMode="auto">
            <a:xfrm>
              <a:off x="9120420" y="5517290"/>
              <a:ext cx="504070" cy="36005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303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AE4AA-C657-60FF-C33C-51CE6FABD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DDEA1DF-E7DA-1F8A-4319-EF13EF781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52" y="2204830"/>
            <a:ext cx="9115175" cy="4266282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CAA82F9-9183-1182-AE0E-C140C01EF0C0}"/>
              </a:ext>
            </a:extLst>
          </p:cNvPr>
          <p:cNvSpPr/>
          <p:nvPr/>
        </p:nvSpPr>
        <p:spPr bwMode="auto">
          <a:xfrm>
            <a:off x="6528060" y="3464451"/>
            <a:ext cx="1741442" cy="123396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F61FEBA-6D67-7FA1-4373-CCDF30B56DD1}"/>
              </a:ext>
            </a:extLst>
          </p:cNvPr>
          <p:cNvGrpSpPr/>
          <p:nvPr/>
        </p:nvGrpSpPr>
        <p:grpSpPr>
          <a:xfrm>
            <a:off x="5663940" y="2057878"/>
            <a:ext cx="6361843" cy="2761573"/>
            <a:chOff x="5663940" y="2057878"/>
            <a:chExt cx="6361843" cy="2761573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675C356-8278-DD52-1922-E41ADE9D1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940" y="2057878"/>
              <a:ext cx="6361843" cy="2761573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3295A19-6F17-55A7-EEB4-81FF31DE4197}"/>
                </a:ext>
              </a:extLst>
            </p:cNvPr>
            <p:cNvSpPr/>
            <p:nvPr/>
          </p:nvSpPr>
          <p:spPr bwMode="auto">
            <a:xfrm>
              <a:off x="7464190" y="2564879"/>
              <a:ext cx="2448340" cy="454269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  <p:sp>
        <p:nvSpPr>
          <p:cNvPr id="8" name="Left Arrow 5">
            <a:extLst>
              <a:ext uri="{FF2B5EF4-FFF2-40B4-BE49-F238E27FC236}">
                <a16:creationId xmlns:a16="http://schemas.microsoft.com/office/drawing/2014/main" id="{A03C4903-056F-1D0C-A34E-EC7351FB9DA8}"/>
              </a:ext>
            </a:extLst>
          </p:cNvPr>
          <p:cNvSpPr/>
          <p:nvPr/>
        </p:nvSpPr>
        <p:spPr>
          <a:xfrm rot="10071702">
            <a:off x="4372999" y="3784188"/>
            <a:ext cx="1195523" cy="33517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AD88A77-C322-45FD-4E87-FC5CD6DD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91" y="7719"/>
            <a:ext cx="12160559" cy="1278155"/>
          </a:xfrm>
        </p:spPr>
        <p:txBody>
          <a:bodyPr>
            <a:normAutofit/>
          </a:bodyPr>
          <a:lstStyle/>
          <a:p>
            <a:r>
              <a:rPr lang="it-IT" sz="4000" b="1" dirty="0"/>
              <a:t>Hard-</a:t>
            </a:r>
            <a:r>
              <a:rPr lang="it-IT" sz="4000" b="1" dirty="0" err="1"/>
              <a:t>coded</a:t>
            </a:r>
            <a:r>
              <a:rPr lang="it-IT" sz="4000" b="1" dirty="0"/>
              <a:t> </a:t>
            </a:r>
            <a:r>
              <a:rPr lang="it-IT" sz="4000" b="1" dirty="0" err="1"/>
              <a:t>credentials</a:t>
            </a:r>
            <a:r>
              <a:rPr lang="it-IT" sz="4000" b="1" dirty="0"/>
              <a:t> </a:t>
            </a:r>
            <a:r>
              <a:rPr lang="it-IT" sz="4000" b="1" dirty="0" err="1"/>
              <a:t>hidden</a:t>
            </a:r>
            <a:r>
              <a:rPr lang="it-IT" sz="4000" b="1" dirty="0"/>
              <a:t> in </a:t>
            </a:r>
            <a:r>
              <a:rPr lang="it-IT" sz="4000" b="1" dirty="0" err="1"/>
              <a:t>plain</a:t>
            </a:r>
            <a:r>
              <a:rPr lang="it-IT" sz="4000" b="1" dirty="0"/>
              <a:t> </a:t>
            </a:r>
            <a:r>
              <a:rPr lang="it-IT" sz="4000" b="1" dirty="0" err="1"/>
              <a:t>sight</a:t>
            </a:r>
            <a:endParaRPr lang="it-IT" sz="4000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1E0416B-D571-CC76-7B19-016B5A11E915}"/>
              </a:ext>
            </a:extLst>
          </p:cNvPr>
          <p:cNvSpPr txBox="1"/>
          <p:nvPr/>
        </p:nvSpPr>
        <p:spPr>
          <a:xfrm>
            <a:off x="0" y="1174180"/>
            <a:ext cx="1185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u="sng" dirty="0"/>
              <a:t>DITTO! </a:t>
            </a:r>
            <a:r>
              <a:rPr lang="it-IT" sz="2800" b="1" u="sng" dirty="0" err="1"/>
              <a:t>Example</a:t>
            </a:r>
            <a:r>
              <a:rPr lang="it-IT" sz="2800" b="1" u="sng" dirty="0"/>
              <a:t> from a (</a:t>
            </a:r>
            <a:r>
              <a:rPr lang="it-IT" sz="2800" b="1" u="sng" dirty="0" err="1"/>
              <a:t>somewhat</a:t>
            </a:r>
            <a:r>
              <a:rPr lang="it-IT" sz="2800" b="1" u="sng" dirty="0"/>
              <a:t> </a:t>
            </a:r>
            <a:r>
              <a:rPr lang="it-IT" sz="2800" b="1" u="sng" dirty="0" err="1"/>
              <a:t>randomly</a:t>
            </a:r>
            <a:r>
              <a:rPr lang="it-IT" sz="2800" b="1" u="sng" dirty="0"/>
              <a:t> </a:t>
            </a:r>
            <a:r>
              <a:rPr lang="it-IT" sz="2800" b="1" u="sng" dirty="0" err="1"/>
              <a:t>chosen</a:t>
            </a:r>
            <a:r>
              <a:rPr lang="it-IT" sz="2800" b="1" u="sng" dirty="0"/>
              <a:t>) </a:t>
            </a:r>
            <a:r>
              <a:rPr lang="it-IT" sz="2800" b="1" u="sng" dirty="0" err="1"/>
              <a:t>medical</a:t>
            </a:r>
            <a:r>
              <a:rPr lang="it-IT" sz="2800" b="1" u="sng" dirty="0"/>
              <a:t> device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1632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3728ED-CFE8-187F-EB0F-DB946EEE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</p:spPr>
        <p:txBody>
          <a:bodyPr>
            <a:normAutofit/>
          </a:bodyPr>
          <a:lstStyle/>
          <a:p>
            <a:r>
              <a:rPr lang="it-IT" sz="4000" b="1" dirty="0"/>
              <a:t>Access control bypass in </a:t>
            </a:r>
            <a:r>
              <a:rPr lang="it-IT" sz="4000" b="1" dirty="0" err="1"/>
              <a:t>medical</a:t>
            </a:r>
            <a:r>
              <a:rPr lang="it-IT" sz="4000" b="1" dirty="0"/>
              <a:t> devices: </a:t>
            </a:r>
            <a:br>
              <a:rPr lang="it-IT" sz="4000" b="1" dirty="0"/>
            </a:br>
            <a:r>
              <a:rPr lang="it-IT" sz="4000" b="1" dirty="0" err="1"/>
              <a:t>which</a:t>
            </a:r>
            <a:r>
              <a:rPr lang="it-IT" sz="4000" b="1" dirty="0"/>
              <a:t> </a:t>
            </a:r>
            <a:r>
              <a:rPr lang="it-IT" sz="4000" b="1" dirty="0" err="1"/>
              <a:t>potential</a:t>
            </a:r>
            <a:r>
              <a:rPr lang="it-IT" sz="4000" b="1" dirty="0"/>
              <a:t> impact?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F0F6FB-5825-F9A3-7AD0-0A9CE9B3B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0" y="2468106"/>
            <a:ext cx="8209141" cy="4303909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8B9B19BB-7E65-EE89-B35F-77020DB846FB}"/>
              </a:ext>
            </a:extLst>
          </p:cNvPr>
          <p:cNvSpPr/>
          <p:nvPr/>
        </p:nvSpPr>
        <p:spPr bwMode="auto">
          <a:xfrm>
            <a:off x="551143" y="5328690"/>
            <a:ext cx="4795062" cy="368409"/>
          </a:xfrm>
          <a:prstGeom prst="ellipse">
            <a:avLst/>
          </a:prstGeom>
          <a:noFill/>
          <a:ln w="635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DFB3B9-3EA4-7B4B-FF5D-73E85247C6D9}"/>
              </a:ext>
            </a:extLst>
          </p:cNvPr>
          <p:cNvSpPr txBox="1"/>
          <p:nvPr/>
        </p:nvSpPr>
        <p:spPr>
          <a:xfrm flipH="1">
            <a:off x="-1" y="1674813"/>
            <a:ext cx="1214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Insulin</a:t>
            </a:r>
            <a:r>
              <a:rPr lang="it-IT" sz="2400" b="1" dirty="0"/>
              <a:t> pumps, </a:t>
            </a:r>
            <a:r>
              <a:rPr lang="it-IT" sz="2400" b="1" dirty="0" err="1"/>
              <a:t>Defibrillators</a:t>
            </a:r>
            <a:r>
              <a:rPr lang="it-IT" sz="2400" b="1" dirty="0"/>
              <a:t>, Pacemakers …. Inside </a:t>
            </a:r>
            <a:r>
              <a:rPr lang="it-IT" sz="2400" b="1" dirty="0" err="1"/>
              <a:t>our</a:t>
            </a:r>
            <a:r>
              <a:rPr lang="it-IT" sz="2400" b="1" dirty="0"/>
              <a:t> bodies and wireless </a:t>
            </a:r>
            <a:r>
              <a:rPr lang="it-IT" sz="2400" b="1" dirty="0" err="1"/>
              <a:t>connected</a:t>
            </a:r>
            <a:r>
              <a:rPr lang="it-IT" sz="2400" b="1" dirty="0"/>
              <a:t>!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5F3CB7-A4DD-ED3E-EF86-57BBD2F09649}"/>
              </a:ext>
            </a:extLst>
          </p:cNvPr>
          <p:cNvSpPr txBox="1"/>
          <p:nvPr/>
        </p:nvSpPr>
        <p:spPr>
          <a:xfrm flipH="1">
            <a:off x="6972119" y="2039081"/>
            <a:ext cx="520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Attacks </a:t>
            </a:r>
            <a:r>
              <a:rPr lang="it-IT" sz="2400" b="1" dirty="0" err="1"/>
              <a:t>demonstrated</a:t>
            </a:r>
            <a:r>
              <a:rPr lang="it-IT" sz="2400" b="1" dirty="0"/>
              <a:t> </a:t>
            </a:r>
            <a:r>
              <a:rPr lang="it-IT" sz="2400" b="1" dirty="0" err="1"/>
              <a:t>since</a:t>
            </a:r>
            <a:r>
              <a:rPr lang="it-IT" sz="2400" b="1" dirty="0"/>
              <a:t> 2011!!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1D1AD8-92EF-177F-FFA6-0C0D65117493}"/>
              </a:ext>
            </a:extLst>
          </p:cNvPr>
          <p:cNvSpPr txBox="1"/>
          <p:nvPr/>
        </p:nvSpPr>
        <p:spPr>
          <a:xfrm flipH="1">
            <a:off x="5923137" y="2540972"/>
            <a:ext cx="226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Jay Radcliffe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5091068-D951-4074-FD31-38FAD194D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43" y="4333455"/>
            <a:ext cx="7896447" cy="227457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DCAD94-7805-AAA5-A27C-EB6C04653208}"/>
              </a:ext>
            </a:extLst>
          </p:cNvPr>
          <p:cNvSpPr txBox="1"/>
          <p:nvPr/>
        </p:nvSpPr>
        <p:spPr>
          <a:xfrm>
            <a:off x="9207795" y="5143101"/>
            <a:ext cx="303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Scheduled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Blackhat</a:t>
            </a:r>
            <a:r>
              <a:rPr lang="it-IT" dirty="0">
                <a:solidFill>
                  <a:srgbClr val="FF0000"/>
                </a:solidFill>
              </a:rPr>
              <a:t> 2013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6DCBEDA-2DAC-FBB5-3BC4-EA27A92C84E0}"/>
              </a:ext>
            </a:extLst>
          </p:cNvPr>
          <p:cNvSpPr txBox="1"/>
          <p:nvPr/>
        </p:nvSpPr>
        <p:spPr>
          <a:xfrm>
            <a:off x="9207795" y="5581842"/>
            <a:ext cx="248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He </a:t>
            </a:r>
            <a:r>
              <a:rPr lang="it-IT" dirty="0" err="1">
                <a:solidFill>
                  <a:srgbClr val="FF0000"/>
                </a:solidFill>
              </a:rPr>
              <a:t>died</a:t>
            </a:r>
            <a:r>
              <a:rPr lang="it-IT" dirty="0">
                <a:solidFill>
                  <a:srgbClr val="FF0000"/>
                </a:solidFill>
              </a:rPr>
              <a:t> a week </a:t>
            </a:r>
            <a:r>
              <a:rPr lang="it-IT" dirty="0" err="1">
                <a:solidFill>
                  <a:srgbClr val="FF0000"/>
                </a:solidFill>
              </a:rPr>
              <a:t>before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2D7508B-3592-B27E-2921-126D485D1CEA}"/>
              </a:ext>
            </a:extLst>
          </p:cNvPr>
          <p:cNvSpPr txBox="1"/>
          <p:nvPr/>
        </p:nvSpPr>
        <p:spPr>
          <a:xfrm>
            <a:off x="9207795" y="6020583"/>
            <a:ext cx="2488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Vice </a:t>
            </a:r>
            <a:r>
              <a:rPr lang="it-IT" dirty="0" err="1">
                <a:solidFill>
                  <a:srgbClr val="FF0000"/>
                </a:solidFill>
              </a:rPr>
              <a:t>President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Cheeney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disabled</a:t>
            </a:r>
            <a:r>
              <a:rPr lang="it-IT" dirty="0">
                <a:solidFill>
                  <a:srgbClr val="FF0000"/>
                </a:solidFill>
              </a:rPr>
              <a:t> pacemaker</a:t>
            </a:r>
          </a:p>
        </p:txBody>
      </p:sp>
    </p:spTree>
    <p:extLst>
      <p:ext uri="{BB962C8B-B14F-4D97-AF65-F5344CB8AC3E}">
        <p14:creationId xmlns:p14="http://schemas.microsoft.com/office/powerpoint/2010/main" val="322216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d Puppet with Question Mark Stock Illustration - Illustration of cartoon,  asking: 40800481">
            <a:extLst>
              <a:ext uri="{FF2B5EF4-FFF2-40B4-BE49-F238E27FC236}">
                <a16:creationId xmlns:a16="http://schemas.microsoft.com/office/drawing/2014/main" id="{746BDB0E-9CD1-57DC-BDE1-9AD5BE39E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6" y="1837113"/>
            <a:ext cx="3687795" cy="50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5">
            <a:extLst>
              <a:ext uri="{FF2B5EF4-FFF2-40B4-BE49-F238E27FC236}">
                <a16:creationId xmlns:a16="http://schemas.microsoft.com/office/drawing/2014/main" id="{B930CCBB-2EC0-FA5B-22B8-11C14A8D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1361" y="2028260"/>
            <a:ext cx="7442437" cy="2926512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tx1"/>
                </a:solidFill>
              </a:rPr>
              <a:t> So, </a:t>
            </a:r>
            <a:r>
              <a:rPr lang="it-IT" sz="4000" dirty="0" err="1">
                <a:solidFill>
                  <a:schemeClr val="tx1"/>
                </a:solidFill>
              </a:rPr>
              <a:t>what</a:t>
            </a:r>
            <a:r>
              <a:rPr lang="it-IT" sz="4000" dirty="0">
                <a:solidFill>
                  <a:schemeClr val="tx1"/>
                </a:solidFill>
              </a:rPr>
              <a:t> can </a:t>
            </a:r>
            <a:r>
              <a:rPr lang="it-IT" sz="4000" dirty="0" err="1">
                <a:solidFill>
                  <a:schemeClr val="tx1"/>
                </a:solidFill>
              </a:rPr>
              <a:t>we</a:t>
            </a:r>
            <a:r>
              <a:rPr lang="it-IT" sz="4000" dirty="0">
                <a:solidFill>
                  <a:schemeClr val="tx1"/>
                </a:solidFill>
              </a:rPr>
              <a:t> do?</a:t>
            </a:r>
            <a:br>
              <a:rPr lang="it-IT" sz="4000" dirty="0">
                <a:solidFill>
                  <a:schemeClr val="tx1"/>
                </a:solidFill>
              </a:rPr>
            </a:br>
            <a:br>
              <a:rPr lang="it-IT" sz="4000" dirty="0">
                <a:solidFill>
                  <a:schemeClr val="tx1"/>
                </a:solidFill>
              </a:rPr>
            </a:br>
            <a:r>
              <a:rPr lang="it-IT" sz="4000" b="1" dirty="0" err="1">
                <a:solidFill>
                  <a:schemeClr val="tx1"/>
                </a:solidFill>
              </a:rPr>
              <a:t>Prevention</a:t>
            </a:r>
            <a:r>
              <a:rPr lang="it-IT" sz="4000" b="1" dirty="0">
                <a:solidFill>
                  <a:schemeClr val="tx1"/>
                </a:solidFill>
              </a:rPr>
              <a:t> </a:t>
            </a:r>
            <a:r>
              <a:rPr lang="it-IT" sz="4000" b="1" dirty="0" err="1">
                <a:solidFill>
                  <a:schemeClr val="tx1"/>
                </a:solidFill>
              </a:rPr>
              <a:t>is</a:t>
            </a:r>
            <a:r>
              <a:rPr lang="it-IT" sz="4000" b="1" dirty="0">
                <a:solidFill>
                  <a:schemeClr val="tx1"/>
                </a:solidFill>
              </a:rPr>
              <a:t> </a:t>
            </a:r>
            <a:r>
              <a:rPr lang="it-IT" sz="4000" b="1" dirty="0" err="1">
                <a:solidFill>
                  <a:schemeClr val="tx1"/>
                </a:solidFill>
              </a:rPr>
              <a:t>better</a:t>
            </a:r>
            <a:r>
              <a:rPr lang="it-IT" sz="4000" b="1" dirty="0">
                <a:solidFill>
                  <a:schemeClr val="tx1"/>
                </a:solidFill>
              </a:rPr>
              <a:t> </a:t>
            </a:r>
            <a:r>
              <a:rPr lang="it-IT" sz="4000" b="1" dirty="0" err="1">
                <a:solidFill>
                  <a:schemeClr val="tx1"/>
                </a:solidFill>
              </a:rPr>
              <a:t>than</a:t>
            </a:r>
            <a:r>
              <a:rPr lang="it-IT" sz="4000" b="1" dirty="0">
                <a:solidFill>
                  <a:schemeClr val="tx1"/>
                </a:solidFill>
              </a:rPr>
              <a:t> recovery!</a:t>
            </a:r>
          </a:p>
        </p:txBody>
      </p:sp>
    </p:spTree>
    <p:extLst>
      <p:ext uri="{BB962C8B-B14F-4D97-AF65-F5344CB8AC3E}">
        <p14:creationId xmlns:p14="http://schemas.microsoft.com/office/powerpoint/2010/main" val="564054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2204B7-A132-B1CD-F67D-212DF6A48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62" y="40925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b="1" dirty="0"/>
              <a:t>Control, control, use </a:t>
            </a:r>
            <a:r>
              <a:rPr lang="it-IT" sz="3600" b="1" dirty="0" err="1"/>
              <a:t>very</a:t>
            </a:r>
            <a:r>
              <a:rPr lang="it-IT" sz="3600" b="1" dirty="0"/>
              <a:t> </a:t>
            </a:r>
            <a:r>
              <a:rPr lang="it-IT" sz="3600" b="1" dirty="0" err="1"/>
              <a:t>pragmatic</a:t>
            </a:r>
            <a:r>
              <a:rPr lang="it-IT" sz="3600" b="1" dirty="0"/>
              <a:t> controls!</a:t>
            </a:r>
            <a:br>
              <a:rPr lang="it-IT" sz="3600" b="1" dirty="0"/>
            </a:br>
            <a:r>
              <a:rPr lang="it-IT" sz="3600" b="1" dirty="0" err="1"/>
              <a:t>Don’t</a:t>
            </a:r>
            <a:r>
              <a:rPr lang="it-IT" sz="3600" b="1" dirty="0"/>
              <a:t> </a:t>
            </a:r>
            <a:r>
              <a:rPr lang="it-IT" sz="3600" b="1" dirty="0" err="1"/>
              <a:t>leave</a:t>
            </a:r>
            <a:r>
              <a:rPr lang="it-IT" sz="3600" b="1" dirty="0"/>
              <a:t> cyber doors </a:t>
            </a:r>
            <a:r>
              <a:rPr lang="it-IT" sz="3600" b="1" dirty="0" err="1"/>
              <a:t>badly</a:t>
            </a:r>
            <a:r>
              <a:rPr lang="it-IT" sz="3600" b="1" dirty="0"/>
              <a:t> </a:t>
            </a:r>
            <a:r>
              <a:rPr lang="it-IT" sz="3600" b="1" dirty="0" err="1"/>
              <a:t>opened</a:t>
            </a:r>
            <a:r>
              <a:rPr lang="it-IT" sz="3600" b="1" dirty="0"/>
              <a:t>!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E9791D-5B36-A4CD-A4CE-37D3E05781CA}"/>
              </a:ext>
            </a:extLst>
          </p:cNvPr>
          <p:cNvSpPr txBox="1"/>
          <p:nvPr/>
        </p:nvSpPr>
        <p:spPr>
          <a:xfrm>
            <a:off x="374076" y="1221971"/>
            <a:ext cx="7709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Example</a:t>
            </a:r>
            <a:r>
              <a:rPr lang="it-IT" sz="2400" b="1" dirty="0">
                <a:solidFill>
                  <a:srgbClr val="FF0000"/>
                </a:solidFill>
              </a:rPr>
              <a:t>: CIS Controls – </a:t>
            </a:r>
            <a:r>
              <a:rPr lang="it-IT" sz="2400" b="1" dirty="0" err="1">
                <a:solidFill>
                  <a:srgbClr val="FF0000"/>
                </a:solidFill>
              </a:rPr>
              <a:t>very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practical</a:t>
            </a:r>
            <a:r>
              <a:rPr lang="it-IT" sz="2400" b="1" dirty="0">
                <a:solidFill>
                  <a:srgbClr val="FF0000"/>
                </a:solidFill>
              </a:rPr>
              <a:t> and «</a:t>
            </a:r>
            <a:r>
              <a:rPr lang="it-IT" sz="2400" b="1" dirty="0" err="1">
                <a:solidFill>
                  <a:srgbClr val="FF0000"/>
                </a:solidFill>
              </a:rPr>
              <a:t>actionable</a:t>
            </a:r>
            <a:r>
              <a:rPr lang="it-IT" sz="2400" b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51AEB52-6798-9839-989F-E941765B9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248" y="707239"/>
            <a:ext cx="3125652" cy="613734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C59BFFE-CB1B-D6EF-A683-B050B9E5B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799" y="1683636"/>
            <a:ext cx="7072449" cy="4798787"/>
          </a:xfrm>
          <a:prstGeom prst="rect">
            <a:avLst/>
          </a:prstGeom>
        </p:spPr>
      </p:pic>
      <p:sp>
        <p:nvSpPr>
          <p:cNvPr id="11" name="Left Arrow 5">
            <a:extLst>
              <a:ext uri="{FF2B5EF4-FFF2-40B4-BE49-F238E27FC236}">
                <a16:creationId xmlns:a16="http://schemas.microsoft.com/office/drawing/2014/main" id="{39833E8C-3957-E9AB-1DA2-B64935D4162A}"/>
              </a:ext>
            </a:extLst>
          </p:cNvPr>
          <p:cNvSpPr/>
          <p:nvPr/>
        </p:nvSpPr>
        <p:spPr>
          <a:xfrm rot="10800000">
            <a:off x="1491675" y="2167089"/>
            <a:ext cx="470599" cy="88083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FA0DF69-08E9-B77E-C5D2-567EA069536A}"/>
              </a:ext>
            </a:extLst>
          </p:cNvPr>
          <p:cNvSpPr txBox="1"/>
          <p:nvPr/>
        </p:nvSpPr>
        <p:spPr>
          <a:xfrm>
            <a:off x="153243" y="2137869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tailored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to </a:t>
            </a:r>
            <a:r>
              <a:rPr lang="it-IT" sz="2400" b="1" dirty="0" err="1">
                <a:solidFill>
                  <a:srgbClr val="FF0000"/>
                </a:solidFill>
              </a:rPr>
              <a:t>SMEs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0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2204B7-A132-B1CD-F67D-212DF6A48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62" y="40925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b="1" dirty="0"/>
              <a:t>Control, control, use </a:t>
            </a:r>
            <a:r>
              <a:rPr lang="it-IT" sz="3600" b="1" dirty="0" err="1"/>
              <a:t>very</a:t>
            </a:r>
            <a:r>
              <a:rPr lang="it-IT" sz="3600" b="1" dirty="0"/>
              <a:t> </a:t>
            </a:r>
            <a:r>
              <a:rPr lang="it-IT" sz="3600" b="1" dirty="0" err="1"/>
              <a:t>pragmatic</a:t>
            </a:r>
            <a:r>
              <a:rPr lang="it-IT" sz="3600" b="1" dirty="0"/>
              <a:t> controls!</a:t>
            </a:r>
            <a:br>
              <a:rPr lang="it-IT" sz="3600" b="1" dirty="0"/>
            </a:br>
            <a:r>
              <a:rPr lang="it-IT" sz="3600" b="1" dirty="0" err="1"/>
              <a:t>Don’t</a:t>
            </a:r>
            <a:r>
              <a:rPr lang="it-IT" sz="3600" b="1" dirty="0"/>
              <a:t> </a:t>
            </a:r>
            <a:r>
              <a:rPr lang="it-IT" sz="3600" b="1" dirty="0" err="1"/>
              <a:t>leave</a:t>
            </a:r>
            <a:r>
              <a:rPr lang="it-IT" sz="3600" b="1" dirty="0"/>
              <a:t> cyber doors </a:t>
            </a:r>
            <a:r>
              <a:rPr lang="it-IT" sz="3600" b="1" dirty="0" err="1"/>
              <a:t>badly</a:t>
            </a:r>
            <a:r>
              <a:rPr lang="it-IT" sz="3600" b="1" dirty="0"/>
              <a:t> </a:t>
            </a:r>
            <a:r>
              <a:rPr lang="it-IT" sz="3600" b="1" dirty="0" err="1"/>
              <a:t>opened</a:t>
            </a:r>
            <a:r>
              <a:rPr lang="it-IT" sz="3600" b="1" dirty="0"/>
              <a:t>!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E9791D-5B36-A4CD-A4CE-37D3E05781CA}"/>
              </a:ext>
            </a:extLst>
          </p:cNvPr>
          <p:cNvSpPr txBox="1"/>
          <p:nvPr/>
        </p:nvSpPr>
        <p:spPr>
          <a:xfrm>
            <a:off x="374076" y="1221971"/>
            <a:ext cx="7709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Example</a:t>
            </a:r>
            <a:r>
              <a:rPr lang="it-IT" sz="2400" b="1" dirty="0">
                <a:solidFill>
                  <a:srgbClr val="FF0000"/>
                </a:solidFill>
              </a:rPr>
              <a:t>: CIS Controls – </a:t>
            </a:r>
            <a:r>
              <a:rPr lang="it-IT" sz="2400" b="1" dirty="0" err="1">
                <a:solidFill>
                  <a:srgbClr val="FF0000"/>
                </a:solidFill>
              </a:rPr>
              <a:t>very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practical</a:t>
            </a:r>
            <a:r>
              <a:rPr lang="it-IT" sz="2400" b="1" dirty="0">
                <a:solidFill>
                  <a:srgbClr val="FF0000"/>
                </a:solidFill>
              </a:rPr>
              <a:t> and «</a:t>
            </a:r>
            <a:r>
              <a:rPr lang="it-IT" sz="2400" b="1" dirty="0" err="1">
                <a:solidFill>
                  <a:srgbClr val="FF0000"/>
                </a:solidFill>
              </a:rPr>
              <a:t>actionable</a:t>
            </a:r>
            <a:r>
              <a:rPr lang="it-IT" sz="2400" b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51AEB52-6798-9839-989F-E941765B9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248" y="707239"/>
            <a:ext cx="3125652" cy="613734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C59BFFE-CB1B-D6EF-A683-B050B9E5B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799" y="1683636"/>
            <a:ext cx="7072449" cy="4798787"/>
          </a:xfrm>
          <a:prstGeom prst="rect">
            <a:avLst/>
          </a:prstGeom>
        </p:spPr>
      </p:pic>
      <p:sp>
        <p:nvSpPr>
          <p:cNvPr id="11" name="Left Arrow 5">
            <a:extLst>
              <a:ext uri="{FF2B5EF4-FFF2-40B4-BE49-F238E27FC236}">
                <a16:creationId xmlns:a16="http://schemas.microsoft.com/office/drawing/2014/main" id="{39833E8C-3957-E9AB-1DA2-B64935D4162A}"/>
              </a:ext>
            </a:extLst>
          </p:cNvPr>
          <p:cNvSpPr/>
          <p:nvPr/>
        </p:nvSpPr>
        <p:spPr>
          <a:xfrm rot="10800000">
            <a:off x="1491675" y="2167089"/>
            <a:ext cx="470599" cy="88083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FA0DF69-08E9-B77E-C5D2-567EA069536A}"/>
              </a:ext>
            </a:extLst>
          </p:cNvPr>
          <p:cNvSpPr txBox="1"/>
          <p:nvPr/>
        </p:nvSpPr>
        <p:spPr>
          <a:xfrm>
            <a:off x="153243" y="2137869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tailored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to </a:t>
            </a:r>
            <a:r>
              <a:rPr lang="it-IT" sz="2400" b="1" dirty="0" err="1">
                <a:solidFill>
                  <a:srgbClr val="FF0000"/>
                </a:solidFill>
              </a:rPr>
              <a:t>SMEs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2383255-6906-F24E-35AF-69A547A5D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0" y="54560"/>
            <a:ext cx="6179383" cy="681604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E8DC15D-2B0C-7489-7694-EE46FC390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749" y="111159"/>
            <a:ext cx="5860183" cy="6787947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F7B0162C-E2E9-B5E7-9671-580EFEE407A1}"/>
              </a:ext>
            </a:extLst>
          </p:cNvPr>
          <p:cNvSpPr/>
          <p:nvPr/>
        </p:nvSpPr>
        <p:spPr>
          <a:xfrm>
            <a:off x="41150" y="786809"/>
            <a:ext cx="5492875" cy="10631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8E83551-0EE3-69E1-3079-F54C1C6A3BBB}"/>
              </a:ext>
            </a:extLst>
          </p:cNvPr>
          <p:cNvSpPr/>
          <p:nvPr/>
        </p:nvSpPr>
        <p:spPr>
          <a:xfrm>
            <a:off x="41150" y="4111231"/>
            <a:ext cx="5492875" cy="1173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B6674BA7-07DD-5740-69D0-84AD6C59AAC7}"/>
              </a:ext>
            </a:extLst>
          </p:cNvPr>
          <p:cNvSpPr/>
          <p:nvPr/>
        </p:nvSpPr>
        <p:spPr>
          <a:xfrm>
            <a:off x="6234750" y="786808"/>
            <a:ext cx="5150304" cy="32136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75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2204B7-A132-B1CD-F67D-212DF6A48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2510"/>
            <a:ext cx="11569700" cy="988731"/>
          </a:xfrm>
        </p:spPr>
        <p:txBody>
          <a:bodyPr>
            <a:normAutofit/>
          </a:bodyPr>
          <a:lstStyle/>
          <a:p>
            <a:r>
              <a:rPr lang="it-IT" sz="4000" b="1" dirty="0"/>
              <a:t>Cyber </a:t>
            </a:r>
            <a:r>
              <a:rPr lang="it-IT" sz="4000" b="1" dirty="0" err="1"/>
              <a:t>Threat</a:t>
            </a:r>
            <a:r>
              <a:rPr lang="it-IT" sz="4000" b="1" dirty="0"/>
              <a:t> </a:t>
            </a:r>
            <a:r>
              <a:rPr lang="it-IT" sz="4000" b="1" dirty="0" err="1"/>
              <a:t>Awareness</a:t>
            </a:r>
            <a:r>
              <a:rPr lang="it-IT" sz="4000" b="1" dirty="0"/>
              <a:t> </a:t>
            </a:r>
            <a:r>
              <a:rPr lang="it-IT" sz="4000" b="1" dirty="0">
                <a:sym typeface="Wingdings" panose="05000000000000000000" pitchFamily="2" charset="2"/>
              </a:rPr>
              <a:t> </a:t>
            </a:r>
            <a:r>
              <a:rPr lang="it-IT" sz="4000" b="1" dirty="0"/>
              <a:t>phishing </a:t>
            </a:r>
            <a:r>
              <a:rPr lang="it-IT" sz="4000" b="1" dirty="0" err="1"/>
              <a:t>resilience</a:t>
            </a:r>
            <a:endParaRPr lang="it-IT" sz="32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10FE91D-C53D-27F2-9587-7D6F16A89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96" y="2419246"/>
            <a:ext cx="5104431" cy="4165216"/>
          </a:xfrm>
          <a:prstGeom prst="rect">
            <a:avLst/>
          </a:prstGeom>
          <a:ln w="1270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3FAA979-C38E-E9EF-8129-C45D558BD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97" y="1627733"/>
            <a:ext cx="5181600" cy="5056491"/>
          </a:xfrm>
          <a:prstGeom prst="rect">
            <a:avLst/>
          </a:prstGeom>
          <a:ln w="127000">
            <a:solidFill>
              <a:schemeClr val="accent5">
                <a:lumMod val="75000"/>
              </a:schemeClr>
            </a:solidFill>
          </a:ln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7044D2CC-2DF7-454C-6500-695BF168DD55}"/>
              </a:ext>
            </a:extLst>
          </p:cNvPr>
          <p:cNvSpPr txBox="1">
            <a:spLocks/>
          </p:cNvSpPr>
          <p:nvPr/>
        </p:nvSpPr>
        <p:spPr>
          <a:xfrm>
            <a:off x="1676400" y="815758"/>
            <a:ext cx="10515600" cy="652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/>
              <a:t>One of the </a:t>
            </a:r>
            <a:r>
              <a:rPr lang="it-IT" sz="2800" b="1" dirty="0" err="1"/>
              <a:t>most</a:t>
            </a:r>
            <a:r>
              <a:rPr lang="it-IT" sz="2800" b="1" dirty="0"/>
              <a:t> </a:t>
            </a:r>
            <a:r>
              <a:rPr lang="it-IT" sz="2800" b="1" dirty="0" err="1"/>
              <a:t>important</a:t>
            </a:r>
            <a:r>
              <a:rPr lang="it-IT" sz="2800" b="1" dirty="0"/>
              <a:t>… «control»!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54D7737-42E2-20F1-59F6-79C7EB4FB487}"/>
              </a:ext>
            </a:extLst>
          </p:cNvPr>
          <p:cNvSpPr txBox="1">
            <a:spLocks/>
          </p:cNvSpPr>
          <p:nvPr/>
        </p:nvSpPr>
        <p:spPr>
          <a:xfrm>
            <a:off x="6361827" y="1666586"/>
            <a:ext cx="5687298" cy="652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/>
              <a:t>Compare with:</a:t>
            </a:r>
          </a:p>
        </p:txBody>
      </p:sp>
    </p:spTree>
    <p:extLst>
      <p:ext uri="{BB962C8B-B14F-4D97-AF65-F5344CB8AC3E}">
        <p14:creationId xmlns:p14="http://schemas.microsoft.com/office/powerpoint/2010/main" val="162883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A52A7B8-9846-37C9-830B-C48D6EE15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542207" cy="516731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6D47D86-D69C-662B-FF7F-190F818EA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2510"/>
            <a:ext cx="11569700" cy="988731"/>
          </a:xfrm>
        </p:spPr>
        <p:txBody>
          <a:bodyPr>
            <a:normAutofit/>
          </a:bodyPr>
          <a:lstStyle/>
          <a:p>
            <a:r>
              <a:rPr lang="it-IT" sz="4000" b="1" dirty="0"/>
              <a:t>Cyber </a:t>
            </a:r>
            <a:r>
              <a:rPr lang="it-IT" sz="4000" b="1" dirty="0" err="1"/>
              <a:t>Threat</a:t>
            </a:r>
            <a:r>
              <a:rPr lang="it-IT" sz="4000" b="1" dirty="0"/>
              <a:t> </a:t>
            </a:r>
            <a:r>
              <a:rPr lang="it-IT" sz="4000" b="1" dirty="0" err="1"/>
              <a:t>Awareness</a:t>
            </a:r>
            <a:r>
              <a:rPr lang="it-IT" sz="4000" b="1" dirty="0"/>
              <a:t> </a:t>
            </a:r>
            <a:r>
              <a:rPr lang="it-IT" sz="4000" b="1" dirty="0">
                <a:sym typeface="Wingdings" panose="05000000000000000000" pitchFamily="2" charset="2"/>
              </a:rPr>
              <a:t> </a:t>
            </a:r>
            <a:r>
              <a:rPr lang="it-IT" sz="4000" b="1" dirty="0"/>
              <a:t>phishing </a:t>
            </a:r>
            <a:r>
              <a:rPr lang="it-IT" sz="4000" b="1" dirty="0" err="1"/>
              <a:t>resilience</a:t>
            </a:r>
            <a:endParaRPr lang="it-IT" sz="3200" b="1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8CEAA93-9709-BE53-AB40-0200447AF7E9}"/>
              </a:ext>
            </a:extLst>
          </p:cNvPr>
          <p:cNvSpPr txBox="1">
            <a:spLocks/>
          </p:cNvSpPr>
          <p:nvPr/>
        </p:nvSpPr>
        <p:spPr>
          <a:xfrm>
            <a:off x="1199324" y="815758"/>
            <a:ext cx="10515600" cy="652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/>
              <a:t>and low-cost services and (</a:t>
            </a:r>
            <a:r>
              <a:rPr lang="it-IT" sz="2800" b="1" dirty="0" err="1"/>
              <a:t>even</a:t>
            </a:r>
            <a:r>
              <a:rPr lang="it-IT" sz="2800" b="1" dirty="0"/>
              <a:t> zero-cost!) </a:t>
            </a:r>
            <a:r>
              <a:rPr lang="it-IT" sz="2800" b="1" dirty="0" err="1"/>
              <a:t>solutions</a:t>
            </a:r>
            <a:r>
              <a:rPr lang="it-IT" sz="2800" b="1" dirty="0"/>
              <a:t> </a:t>
            </a:r>
            <a:r>
              <a:rPr lang="it-IT" sz="2800" b="1" dirty="0" err="1"/>
              <a:t>available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454495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dificio commerciale, edificio, architettura, finestra&#10;&#10;Descrizione generata automaticamente">
            <a:extLst>
              <a:ext uri="{FF2B5EF4-FFF2-40B4-BE49-F238E27FC236}">
                <a16:creationId xmlns:a16="http://schemas.microsoft.com/office/drawing/2014/main" id="{AFD8C70F-0B1C-77B0-B6CB-6E3C3412C4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0" y="3676322"/>
            <a:ext cx="1482559" cy="1080150"/>
          </a:xfrm>
          <a:prstGeom prst="rect">
            <a:avLst/>
          </a:prstGeom>
        </p:spPr>
      </p:pic>
      <p:pic>
        <p:nvPicPr>
          <p:cNvPr id="6" name="Immagine 5" descr="Immagine che contiene Edificio commerciale, edificio, architettura, finestra&#10;&#10;Descrizione generata automaticamente">
            <a:extLst>
              <a:ext uri="{FF2B5EF4-FFF2-40B4-BE49-F238E27FC236}">
                <a16:creationId xmlns:a16="http://schemas.microsoft.com/office/drawing/2014/main" id="{24367B3A-60F8-242D-3BD7-804EEDB14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90" y="4684461"/>
            <a:ext cx="1482559" cy="1080150"/>
          </a:xfrm>
          <a:prstGeom prst="rect">
            <a:avLst/>
          </a:prstGeom>
        </p:spPr>
      </p:pic>
      <p:pic>
        <p:nvPicPr>
          <p:cNvPr id="7" name="Immagine 6" descr="Immagine che contiene Edificio commerciale, edificio, architettura, finestra&#10;&#10;Descrizione generata automaticamente">
            <a:extLst>
              <a:ext uri="{FF2B5EF4-FFF2-40B4-BE49-F238E27FC236}">
                <a16:creationId xmlns:a16="http://schemas.microsoft.com/office/drawing/2014/main" id="{0A2912A2-B3A3-D8F5-EB16-4508F6209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00" y="2638918"/>
            <a:ext cx="1482559" cy="1080150"/>
          </a:xfrm>
          <a:prstGeom prst="rect">
            <a:avLst/>
          </a:prstGeom>
        </p:spPr>
      </p:pic>
      <p:pic>
        <p:nvPicPr>
          <p:cNvPr id="8" name="Immagine 7" descr="Immagine che contiene Edificio commerciale, edificio, architettura, finestra&#10;&#10;Descrizione generata automaticamente">
            <a:extLst>
              <a:ext uri="{FF2B5EF4-FFF2-40B4-BE49-F238E27FC236}">
                <a16:creationId xmlns:a16="http://schemas.microsoft.com/office/drawing/2014/main" id="{B12E5F7C-3522-F017-FA3B-C0459E9D3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0" y="1630779"/>
            <a:ext cx="1482559" cy="1080150"/>
          </a:xfrm>
          <a:prstGeom prst="rect">
            <a:avLst/>
          </a:prstGeom>
        </p:spPr>
      </p:pic>
      <p:pic>
        <p:nvPicPr>
          <p:cNvPr id="9" name="Immagine 8" descr="Immagine che contiene Edificio commerciale, edificio, architettura, finestra&#10;&#10;Descrizione generata automaticamente">
            <a:extLst>
              <a:ext uri="{FF2B5EF4-FFF2-40B4-BE49-F238E27FC236}">
                <a16:creationId xmlns:a16="http://schemas.microsoft.com/office/drawing/2014/main" id="{CEFFB32B-283D-3BB0-9412-FF75B8401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09" y="3719068"/>
            <a:ext cx="1482559" cy="1080150"/>
          </a:xfrm>
          <a:prstGeom prst="rect">
            <a:avLst/>
          </a:prstGeom>
        </p:spPr>
      </p:pic>
      <p:pic>
        <p:nvPicPr>
          <p:cNvPr id="10" name="Immagine 9" descr="Immagine che contiene Edificio commerciale, edificio, architettura, finestra&#10;&#10;Descrizione generata automaticamente">
            <a:extLst>
              <a:ext uri="{FF2B5EF4-FFF2-40B4-BE49-F238E27FC236}">
                <a16:creationId xmlns:a16="http://schemas.microsoft.com/office/drawing/2014/main" id="{2DDBD2F2-55E1-FF08-6CC8-3D9DA3D2D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79" y="2020091"/>
            <a:ext cx="1482559" cy="1080150"/>
          </a:xfrm>
          <a:prstGeom prst="rect">
            <a:avLst/>
          </a:prstGeom>
        </p:spPr>
      </p:pic>
      <p:pic>
        <p:nvPicPr>
          <p:cNvPr id="11" name="Immagine 10" descr="Immagine che contiene Edificio commerciale, edificio, architettura, finestra&#10;&#10;Descrizione generata automaticamente">
            <a:extLst>
              <a:ext uri="{FF2B5EF4-FFF2-40B4-BE49-F238E27FC236}">
                <a16:creationId xmlns:a16="http://schemas.microsoft.com/office/drawing/2014/main" id="{4152B2E1-A8ED-9E12-583D-99DB25D5D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59" y="5157240"/>
            <a:ext cx="1482559" cy="1080150"/>
          </a:xfrm>
          <a:prstGeom prst="rect">
            <a:avLst/>
          </a:prstGeom>
        </p:spPr>
      </p:pic>
      <p:pic>
        <p:nvPicPr>
          <p:cNvPr id="15" name="Immagine 14" descr="Immagine che contiene Edificio commerciale, edificio, architettura, finestra&#10;&#10;Descrizione generata automaticamente">
            <a:extLst>
              <a:ext uri="{FF2B5EF4-FFF2-40B4-BE49-F238E27FC236}">
                <a16:creationId xmlns:a16="http://schemas.microsoft.com/office/drawing/2014/main" id="{97B530D8-46DA-378C-E0E1-786C1697F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699" y="3460292"/>
            <a:ext cx="1482559" cy="1080150"/>
          </a:xfrm>
          <a:prstGeom prst="rect">
            <a:avLst/>
          </a:prstGeom>
        </p:spPr>
      </p:pic>
      <p:pic>
        <p:nvPicPr>
          <p:cNvPr id="17" name="Immagine 16" descr="Immagine che contiene edificio, finestra, casa, architettura&#10;&#10;Descrizione generata automaticamente">
            <a:extLst>
              <a:ext uri="{FF2B5EF4-FFF2-40B4-BE49-F238E27FC236}">
                <a16:creationId xmlns:a16="http://schemas.microsoft.com/office/drawing/2014/main" id="{7CDADDDE-60E0-9E06-9FBA-1EEA32C98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82" y="2013651"/>
            <a:ext cx="3785040" cy="3785040"/>
          </a:xfrm>
          <a:prstGeom prst="rect">
            <a:avLst/>
          </a:prstGeom>
        </p:spPr>
      </p:pic>
      <p:pic>
        <p:nvPicPr>
          <p:cNvPr id="21" name="Immagine 20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BC6F9A35-0A96-9BD5-903C-9AEBCC1E4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057" y="1356278"/>
            <a:ext cx="1417947" cy="745566"/>
          </a:xfrm>
          <a:prstGeom prst="rect">
            <a:avLst/>
          </a:prstGeom>
        </p:spPr>
      </p:pic>
      <p:pic>
        <p:nvPicPr>
          <p:cNvPr id="23" name="Immagine 22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760A3836-B697-2D0A-7E55-4386B0959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74" y="4309842"/>
            <a:ext cx="1488768" cy="44663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5A35467-2330-61F7-A1FF-6E258B2F9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7858" y="3005318"/>
            <a:ext cx="694594" cy="557478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5BD97052-AB77-D777-D4E1-BBDBF1A58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047" y="4649657"/>
            <a:ext cx="906123" cy="5573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CA1D358D-ADCB-8326-9BEE-E789009E3B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718" y="5555038"/>
            <a:ext cx="1690761" cy="353457"/>
          </a:xfrm>
          <a:prstGeom prst="rect">
            <a:avLst/>
          </a:prstGeom>
        </p:spPr>
      </p:pic>
      <p:pic>
        <p:nvPicPr>
          <p:cNvPr id="13" name="Immagine 12" descr="Immagine che contiene nero, oscurità, bianco e nero, silhouette&#10;&#10;Descrizione generata automaticamente">
            <a:extLst>
              <a:ext uri="{FF2B5EF4-FFF2-40B4-BE49-F238E27FC236}">
                <a16:creationId xmlns:a16="http://schemas.microsoft.com/office/drawing/2014/main" id="{F2A1203B-1F68-5B82-F8DB-312F71BC1F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09" y="4441504"/>
            <a:ext cx="1834108" cy="1399714"/>
          </a:xfrm>
          <a:prstGeom prst="rect">
            <a:avLst/>
          </a:prstGeom>
        </p:spPr>
      </p:pic>
      <p:pic>
        <p:nvPicPr>
          <p:cNvPr id="14" name="Immagine 13" descr="Immagine che contiene nero, oscurità, bianco e nero, silhouette&#10;&#10;Descrizione generata automaticamente">
            <a:extLst>
              <a:ext uri="{FF2B5EF4-FFF2-40B4-BE49-F238E27FC236}">
                <a16:creationId xmlns:a16="http://schemas.microsoft.com/office/drawing/2014/main" id="{E7E47F0D-2681-5983-B6AE-A80322D0F2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137" y="1398634"/>
            <a:ext cx="1772610" cy="1352781"/>
          </a:xfrm>
          <a:prstGeom prst="rect">
            <a:avLst/>
          </a:prstGeom>
        </p:spPr>
      </p:pic>
      <p:sp>
        <p:nvSpPr>
          <p:cNvPr id="34" name="Titolo 1">
            <a:extLst>
              <a:ext uri="{FF2B5EF4-FFF2-40B4-BE49-F238E27FC236}">
                <a16:creationId xmlns:a16="http://schemas.microsoft.com/office/drawing/2014/main" id="{B954E4A4-DBE4-DA23-ECFD-EC1C991B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850" y="-62290"/>
            <a:ext cx="11426275" cy="1690866"/>
          </a:xfrm>
        </p:spPr>
        <p:txBody>
          <a:bodyPr>
            <a:normAutofit/>
          </a:bodyPr>
          <a:lstStyle/>
          <a:p>
            <a:r>
              <a:rPr lang="it-IT" sz="3600" b="1" dirty="0"/>
              <a:t>Institutions can SIGNIFICANTLY help…</a:t>
            </a:r>
            <a:br>
              <a:rPr lang="it-IT" sz="3600" b="1" dirty="0"/>
            </a:br>
            <a:r>
              <a:rPr lang="it-IT" sz="3600" b="1" dirty="0"/>
              <a:t>	a) with </a:t>
            </a:r>
            <a:r>
              <a:rPr lang="it-IT" sz="3600" b="1" dirty="0" err="1"/>
              <a:t>centralized</a:t>
            </a:r>
            <a:r>
              <a:rPr lang="it-IT" sz="3600" b="1" dirty="0"/>
              <a:t> </a:t>
            </a:r>
            <a:r>
              <a:rPr lang="it-IT" sz="3600" b="1" dirty="0" err="1"/>
              <a:t>reconnaissance</a:t>
            </a:r>
            <a:r>
              <a:rPr lang="it-IT" sz="3600" b="1" dirty="0"/>
              <a:t> teams</a:t>
            </a:r>
            <a:endParaRPr lang="it-IT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7B61A23-6339-3AB7-6556-27DF51F51270}"/>
              </a:ext>
            </a:extLst>
          </p:cNvPr>
          <p:cNvSpPr txBox="1"/>
          <p:nvPr/>
        </p:nvSpPr>
        <p:spPr>
          <a:xfrm>
            <a:off x="1510708" y="6217396"/>
            <a:ext cx="5573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Lower costs (better value for money)</a:t>
            </a:r>
            <a:endParaRPr lang="it-IT" sz="2800" b="1" i="1" dirty="0">
              <a:solidFill>
                <a:srgbClr val="FF0000"/>
              </a:solidFill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7E566E64-61AA-4C8F-16C7-7C64B93AA1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8551" y="2844532"/>
            <a:ext cx="3297958" cy="1399714"/>
          </a:xfrm>
          <a:prstGeom prst="rect">
            <a:avLst/>
          </a:prstGeom>
        </p:spPr>
      </p:pic>
      <p:grpSp>
        <p:nvGrpSpPr>
          <p:cNvPr id="40" name="Gruppo 39">
            <a:extLst>
              <a:ext uri="{FF2B5EF4-FFF2-40B4-BE49-F238E27FC236}">
                <a16:creationId xmlns:a16="http://schemas.microsoft.com/office/drawing/2014/main" id="{39271A4D-D0D3-8029-8AF8-E72E8B5D6B35}"/>
              </a:ext>
            </a:extLst>
          </p:cNvPr>
          <p:cNvGrpSpPr/>
          <p:nvPr/>
        </p:nvGrpSpPr>
        <p:grpSpPr>
          <a:xfrm>
            <a:off x="513137" y="1892357"/>
            <a:ext cx="5006784" cy="3785041"/>
            <a:chOff x="513136" y="1551595"/>
            <a:chExt cx="5729893" cy="4125804"/>
          </a:xfrm>
        </p:grpSpPr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05CFA7FB-EC49-E0AE-8C4B-BF1907F67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32598" y="3011221"/>
              <a:ext cx="791780" cy="759896"/>
            </a:xfrm>
            <a:prstGeom prst="rect">
              <a:avLst/>
            </a:prstGeom>
          </p:spPr>
        </p:pic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B83FA6B7-E26A-09A7-6FCE-8498CFDC0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3136" y="3044726"/>
              <a:ext cx="797092" cy="775838"/>
            </a:xfrm>
            <a:prstGeom prst="rect">
              <a:avLst/>
            </a:prstGeom>
          </p:spPr>
        </p:pic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10F4BC66-B15D-9DC4-8261-99C9C3F1A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51877" y="3781936"/>
              <a:ext cx="696129" cy="733328"/>
            </a:xfrm>
            <a:prstGeom prst="rect">
              <a:avLst/>
            </a:prstGeom>
          </p:spPr>
        </p:pic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31334E87-DA65-5FE2-AFD3-B2986D138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02589" y="4562582"/>
              <a:ext cx="828978" cy="706758"/>
            </a:xfrm>
            <a:prstGeom prst="rect">
              <a:avLst/>
            </a:prstGeom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EFDF43CE-7A83-74F2-DCF0-B2378ED96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71143" y="3646470"/>
              <a:ext cx="844920" cy="712071"/>
            </a:xfrm>
            <a:prstGeom prst="rect">
              <a:avLst/>
            </a:prstGeom>
          </p:spPr>
        </p:pic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B43F9F44-F645-EE45-F2FF-04F9274D5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414052" y="3059083"/>
              <a:ext cx="828977" cy="467628"/>
            </a:xfrm>
            <a:prstGeom prst="rect">
              <a:avLst/>
            </a:prstGeom>
          </p:spPr>
        </p:pic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5E73C8FF-96AC-8A68-65DC-E17ABD867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728124" y="2537385"/>
              <a:ext cx="728013" cy="552653"/>
            </a:xfrm>
            <a:prstGeom prst="rect">
              <a:avLst/>
            </a:prstGeom>
          </p:spPr>
        </p:pic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BBB8B312-50C4-B6C6-534B-492AF71EF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69403" y="2214828"/>
              <a:ext cx="674872" cy="690814"/>
            </a:xfrm>
            <a:prstGeom prst="rect">
              <a:avLst/>
            </a:prstGeom>
          </p:spPr>
        </p:pic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B623F5E4-5F27-F7C3-9E9B-50ED430A9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783539" y="1551595"/>
              <a:ext cx="640839" cy="697688"/>
            </a:xfrm>
            <a:prstGeom prst="rect">
              <a:avLst/>
            </a:prstGeom>
          </p:spPr>
        </p:pic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7926BF2D-E9C3-C0D3-1692-B34A5ED54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323079" y="5001304"/>
              <a:ext cx="696128" cy="676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69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1527 L 0.30157 -0.0254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-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-0.01019 L 0.15807 -0.2657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-127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0.00116 L 0.28516 -0.02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13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38841 -0.0606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4" y="-303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007 L 0.30234 -0.1722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9F63B-F72D-5FC3-94E2-D002E6447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Edificio commerciale, edificio, architettura, finestra&#10;&#10;Descrizione generata automaticamente">
            <a:extLst>
              <a:ext uri="{FF2B5EF4-FFF2-40B4-BE49-F238E27FC236}">
                <a16:creationId xmlns:a16="http://schemas.microsoft.com/office/drawing/2014/main" id="{61CA096D-DC45-9FDA-ABD2-CD899C391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1" y="1628513"/>
            <a:ext cx="2570094" cy="1872497"/>
          </a:xfrm>
          <a:prstGeom prst="rect">
            <a:avLst/>
          </a:prstGeom>
        </p:spPr>
      </p:pic>
      <p:pic>
        <p:nvPicPr>
          <p:cNvPr id="17" name="Immagine 16" descr="Immagine che contiene edificio, finestra, casa, architettura&#10;&#10;Descrizione generata automaticamente">
            <a:extLst>
              <a:ext uri="{FF2B5EF4-FFF2-40B4-BE49-F238E27FC236}">
                <a16:creationId xmlns:a16="http://schemas.microsoft.com/office/drawing/2014/main" id="{24143372-C17E-DD7F-C41F-E02A21BFB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82" y="2013651"/>
            <a:ext cx="3785040" cy="3785040"/>
          </a:xfrm>
          <a:prstGeom prst="rect">
            <a:avLst/>
          </a:prstGeom>
        </p:spPr>
      </p:pic>
      <p:pic>
        <p:nvPicPr>
          <p:cNvPr id="14" name="Immagine 13" descr="Immagine che contiene nero, oscurità, bianco e nero, silhouette&#10;&#10;Descrizione generata automaticamente">
            <a:extLst>
              <a:ext uri="{FF2B5EF4-FFF2-40B4-BE49-F238E27FC236}">
                <a16:creationId xmlns:a16="http://schemas.microsoft.com/office/drawing/2014/main" id="{89B6D670-D454-2D02-616D-D805C855F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137" y="1398634"/>
            <a:ext cx="1772610" cy="135278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70D0183-0CB2-0592-BD96-100C5BFF5245}"/>
              </a:ext>
            </a:extLst>
          </p:cNvPr>
          <p:cNvSpPr txBox="1"/>
          <p:nvPr/>
        </p:nvSpPr>
        <p:spPr>
          <a:xfrm>
            <a:off x="407210" y="5451504"/>
            <a:ext cx="8481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Guiding principles:</a:t>
            </a:r>
          </a:p>
          <a:p>
            <a:pPr marL="457200" indent="-457200">
              <a:buAutoNum type="arabicPeriod"/>
            </a:pPr>
            <a:r>
              <a:rPr lang="en-US" sz="2400" b="1" i="1" dirty="0">
                <a:solidFill>
                  <a:srgbClr val="FF0000"/>
                </a:solidFill>
              </a:rPr>
              <a:t>Support for prevention: also advocated by NIS2</a:t>
            </a:r>
          </a:p>
          <a:p>
            <a:pPr marL="457200" indent="-457200">
              <a:buAutoNum type="arabicPeriod"/>
            </a:pPr>
            <a:r>
              <a:rPr lang="it-IT" sz="2400" b="1" i="1" dirty="0" err="1">
                <a:solidFill>
                  <a:srgbClr val="FF0000"/>
                </a:solidFill>
              </a:rPr>
              <a:t>Extensively</a:t>
            </a:r>
            <a:r>
              <a:rPr lang="it-IT" sz="2400" b="1" i="1" dirty="0">
                <a:solidFill>
                  <a:srgbClr val="FF0000"/>
                </a:solidFill>
              </a:rPr>
              <a:t> </a:t>
            </a:r>
            <a:r>
              <a:rPr lang="it-IT" sz="2400" b="1" i="1" dirty="0" err="1">
                <a:solidFill>
                  <a:srgbClr val="FF0000"/>
                </a:solidFill>
              </a:rPr>
              <a:t>assess</a:t>
            </a:r>
            <a:r>
              <a:rPr lang="it-IT" sz="2400" b="1" i="1" dirty="0">
                <a:solidFill>
                  <a:srgbClr val="FF0000"/>
                </a:solidFill>
              </a:rPr>
              <a:t> patches (</a:t>
            </a:r>
            <a:r>
              <a:rPr lang="it-IT" sz="2400" b="1" i="1" dirty="0" err="1">
                <a:solidFill>
                  <a:srgbClr val="FF0000"/>
                </a:solidFill>
              </a:rPr>
              <a:t>lack</a:t>
            </a:r>
            <a:r>
              <a:rPr lang="it-IT" sz="2400" b="1" i="1" dirty="0">
                <a:solidFill>
                  <a:srgbClr val="FF0000"/>
                </a:solidFill>
              </a:rPr>
              <a:t> of skills </a:t>
            </a:r>
            <a:r>
              <a:rPr lang="it-IT" sz="2400" b="1" i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it-IT" sz="2400" b="1" i="1" dirty="0" err="1">
                <a:solidFill>
                  <a:srgbClr val="FF0000"/>
                </a:solidFill>
                <a:sym typeface="Wingdings" panose="05000000000000000000" pitchFamily="2" charset="2"/>
              </a:rPr>
              <a:t>mistakes</a:t>
            </a:r>
            <a:r>
              <a:rPr lang="it-IT" sz="2400" b="1" i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2400" b="1" i="1" dirty="0" err="1">
                <a:solidFill>
                  <a:srgbClr val="FF0000"/>
                </a:solidFill>
              </a:rPr>
              <a:t>likely</a:t>
            </a:r>
            <a:r>
              <a:rPr lang="it-IT" sz="2400" b="1" i="1" dirty="0">
                <a:solidFill>
                  <a:srgbClr val="FF0000"/>
                </a:solidFill>
              </a:rPr>
              <a:t>!)</a:t>
            </a:r>
          </a:p>
        </p:txBody>
      </p:sp>
      <p:pic>
        <p:nvPicPr>
          <p:cNvPr id="2" name="Immagine 1" descr="Immagine che contiene Edificio commerciale, edificio, architettura, finestra&#10;&#10;Descrizione generata automaticamente">
            <a:extLst>
              <a:ext uri="{FF2B5EF4-FFF2-40B4-BE49-F238E27FC236}">
                <a16:creationId xmlns:a16="http://schemas.microsoft.com/office/drawing/2014/main" id="{EBE185BD-A901-A731-253B-104FF3DB3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9" y="3284624"/>
            <a:ext cx="2570094" cy="1872497"/>
          </a:xfrm>
          <a:prstGeom prst="rect">
            <a:avLst/>
          </a:prstGeom>
        </p:spPr>
      </p:pic>
      <p:sp>
        <p:nvSpPr>
          <p:cNvPr id="3" name="Fumetto 2 3">
            <a:extLst>
              <a:ext uri="{FF2B5EF4-FFF2-40B4-BE49-F238E27FC236}">
                <a16:creationId xmlns:a16="http://schemas.microsoft.com/office/drawing/2014/main" id="{48A4EA5C-E3F1-D6C3-F456-98B76F4B5B2D}"/>
              </a:ext>
            </a:extLst>
          </p:cNvPr>
          <p:cNvSpPr/>
          <p:nvPr/>
        </p:nvSpPr>
        <p:spPr bwMode="auto">
          <a:xfrm>
            <a:off x="2770164" y="1268700"/>
            <a:ext cx="2533726" cy="1044503"/>
          </a:xfrm>
          <a:prstGeom prst="wedgeRoundRectCallout">
            <a:avLst>
              <a:gd name="adj1" fmla="val 130849"/>
              <a:gd name="adj2" fmla="val -2692"/>
              <a:gd name="adj3" fmla="val 16667"/>
            </a:avLst>
          </a:prstGeom>
          <a:solidFill>
            <a:srgbClr val="FFFF99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r>
              <a:rPr lang="it-IT" sz="2000" b="1" dirty="0"/>
              <a:t>Fix file upload check </a:t>
            </a:r>
            <a:r>
              <a:rPr lang="it-IT" sz="2000" b="1" dirty="0" err="1"/>
              <a:t>as</a:t>
            </a:r>
            <a:r>
              <a:rPr lang="it-IT" sz="2000" b="1" dirty="0"/>
              <a:t> follows… </a:t>
            </a:r>
            <a:r>
              <a:rPr lang="it-IT" sz="2000" b="1" dirty="0" err="1"/>
              <a:t>when</a:t>
            </a:r>
            <a:r>
              <a:rPr lang="it-IT" sz="2000" b="1" dirty="0"/>
              <a:t> </a:t>
            </a:r>
            <a:r>
              <a:rPr lang="it-IT" sz="2000" b="1" dirty="0" err="1"/>
              <a:t>done</a:t>
            </a:r>
            <a:r>
              <a:rPr lang="it-IT" sz="2000" b="1" dirty="0"/>
              <a:t>, </a:t>
            </a:r>
            <a:r>
              <a:rPr lang="it-IT" sz="2000" b="1" dirty="0" err="1"/>
              <a:t>let</a:t>
            </a:r>
            <a:r>
              <a:rPr lang="it-IT" sz="2000" b="1" dirty="0"/>
              <a:t> me check</a:t>
            </a:r>
          </a:p>
        </p:txBody>
      </p:sp>
      <p:sp>
        <p:nvSpPr>
          <p:cNvPr id="4" name="Fumetto 2 3">
            <a:extLst>
              <a:ext uri="{FF2B5EF4-FFF2-40B4-BE49-F238E27FC236}">
                <a16:creationId xmlns:a16="http://schemas.microsoft.com/office/drawing/2014/main" id="{C4AD19C8-D03B-FE69-8218-216EA3E58D49}"/>
              </a:ext>
            </a:extLst>
          </p:cNvPr>
          <p:cNvSpPr/>
          <p:nvPr/>
        </p:nvSpPr>
        <p:spPr bwMode="auto">
          <a:xfrm>
            <a:off x="2890913" y="2586474"/>
            <a:ext cx="3643237" cy="842526"/>
          </a:xfrm>
          <a:prstGeom prst="wedgeRoundRectCallout">
            <a:avLst>
              <a:gd name="adj1" fmla="val 83102"/>
              <a:gd name="adj2" fmla="val -113054"/>
              <a:gd name="adj3" fmla="val 16667"/>
            </a:avLst>
          </a:prstGeom>
          <a:solidFill>
            <a:srgbClr val="FFFF99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r>
              <a:rPr lang="it-IT" sz="2000" b="1" dirty="0" err="1"/>
              <a:t>Let’s</a:t>
            </a:r>
            <a:r>
              <a:rPr lang="it-IT" sz="2000" b="1" dirty="0"/>
              <a:t> </a:t>
            </a:r>
            <a:r>
              <a:rPr lang="it-IT" sz="2000" b="1" dirty="0" err="1"/>
              <a:t>redirect</a:t>
            </a:r>
            <a:r>
              <a:rPr lang="it-IT" sz="2000" b="1" dirty="0"/>
              <a:t> </a:t>
            </a:r>
            <a:r>
              <a:rPr lang="it-IT" sz="2000" b="1" dirty="0" err="1"/>
              <a:t>traffic</a:t>
            </a:r>
            <a:r>
              <a:rPr lang="it-IT" sz="2000" b="1" dirty="0"/>
              <a:t> to </a:t>
            </a:r>
            <a:r>
              <a:rPr lang="it-IT" sz="2000" b="1" dirty="0" err="1"/>
              <a:t>our</a:t>
            </a:r>
            <a:r>
              <a:rPr lang="it-IT" sz="2000" b="1" dirty="0"/>
              <a:t> WAF </a:t>
            </a:r>
            <a:r>
              <a:rPr lang="it-IT" sz="2000" b="1" dirty="0" err="1"/>
              <a:t>until</a:t>
            </a:r>
            <a:r>
              <a:rPr lang="it-IT" sz="2000" b="1" dirty="0"/>
              <a:t> the </a:t>
            </a:r>
            <a:r>
              <a:rPr lang="it-IT" sz="2000" b="1" dirty="0" err="1"/>
              <a:t>issue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cleared</a:t>
            </a:r>
            <a:r>
              <a:rPr lang="it-IT" sz="2000" b="1" dirty="0"/>
              <a:t>. </a:t>
            </a:r>
          </a:p>
        </p:txBody>
      </p:sp>
      <p:sp>
        <p:nvSpPr>
          <p:cNvPr id="16" name="Fumetto 2 3">
            <a:extLst>
              <a:ext uri="{FF2B5EF4-FFF2-40B4-BE49-F238E27FC236}">
                <a16:creationId xmlns:a16="http://schemas.microsoft.com/office/drawing/2014/main" id="{CEEAF7F8-BA6B-8817-D71D-2C7E97CAF418}"/>
              </a:ext>
            </a:extLst>
          </p:cNvPr>
          <p:cNvSpPr/>
          <p:nvPr/>
        </p:nvSpPr>
        <p:spPr bwMode="auto">
          <a:xfrm>
            <a:off x="2711530" y="3573020"/>
            <a:ext cx="6070520" cy="731450"/>
          </a:xfrm>
          <a:prstGeom prst="wedgeRoundRectCallout">
            <a:avLst>
              <a:gd name="adj1" fmla="val 37192"/>
              <a:gd name="adj2" fmla="val -165224"/>
              <a:gd name="adj3" fmla="val 16667"/>
            </a:avLst>
          </a:prstGeom>
          <a:solidFill>
            <a:srgbClr val="FFFF99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r>
              <a:rPr lang="it-IT" sz="2000" b="1" dirty="0"/>
              <a:t>Your AWS buckets are </a:t>
            </a:r>
            <a:r>
              <a:rPr lang="it-IT" sz="2000" b="1" dirty="0" err="1"/>
              <a:t>unprotected</a:t>
            </a:r>
            <a:r>
              <a:rPr lang="it-IT" sz="2000" b="1" dirty="0"/>
              <a:t>, </a:t>
            </a:r>
            <a:r>
              <a:rPr lang="it-IT" sz="2000" b="1" dirty="0" err="1"/>
              <a:t>while</a:t>
            </a:r>
            <a:r>
              <a:rPr lang="it-IT" sz="2000" b="1" dirty="0"/>
              <a:t> </a:t>
            </a:r>
            <a:r>
              <a:rPr lang="it-IT" sz="2000" b="1" dirty="0" err="1"/>
              <a:t>you</a:t>
            </a:r>
            <a:r>
              <a:rPr lang="it-IT" sz="2000" b="1" dirty="0"/>
              <a:t> fix, use </a:t>
            </a:r>
            <a:r>
              <a:rPr lang="it-IT" sz="2000" b="1" dirty="0" err="1"/>
              <a:t>these</a:t>
            </a:r>
            <a:r>
              <a:rPr lang="it-IT" sz="2000" b="1" dirty="0"/>
              <a:t> </a:t>
            </a:r>
            <a:r>
              <a:rPr lang="it-IT" sz="2000" b="1" dirty="0" err="1"/>
              <a:t>presigned</a:t>
            </a:r>
            <a:r>
              <a:rPr lang="it-IT" sz="2000" b="1" dirty="0"/>
              <a:t> </a:t>
            </a:r>
            <a:r>
              <a:rPr lang="it-IT" sz="2000" b="1" dirty="0" err="1"/>
              <a:t>URLs</a:t>
            </a:r>
            <a:r>
              <a:rPr lang="it-IT" sz="2000" b="1" dirty="0"/>
              <a:t>. How-to </a:t>
            </a:r>
            <a:r>
              <a:rPr lang="it-IT" sz="2000" b="1" dirty="0" err="1"/>
              <a:t>instructions</a:t>
            </a:r>
            <a:r>
              <a:rPr lang="it-IT" sz="2000" b="1" dirty="0"/>
              <a:t> follow…</a:t>
            </a:r>
          </a:p>
        </p:txBody>
      </p:sp>
      <p:sp>
        <p:nvSpPr>
          <p:cNvPr id="18" name="Fumetto 2 3">
            <a:extLst>
              <a:ext uri="{FF2B5EF4-FFF2-40B4-BE49-F238E27FC236}">
                <a16:creationId xmlns:a16="http://schemas.microsoft.com/office/drawing/2014/main" id="{6E69B973-D8D2-B842-5FF8-51662266B1E7}"/>
              </a:ext>
            </a:extLst>
          </p:cNvPr>
          <p:cNvSpPr/>
          <p:nvPr/>
        </p:nvSpPr>
        <p:spPr bwMode="auto">
          <a:xfrm>
            <a:off x="2711530" y="4497800"/>
            <a:ext cx="7670720" cy="731450"/>
          </a:xfrm>
          <a:prstGeom prst="wedgeRoundRectCallout">
            <a:avLst>
              <a:gd name="adj1" fmla="val 55543"/>
              <a:gd name="adj2" fmla="val -54785"/>
              <a:gd name="adj3" fmla="val 16667"/>
            </a:avLst>
          </a:prstGeom>
          <a:solidFill>
            <a:srgbClr val="FFFF99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r>
              <a:rPr lang="it-IT" sz="2000" b="1" dirty="0" err="1"/>
              <a:t>We</a:t>
            </a:r>
            <a:r>
              <a:rPr lang="it-IT" sz="2000" b="1" dirty="0"/>
              <a:t> </a:t>
            </a:r>
            <a:r>
              <a:rPr lang="it-IT" sz="2000" b="1" dirty="0" err="1"/>
              <a:t>obviously</a:t>
            </a:r>
            <a:r>
              <a:rPr lang="it-IT" sz="2000" b="1" dirty="0"/>
              <a:t> </a:t>
            </a:r>
            <a:r>
              <a:rPr lang="it-IT" sz="2000" b="1" dirty="0" err="1"/>
              <a:t>cannot</a:t>
            </a:r>
            <a:r>
              <a:rPr lang="it-IT" sz="2000" b="1" dirty="0"/>
              <a:t> </a:t>
            </a:r>
            <a:r>
              <a:rPr lang="it-IT" sz="2000" b="1" dirty="0" err="1"/>
              <a:t>recommend</a:t>
            </a:r>
            <a:r>
              <a:rPr lang="it-IT" sz="2000" b="1" dirty="0"/>
              <a:t> </a:t>
            </a:r>
            <a:r>
              <a:rPr lang="it-IT" sz="2000" b="1" dirty="0" err="1"/>
              <a:t>specific</a:t>
            </a:r>
            <a:r>
              <a:rPr lang="it-IT" sz="2000" b="1" dirty="0"/>
              <a:t> products, </a:t>
            </a:r>
            <a:r>
              <a:rPr lang="it-IT" sz="2000" b="1" dirty="0" err="1"/>
              <a:t>but</a:t>
            </a:r>
            <a:r>
              <a:rPr lang="it-IT" sz="2000" b="1" dirty="0"/>
              <a:t> </a:t>
            </a:r>
            <a:r>
              <a:rPr lang="it-IT" sz="2000" b="1" dirty="0" err="1"/>
              <a:t>this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a list of tools </a:t>
            </a:r>
            <a:r>
              <a:rPr lang="it-IT" sz="2000" b="1" dirty="0" err="1"/>
              <a:t>that</a:t>
            </a:r>
            <a:r>
              <a:rPr lang="it-IT" sz="2000" b="1" dirty="0"/>
              <a:t> can help </a:t>
            </a:r>
            <a:r>
              <a:rPr lang="it-IT" sz="2000" b="1" dirty="0" err="1"/>
              <a:t>you</a:t>
            </a:r>
            <a:r>
              <a:rPr lang="it-IT" sz="2000" b="1" dirty="0"/>
              <a:t> </a:t>
            </a:r>
            <a:r>
              <a:rPr lang="it-IT" sz="2000" b="1" dirty="0" err="1"/>
              <a:t>implement</a:t>
            </a:r>
            <a:r>
              <a:rPr lang="it-IT" sz="2000" b="1" dirty="0"/>
              <a:t> </a:t>
            </a:r>
            <a:r>
              <a:rPr lang="it-IT" sz="2000" b="1" dirty="0" err="1"/>
              <a:t>these</a:t>
            </a:r>
            <a:r>
              <a:rPr lang="it-IT" sz="2000" b="1" dirty="0"/>
              <a:t> </a:t>
            </a:r>
            <a:r>
              <a:rPr lang="it-IT" sz="2000" b="1" dirty="0" err="1"/>
              <a:t>recommended</a:t>
            </a:r>
            <a:r>
              <a:rPr lang="it-IT" sz="2000" b="1" dirty="0"/>
              <a:t> controls…  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7C20954E-DB3F-9058-27DB-AD2048099634}"/>
              </a:ext>
            </a:extLst>
          </p:cNvPr>
          <p:cNvGrpSpPr/>
          <p:nvPr/>
        </p:nvGrpSpPr>
        <p:grpSpPr>
          <a:xfrm>
            <a:off x="424880" y="1251087"/>
            <a:ext cx="11269432" cy="2897482"/>
            <a:chOff x="1005887" y="1848618"/>
            <a:chExt cx="10364228" cy="2437751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0307BFF6-9992-B768-F562-FBEF83241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887" y="1848618"/>
              <a:ext cx="10364228" cy="243775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4E4D6D5E-41FE-3BCB-4C07-2BFEAD8FC3BD}"/>
                    </a:ext>
                  </a:extLst>
                </p14:cNvPr>
                <p14:cNvContentPartPr/>
                <p14:nvPr/>
              </p14:nvContentPartPr>
              <p14:xfrm>
                <a:off x="8876980" y="2767700"/>
                <a:ext cx="2222280" cy="6552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4E4D6D5E-41FE-3BCB-4C07-2BFEAD8FC3B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827648" y="2676700"/>
                  <a:ext cx="2321276" cy="247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1FB579C8-B69A-5CAE-89D1-18C456A2B739}"/>
                    </a:ext>
                  </a:extLst>
                </p14:cNvPr>
                <p14:cNvContentPartPr/>
                <p14:nvPr/>
              </p14:nvContentPartPr>
              <p14:xfrm>
                <a:off x="1714420" y="3008900"/>
                <a:ext cx="4393800" cy="522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1FB579C8-B69A-5CAE-89D1-18C456A2B73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64758" y="2917853"/>
                  <a:ext cx="4492794" cy="2339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8D222DAA-E83C-4A88-12D9-A555300CF7B2}"/>
                    </a:ext>
                  </a:extLst>
                </p14:cNvPr>
                <p14:cNvContentPartPr/>
                <p14:nvPr/>
              </p14:nvContentPartPr>
              <p14:xfrm>
                <a:off x="9486820" y="2044820"/>
                <a:ext cx="1520640" cy="1605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8D222DAA-E83C-4A88-12D9-A555300CF7B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37489" y="1954240"/>
                  <a:ext cx="1619632" cy="3420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99221A18-1FA0-5BC6-B972-FD690BAD34FE}"/>
                    </a:ext>
                  </a:extLst>
                </p14:cNvPr>
                <p14:cNvContentPartPr/>
                <p14:nvPr/>
              </p14:nvContentPartPr>
              <p14:xfrm>
                <a:off x="1739620" y="2349380"/>
                <a:ext cx="1320840" cy="3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99221A18-1FA0-5BC6-B972-FD690BAD34F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89964" y="2241740"/>
                  <a:ext cx="1419820" cy="21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8" name="Titolo 1">
            <a:extLst>
              <a:ext uri="{FF2B5EF4-FFF2-40B4-BE49-F238E27FC236}">
                <a16:creationId xmlns:a16="http://schemas.microsoft.com/office/drawing/2014/main" id="{33BBFD39-64C1-3902-3970-DE8F7C648547}"/>
              </a:ext>
            </a:extLst>
          </p:cNvPr>
          <p:cNvSpPr txBox="1">
            <a:spLocks/>
          </p:cNvSpPr>
          <p:nvPr/>
        </p:nvSpPr>
        <p:spPr>
          <a:xfrm>
            <a:off x="-24850" y="-62290"/>
            <a:ext cx="12216850" cy="1690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/>
              <a:t>Institutions can SIGNIFICANTLY help…</a:t>
            </a:r>
            <a:br>
              <a:rPr lang="it-IT" sz="3600" b="1" dirty="0"/>
            </a:br>
            <a:r>
              <a:rPr lang="it-IT" sz="3600" b="1" dirty="0"/>
              <a:t>	b) by </a:t>
            </a:r>
            <a:r>
              <a:rPr lang="it-IT" sz="3600" b="1" dirty="0" err="1"/>
              <a:t>strengthening</a:t>
            </a:r>
            <a:r>
              <a:rPr lang="it-IT" sz="3600" b="1" dirty="0"/>
              <a:t> </a:t>
            </a:r>
            <a:r>
              <a:rPr lang="it-IT" sz="3600" b="1" dirty="0" err="1"/>
              <a:t>proactive</a:t>
            </a:r>
            <a:r>
              <a:rPr lang="it-IT" sz="3600" b="1" dirty="0"/>
              <a:t>/preventive support</a:t>
            </a:r>
            <a:endParaRPr lang="it-IT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2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 animBg="1"/>
      <p:bldP spid="4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1DA767-F75C-EBA6-EAF7-F8843117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err="1"/>
              <a:t>Let’s</a:t>
            </a:r>
            <a:r>
              <a:rPr lang="it-IT" sz="4000" b="1" dirty="0"/>
              <a:t> start with some </a:t>
            </a:r>
            <a:r>
              <a:rPr lang="it-IT" sz="4000" b="1" dirty="0" err="1"/>
              <a:t>conclusions</a:t>
            </a:r>
            <a:r>
              <a:rPr lang="it-IT" sz="4000" b="1" dirty="0"/>
              <a:t>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A4216A-2B99-19D2-39EC-1BB5031CCD09}"/>
              </a:ext>
            </a:extLst>
          </p:cNvPr>
          <p:cNvSpPr txBox="1"/>
          <p:nvPr/>
        </p:nvSpPr>
        <p:spPr>
          <a:xfrm>
            <a:off x="838200" y="2116381"/>
            <a:ext cx="1051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</a:rPr>
              <a:t>The best is the enemy of the good: </a:t>
            </a:r>
          </a:p>
          <a:p>
            <a:pPr algn="ctr"/>
            <a:endParaRPr lang="en-US" sz="1200" b="1" i="1" dirty="0">
              <a:solidFill>
                <a:srgbClr val="FF0000"/>
              </a:solidFill>
            </a:endParaRPr>
          </a:p>
          <a:p>
            <a:pPr algn="ctr"/>
            <a:r>
              <a:rPr lang="en-US" sz="4000" b="1" i="1" dirty="0">
                <a:solidFill>
                  <a:srgbClr val="FF0000"/>
                </a:solidFill>
              </a:rPr>
              <a:t>Let’s </a:t>
            </a:r>
            <a:r>
              <a:rPr lang="en-US" sz="4000" b="1" i="1" u="sng" dirty="0">
                <a:solidFill>
                  <a:srgbClr val="FF0000"/>
                </a:solidFill>
              </a:rPr>
              <a:t>first</a:t>
            </a:r>
            <a:r>
              <a:rPr lang="en-US" sz="4000" b="1" i="1" dirty="0">
                <a:solidFill>
                  <a:srgbClr val="FF0000"/>
                </a:solidFill>
              </a:rPr>
              <a:t>  focus on the low-hanging fruit </a:t>
            </a:r>
          </a:p>
          <a:p>
            <a:pPr algn="ctr"/>
            <a:r>
              <a:rPr lang="en-US" sz="2400" i="1" dirty="0"/>
              <a:t>(i.e., the </a:t>
            </a:r>
            <a:r>
              <a:rPr lang="en-US" sz="2400" b="1" i="1" u="sng" dirty="0"/>
              <a:t>many</a:t>
            </a:r>
            <a:r>
              <a:rPr lang="en-US" sz="2400" b="1" i="1" dirty="0"/>
              <a:t> trivially identifiable and easily fixable issues</a:t>
            </a:r>
            <a:r>
              <a:rPr lang="en-US" sz="2400" i="1" dirty="0"/>
              <a:t>)</a:t>
            </a:r>
          </a:p>
          <a:p>
            <a:pPr algn="ctr"/>
            <a:endParaRPr lang="en-US" sz="1200" b="1" i="1" dirty="0">
              <a:solidFill>
                <a:srgbClr val="FF0000"/>
              </a:solidFill>
            </a:endParaRPr>
          </a:p>
          <a:p>
            <a:pPr algn="ctr"/>
            <a:endParaRPr lang="en-US" sz="1200" b="1" i="1" dirty="0">
              <a:solidFill>
                <a:srgbClr val="FF0000"/>
              </a:solidFill>
            </a:endParaRPr>
          </a:p>
          <a:p>
            <a:pPr algn="ctr"/>
            <a:r>
              <a:rPr lang="en-US" sz="4000" b="1" i="1" dirty="0">
                <a:solidFill>
                  <a:srgbClr val="FF0000"/>
                </a:solidFill>
              </a:rPr>
              <a:t>But don’t stop here: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</a:rPr>
              <a:t>a mandatory base for… further improvement!</a:t>
            </a:r>
            <a:endParaRPr lang="it-IT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2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9F63B-F72D-5FC3-94E2-D002E6447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88F79DE-6162-6AD4-D648-231A778AC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735" y="1713297"/>
            <a:ext cx="5642265" cy="4445228"/>
          </a:xfrm>
          <a:prstGeom prst="rect">
            <a:avLst/>
          </a:prstGeom>
        </p:spPr>
      </p:pic>
      <p:sp>
        <p:nvSpPr>
          <p:cNvPr id="38" name="Titolo 1">
            <a:extLst>
              <a:ext uri="{FF2B5EF4-FFF2-40B4-BE49-F238E27FC236}">
                <a16:creationId xmlns:a16="http://schemas.microsoft.com/office/drawing/2014/main" id="{33BBFD39-64C1-3902-3970-DE8F7C648547}"/>
              </a:ext>
            </a:extLst>
          </p:cNvPr>
          <p:cNvSpPr txBox="1">
            <a:spLocks/>
          </p:cNvSpPr>
          <p:nvPr/>
        </p:nvSpPr>
        <p:spPr>
          <a:xfrm>
            <a:off x="-24850" y="-62290"/>
            <a:ext cx="12216850" cy="1690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/>
              <a:t>Institutions can SIGNIFICANTLY help…</a:t>
            </a:r>
            <a:br>
              <a:rPr lang="it-IT" sz="3600" b="1" dirty="0"/>
            </a:br>
            <a:r>
              <a:rPr lang="it-IT" sz="3600" b="1" dirty="0"/>
              <a:t>	c) by </a:t>
            </a:r>
            <a:r>
              <a:rPr lang="it-IT" sz="3600" b="1" dirty="0" err="1"/>
              <a:t>engaging</a:t>
            </a:r>
            <a:r>
              <a:rPr lang="it-IT" sz="3600" b="1" dirty="0"/>
              <a:t> security communities </a:t>
            </a:r>
            <a:r>
              <a:rPr lang="it-IT" sz="3600" b="1" dirty="0" err="1"/>
              <a:t>at</a:t>
            </a:r>
            <a:r>
              <a:rPr lang="it-IT" sz="3600" b="1" dirty="0"/>
              <a:t> large </a:t>
            </a:r>
            <a:endParaRPr lang="it-IT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266D42EF-F3D3-CED8-1449-9ABBB5A0B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00" y="1914524"/>
            <a:ext cx="6341825" cy="4538037"/>
          </a:xfrm>
        </p:spPr>
        <p:txBody>
          <a:bodyPr>
            <a:normAutofit/>
          </a:bodyPr>
          <a:lstStyle/>
          <a:p>
            <a:r>
              <a:rPr lang="en-US" sz="2800" b="1" dirty="0"/>
              <a:t>Encourage massive public scrutiny</a:t>
            </a:r>
          </a:p>
          <a:p>
            <a:pPr lvl="1"/>
            <a:r>
              <a:rPr lang="en-US" sz="2800" i="1" dirty="0"/>
              <a:t>Rather than opposing or punishing…</a:t>
            </a:r>
          </a:p>
          <a:p>
            <a:pPr lvl="1"/>
            <a:endParaRPr lang="en-US" sz="2800" i="1" dirty="0"/>
          </a:p>
          <a:p>
            <a:r>
              <a:rPr lang="en-US" sz="3200" b="1" dirty="0"/>
              <a:t>Bug bounty programs</a:t>
            </a:r>
          </a:p>
          <a:p>
            <a:pPr lvl="1"/>
            <a:r>
              <a:rPr lang="en-US" sz="2800" i="1" dirty="0"/>
              <a:t>non necessarily money: </a:t>
            </a:r>
            <a:br>
              <a:rPr lang="en-US" sz="2800" i="1" dirty="0"/>
            </a:br>
            <a:r>
              <a:rPr lang="en-US" sz="2800" i="1" dirty="0"/>
              <a:t>social reward also VERY appealing!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2F139F4-FE7E-4E3C-D172-B2EDBE9A8DE9}"/>
              </a:ext>
            </a:extLst>
          </p:cNvPr>
          <p:cNvSpPr txBox="1">
            <a:spLocks/>
          </p:cNvSpPr>
          <p:nvPr/>
        </p:nvSpPr>
        <p:spPr>
          <a:xfrm>
            <a:off x="2238375" y="1177708"/>
            <a:ext cx="10515600" cy="652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 err="1">
                <a:solidFill>
                  <a:srgbClr val="FF0000"/>
                </a:solidFill>
              </a:rPr>
              <a:t>Academies</a:t>
            </a:r>
            <a:r>
              <a:rPr lang="it-IT" sz="2800" b="1" dirty="0">
                <a:solidFill>
                  <a:srgbClr val="FF0000"/>
                </a:solidFill>
              </a:rPr>
              <a:t>, </a:t>
            </a:r>
            <a:r>
              <a:rPr lang="it-IT" sz="2800" b="1" dirty="0" err="1">
                <a:solidFill>
                  <a:srgbClr val="FF0000"/>
                </a:solidFill>
              </a:rPr>
              <a:t>ethical</a:t>
            </a:r>
            <a:r>
              <a:rPr lang="it-IT" sz="2800" b="1" dirty="0">
                <a:solidFill>
                  <a:srgbClr val="FF0000"/>
                </a:solidFill>
              </a:rPr>
              <a:t> hackers, white </a:t>
            </a:r>
            <a:r>
              <a:rPr lang="it-IT" sz="2800" b="1" dirty="0" err="1">
                <a:solidFill>
                  <a:srgbClr val="FF0000"/>
                </a:solidFill>
              </a:rPr>
              <a:t>hats</a:t>
            </a:r>
            <a:r>
              <a:rPr lang="it-IT" sz="2800" b="1" dirty="0">
                <a:solidFill>
                  <a:srgbClr val="FF0000"/>
                </a:solidFill>
              </a:rPr>
              <a:t>, </a:t>
            </a:r>
            <a:r>
              <a:rPr lang="it-IT" sz="2800" b="1" dirty="0" err="1">
                <a:solidFill>
                  <a:srgbClr val="FF0000"/>
                </a:solidFill>
              </a:rPr>
              <a:t>etc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FF4609-3C82-4656-D70E-CF8560EAF263}"/>
              </a:ext>
            </a:extLst>
          </p:cNvPr>
          <p:cNvSpPr txBox="1"/>
          <p:nvPr/>
        </p:nvSpPr>
        <p:spPr>
          <a:xfrm>
            <a:off x="697721" y="4987794"/>
            <a:ext cx="79509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What? Having THEM (!) attacking me???</a:t>
            </a:r>
          </a:p>
          <a:p>
            <a:r>
              <a:rPr lang="en-US" sz="2800" b="1" dirty="0"/>
              <a:t>YES!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i="1" dirty="0"/>
              <a:t>clear rules of engagement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i="1" dirty="0"/>
              <a:t>Structured processes for reporting vulnerabilities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A92558A-6CAA-1B77-1061-AE43EB8FE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54325"/>
            <a:ext cx="9423691" cy="337467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582B4D2-FE5F-7B36-2FBC-A315BAAE3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110" y="291074"/>
            <a:ext cx="4754589" cy="529725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B22AD0-0B16-5023-3629-3D1662A68FDE}"/>
              </a:ext>
            </a:extLst>
          </p:cNvPr>
          <p:cNvSpPr txBox="1"/>
          <p:nvPr/>
        </p:nvSpPr>
        <p:spPr>
          <a:xfrm>
            <a:off x="6400800" y="2066552"/>
            <a:ext cx="555492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400" b="1" i="1" dirty="0">
              <a:solidFill>
                <a:srgbClr val="FF0000"/>
              </a:solidFill>
            </a:endParaRPr>
          </a:p>
          <a:p>
            <a:pPr algn="ctr"/>
            <a:r>
              <a:rPr lang="it-IT" sz="3200" b="1" i="1" dirty="0" err="1"/>
              <a:t>If</a:t>
            </a:r>
            <a:r>
              <a:rPr lang="it-IT" sz="3200" b="1" i="1" dirty="0"/>
              <a:t> </a:t>
            </a:r>
            <a:r>
              <a:rPr lang="it-IT" sz="3200" b="1" i="1" dirty="0" err="1"/>
              <a:t>even</a:t>
            </a:r>
            <a:r>
              <a:rPr lang="it-IT" sz="3200" b="1" i="1" dirty="0"/>
              <a:t> </a:t>
            </a:r>
            <a:r>
              <a:rPr lang="it-IT" sz="3200" b="1" i="1" dirty="0" err="1"/>
              <a:t>very</a:t>
            </a:r>
            <a:r>
              <a:rPr lang="it-IT" sz="3200" b="1" i="1" dirty="0"/>
              <a:t> «</a:t>
            </a:r>
            <a:r>
              <a:rPr lang="it-IT" sz="3200" b="1" i="1" dirty="0" err="1"/>
              <a:t>critical</a:t>
            </a:r>
            <a:r>
              <a:rPr lang="it-IT" sz="3200" b="1" i="1" dirty="0"/>
              <a:t>» bodies do </a:t>
            </a:r>
            <a:r>
              <a:rPr lang="it-IT" sz="3200" b="1" i="1" dirty="0" err="1"/>
              <a:t>this</a:t>
            </a:r>
            <a:r>
              <a:rPr lang="it-IT" sz="3200" b="1" i="1" dirty="0"/>
              <a:t>, </a:t>
            </a:r>
            <a:r>
              <a:rPr lang="it-IT" sz="3200" b="1" i="1" dirty="0" err="1"/>
              <a:t>see</a:t>
            </a:r>
            <a:r>
              <a:rPr lang="it-IT" sz="3200" b="1" i="1" dirty="0"/>
              <a:t> e.g. US </a:t>
            </a:r>
            <a:r>
              <a:rPr lang="it-IT" sz="3200" b="1" i="1" dirty="0" err="1"/>
              <a:t>DoD’s</a:t>
            </a:r>
            <a:r>
              <a:rPr lang="it-IT" sz="3200" b="1" i="1" dirty="0"/>
              <a:t> </a:t>
            </a:r>
            <a:br>
              <a:rPr lang="it-IT" sz="3200" b="1" i="1" dirty="0"/>
            </a:br>
            <a:r>
              <a:rPr lang="it-IT" sz="3200" b="1" i="1" dirty="0"/>
              <a:t>Hack-The-</a:t>
            </a:r>
            <a:r>
              <a:rPr lang="it-IT" sz="3200" b="1" i="1" dirty="0" err="1"/>
              <a:t>Pentagon</a:t>
            </a:r>
            <a:r>
              <a:rPr lang="it-IT" sz="3200" b="1" i="1" dirty="0"/>
              <a:t>;</a:t>
            </a:r>
          </a:p>
          <a:p>
            <a:pPr algn="ctr"/>
            <a:r>
              <a:rPr lang="it-IT" sz="3200" b="1" i="1" dirty="0" err="1"/>
              <a:t>Why</a:t>
            </a:r>
            <a:r>
              <a:rPr lang="it-IT" sz="3200" b="1" i="1" dirty="0"/>
              <a:t> </a:t>
            </a:r>
            <a:r>
              <a:rPr lang="it-IT" sz="3200" b="1" i="1" dirty="0" err="1"/>
              <a:t>shouldn’t</a:t>
            </a:r>
            <a:r>
              <a:rPr lang="it-IT" sz="3200" b="1" i="1" dirty="0"/>
              <a:t> </a:t>
            </a:r>
            <a:r>
              <a:rPr lang="it-IT" sz="3200" b="1" i="1" dirty="0" err="1"/>
              <a:t>we</a:t>
            </a:r>
            <a:r>
              <a:rPr lang="it-IT" sz="3200" b="1" i="1" dirty="0"/>
              <a:t> do the </a:t>
            </a:r>
            <a:r>
              <a:rPr lang="it-IT" sz="3200" b="1" i="1" dirty="0" err="1"/>
              <a:t>same</a:t>
            </a:r>
            <a:r>
              <a:rPr lang="it-IT" sz="32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716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65D3C-1B39-9908-BA89-C2147F73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 dirty="0" err="1"/>
              <a:t>Conclusions</a:t>
            </a:r>
            <a:endParaRPr lang="it-IT" b="1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6FAE132-1F29-2A4A-08BB-33FA097AC6A5}"/>
              </a:ext>
            </a:extLst>
          </p:cNvPr>
          <p:cNvSpPr/>
          <p:nvPr/>
        </p:nvSpPr>
        <p:spPr>
          <a:xfrm>
            <a:off x="45457" y="1867438"/>
            <a:ext cx="4726567" cy="19044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>
                <a:solidFill>
                  <a:schemeClr val="tx1"/>
                </a:solidFill>
              </a:rPr>
              <a:t>Ask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yourself</a:t>
            </a:r>
            <a:r>
              <a:rPr lang="it-IT" sz="2400" b="1" dirty="0">
                <a:solidFill>
                  <a:schemeClr val="tx1"/>
                </a:solidFill>
              </a:rPr>
              <a:t> / </a:t>
            </a:r>
            <a:r>
              <a:rPr lang="it-IT" sz="2400" b="1" dirty="0" err="1">
                <a:solidFill>
                  <a:schemeClr val="tx1"/>
                </a:solidFill>
              </a:rPr>
              <a:t>your</a:t>
            </a:r>
            <a:r>
              <a:rPr lang="it-IT" sz="2400" b="1" dirty="0">
                <a:solidFill>
                  <a:schemeClr val="tx1"/>
                </a:solidFill>
              </a:rPr>
              <a:t> CEO (</a:t>
            </a:r>
            <a:r>
              <a:rPr lang="it-IT" sz="2400" b="1" dirty="0" err="1">
                <a:solidFill>
                  <a:schemeClr val="tx1"/>
                </a:solidFill>
              </a:rPr>
              <a:t>also</a:t>
            </a:r>
            <a:r>
              <a:rPr lang="it-IT" sz="2400" b="1" dirty="0">
                <a:solidFill>
                  <a:schemeClr val="tx1"/>
                </a:solidFill>
              </a:rPr>
              <a:t>) cybersecurity-</a:t>
            </a:r>
            <a:r>
              <a:rPr lang="it-IT" sz="2400" b="1" dirty="0" err="1">
                <a:solidFill>
                  <a:schemeClr val="tx1"/>
                </a:solidFill>
              </a:rPr>
              <a:t>related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questions</a:t>
            </a:r>
            <a:r>
              <a:rPr lang="it-IT" sz="2400" b="1" dirty="0">
                <a:solidFill>
                  <a:schemeClr val="tx1"/>
                </a:solidFill>
              </a:rPr>
              <a:t>…</a:t>
            </a:r>
          </a:p>
          <a:p>
            <a:pPr algn="ctr"/>
            <a:br>
              <a:rPr lang="it-IT" sz="2400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(</a:t>
            </a:r>
            <a:r>
              <a:rPr lang="it-IT" b="1" dirty="0" err="1">
                <a:solidFill>
                  <a:srgbClr val="FF0000"/>
                </a:solidFill>
              </a:rPr>
              <a:t>Question</a:t>
            </a:r>
            <a:r>
              <a:rPr lang="it-IT" b="1" dirty="0">
                <a:solidFill>
                  <a:srgbClr val="FF0000"/>
                </a:solidFill>
              </a:rPr>
              <a:t> #7 from </a:t>
            </a:r>
            <a:r>
              <a:rPr lang="it-IT" b="1" dirty="0" err="1">
                <a:solidFill>
                  <a:srgbClr val="FF0000"/>
                </a:solidFill>
              </a:rPr>
              <a:t>ENISA’s</a:t>
            </a:r>
            <a:r>
              <a:rPr lang="it-IT" b="1" dirty="0">
                <a:solidFill>
                  <a:srgbClr val="FF0000"/>
                </a:solidFill>
              </a:rPr>
              <a:t> Cybersecurity </a:t>
            </a:r>
            <a:r>
              <a:rPr lang="it-IT" b="1" dirty="0" err="1">
                <a:solidFill>
                  <a:srgbClr val="FF0000"/>
                </a:solidFill>
              </a:rPr>
              <a:t>Maturity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Assessment</a:t>
            </a:r>
            <a:r>
              <a:rPr lang="it-IT" b="1" dirty="0">
                <a:solidFill>
                  <a:srgbClr val="FF0000"/>
                </a:solidFill>
              </a:rPr>
              <a:t> for SME)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DCE13F-B531-A2C4-8202-AC7D56C803E0}"/>
              </a:ext>
            </a:extLst>
          </p:cNvPr>
          <p:cNvSpPr txBox="1"/>
          <p:nvPr/>
        </p:nvSpPr>
        <p:spPr>
          <a:xfrm>
            <a:off x="695324" y="3886200"/>
            <a:ext cx="10591801" cy="26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What will be the level of impact on my business if:</a:t>
            </a:r>
          </a:p>
          <a:p>
            <a:endParaRPr lang="en-US" sz="2000" b="1" i="1" dirty="0"/>
          </a:p>
          <a:p>
            <a:pPr marL="342900" indent="-3429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Our accounting / financial data are totally lost</a:t>
            </a:r>
          </a:p>
          <a:p>
            <a:pPr marL="342900" indent="-3429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All our data are made unavailable for 1 month</a:t>
            </a:r>
          </a:p>
          <a:p>
            <a:pPr marL="342900" indent="-3429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Data of our core business is stolen and made available online and/or to our competitors</a:t>
            </a:r>
          </a:p>
          <a:p>
            <a:pPr marL="342900" indent="-3429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Confidential data of our customers has been stolen, the offenders threaten to publish them online and advertise our customers unless we pay a ransom</a:t>
            </a:r>
          </a:p>
          <a:p>
            <a:pPr marL="342900" indent="-3429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Our customer database is stolen and sold to our competitors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5EEB78F-A801-D2BE-717B-9663F8B41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0" y="0"/>
            <a:ext cx="72580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8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HY MEN TODAY HAVE GOTTEN SO WEAK | by Lindon B. Cano | Medium">
            <a:extLst>
              <a:ext uri="{FF2B5EF4-FFF2-40B4-BE49-F238E27FC236}">
                <a16:creationId xmlns:a16="http://schemas.microsoft.com/office/drawing/2014/main" id="{9121A327-9665-076F-CDCC-C8BBE974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00774"/>
            <a:ext cx="3863188" cy="269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665D3C-1B39-9908-BA89-C2147F73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 dirty="0" err="1"/>
              <a:t>Conclusions</a:t>
            </a:r>
            <a:endParaRPr lang="it-IT" b="1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6FAE132-1F29-2A4A-08BB-33FA097AC6A5}"/>
              </a:ext>
            </a:extLst>
          </p:cNvPr>
          <p:cNvSpPr/>
          <p:nvPr/>
        </p:nvSpPr>
        <p:spPr>
          <a:xfrm>
            <a:off x="169282" y="1867439"/>
            <a:ext cx="6850643" cy="11831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… And </a:t>
            </a:r>
            <a:r>
              <a:rPr lang="it-IT" sz="2400" b="1" dirty="0" err="1">
                <a:solidFill>
                  <a:schemeClr val="tx1"/>
                </a:solidFill>
              </a:rPr>
              <a:t>prioritize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prevention</a:t>
            </a:r>
            <a:r>
              <a:rPr lang="it-IT" sz="2400" b="1" dirty="0">
                <a:solidFill>
                  <a:schemeClr val="tx1"/>
                </a:solidFill>
              </a:rPr>
              <a:t> / controls:</a:t>
            </a:r>
            <a:br>
              <a:rPr lang="it-IT" sz="2400" b="1" dirty="0">
                <a:solidFill>
                  <a:srgbClr val="FF0000"/>
                </a:solidFill>
              </a:rPr>
            </a:br>
            <a:r>
              <a:rPr lang="it-IT" sz="2400" b="1" dirty="0" err="1">
                <a:solidFill>
                  <a:srgbClr val="FF0000"/>
                </a:solidFill>
              </a:rPr>
              <a:t>it’s</a:t>
            </a:r>
            <a:r>
              <a:rPr lang="it-IT" sz="2400" b="1" dirty="0">
                <a:solidFill>
                  <a:srgbClr val="FF0000"/>
                </a:solidFill>
              </a:rPr>
              <a:t> in YOUR </a:t>
            </a:r>
            <a:r>
              <a:rPr lang="it-IT" sz="2400" b="1" dirty="0" err="1">
                <a:solidFill>
                  <a:srgbClr val="FF0000"/>
                </a:solidFill>
              </a:rPr>
              <a:t>interest</a:t>
            </a:r>
            <a:r>
              <a:rPr lang="it-IT" sz="2400" b="1" dirty="0">
                <a:solidFill>
                  <a:srgbClr val="FF0000"/>
                </a:solidFill>
              </a:rPr>
              <a:t>! And do </a:t>
            </a:r>
            <a:r>
              <a:rPr lang="it-IT" sz="2400" b="1" dirty="0" err="1">
                <a:solidFill>
                  <a:srgbClr val="FF0000"/>
                </a:solidFill>
              </a:rPr>
              <a:t>it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before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others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7" name="Immagine 6" descr="Immagine che contiene muscolo, Petto, uomo, Petto nudo&#10;&#10;Descrizione generata automaticamente">
            <a:extLst>
              <a:ext uri="{FF2B5EF4-FFF2-40B4-BE49-F238E27FC236}">
                <a16:creationId xmlns:a16="http://schemas.microsoft.com/office/drawing/2014/main" id="{A954E973-CC34-CAA0-2DAA-C8D9772E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935" y="2019839"/>
            <a:ext cx="2994477" cy="422749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6D6FC0-AE8E-7127-595C-F5BA9A6D6EF1}"/>
              </a:ext>
            </a:extLst>
          </p:cNvPr>
          <p:cNvSpPr txBox="1"/>
          <p:nvPr/>
        </p:nvSpPr>
        <p:spPr>
          <a:xfrm>
            <a:off x="169282" y="5013774"/>
            <a:ext cx="63199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/>
              <a:t>Crime do care </a:t>
            </a:r>
            <a:r>
              <a:rPr lang="it-IT" sz="3200" b="1" dirty="0" err="1"/>
              <a:t>only</a:t>
            </a:r>
            <a:r>
              <a:rPr lang="it-IT" sz="3200" b="1" dirty="0"/>
              <a:t> </a:t>
            </a:r>
            <a:r>
              <a:rPr lang="it-IT" sz="3200" b="1" dirty="0" err="1"/>
              <a:t>about</a:t>
            </a:r>
            <a:r>
              <a:rPr lang="it-IT" sz="3200" b="1" dirty="0"/>
              <a:t> money…</a:t>
            </a:r>
          </a:p>
          <a:p>
            <a:pPr algn="ctr"/>
            <a:r>
              <a:rPr lang="it-IT" sz="3200" b="1" dirty="0"/>
              <a:t> </a:t>
            </a:r>
            <a:r>
              <a:rPr lang="it-IT" sz="3200" b="1" dirty="0" err="1"/>
              <a:t>Weaker</a:t>
            </a:r>
            <a:r>
              <a:rPr lang="it-IT" sz="3200" b="1" dirty="0"/>
              <a:t> </a:t>
            </a:r>
            <a:r>
              <a:rPr lang="it-IT" sz="3200" b="1" dirty="0" err="1"/>
              <a:t>victims</a:t>
            </a:r>
            <a:r>
              <a:rPr lang="it-IT" sz="3200" b="1" dirty="0"/>
              <a:t> are </a:t>
            </a:r>
            <a:r>
              <a:rPr lang="it-IT" sz="3200" b="1" dirty="0" err="1"/>
              <a:t>preferable</a:t>
            </a:r>
            <a:r>
              <a:rPr lang="it-IT" sz="3200" b="1" dirty="0"/>
              <a:t>!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DCE13F-B531-A2C4-8202-AC7D56C803E0}"/>
              </a:ext>
            </a:extLst>
          </p:cNvPr>
          <p:cNvSpPr txBox="1"/>
          <p:nvPr/>
        </p:nvSpPr>
        <p:spPr>
          <a:xfrm>
            <a:off x="7525326" y="1867439"/>
            <a:ext cx="4426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FF0000"/>
                </a:solidFill>
              </a:rPr>
              <a:t>Who </a:t>
            </a:r>
            <a:r>
              <a:rPr lang="it-IT" sz="3200" b="1" i="1" dirty="0" err="1">
                <a:solidFill>
                  <a:srgbClr val="FF0000"/>
                </a:solidFill>
              </a:rPr>
              <a:t>would</a:t>
            </a:r>
            <a:r>
              <a:rPr lang="it-IT" sz="3200" b="1" i="1" dirty="0">
                <a:solidFill>
                  <a:srgbClr val="FF0000"/>
                </a:solidFill>
              </a:rPr>
              <a:t> </a:t>
            </a:r>
            <a:r>
              <a:rPr lang="it-IT" sz="3200" b="1" i="1" dirty="0" err="1">
                <a:solidFill>
                  <a:srgbClr val="FF0000"/>
                </a:solidFill>
              </a:rPr>
              <a:t>you</a:t>
            </a:r>
            <a:r>
              <a:rPr lang="it-IT" sz="3200" b="1" i="1" dirty="0">
                <a:solidFill>
                  <a:srgbClr val="FF0000"/>
                </a:solidFill>
              </a:rPr>
              <a:t> </a:t>
            </a:r>
            <a:r>
              <a:rPr lang="it-IT" sz="3200" b="1" i="1" dirty="0" err="1">
                <a:solidFill>
                  <a:srgbClr val="FF0000"/>
                </a:solidFill>
              </a:rPr>
              <a:t>attack</a:t>
            </a:r>
            <a:r>
              <a:rPr lang="it-IT" sz="3200" b="1" i="1" dirty="0">
                <a:solidFill>
                  <a:srgbClr val="FF000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4667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HY MEN TODAY HAVE GOTTEN SO WEAK | by Lindon B. Cano | Medium">
            <a:extLst>
              <a:ext uri="{FF2B5EF4-FFF2-40B4-BE49-F238E27FC236}">
                <a16:creationId xmlns:a16="http://schemas.microsoft.com/office/drawing/2014/main" id="{9121A327-9665-076F-CDCC-C8BBE974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00774"/>
            <a:ext cx="3863188" cy="269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665D3C-1B39-9908-BA89-C2147F73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 dirty="0" err="1"/>
              <a:t>Conclusions</a:t>
            </a:r>
            <a:endParaRPr lang="it-IT" b="1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6FAE132-1F29-2A4A-08BB-33FA097AC6A5}"/>
              </a:ext>
            </a:extLst>
          </p:cNvPr>
          <p:cNvSpPr/>
          <p:nvPr/>
        </p:nvSpPr>
        <p:spPr>
          <a:xfrm>
            <a:off x="169282" y="1867439"/>
            <a:ext cx="6850643" cy="11831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>
                <a:solidFill>
                  <a:schemeClr val="tx1"/>
                </a:solidFill>
              </a:rPr>
              <a:t>Prioritize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prevention</a:t>
            </a:r>
            <a:r>
              <a:rPr lang="it-IT" sz="2400" b="1" dirty="0">
                <a:solidFill>
                  <a:schemeClr val="tx1"/>
                </a:solidFill>
              </a:rPr>
              <a:t> / controls:</a:t>
            </a:r>
            <a:br>
              <a:rPr lang="it-IT" sz="2400" b="1" dirty="0">
                <a:solidFill>
                  <a:srgbClr val="FF0000"/>
                </a:solidFill>
              </a:rPr>
            </a:br>
            <a:r>
              <a:rPr lang="it-IT" sz="2400" b="1" dirty="0" err="1">
                <a:solidFill>
                  <a:srgbClr val="FF0000"/>
                </a:solidFill>
              </a:rPr>
              <a:t>it’s</a:t>
            </a:r>
            <a:r>
              <a:rPr lang="it-IT" sz="2400" b="1" dirty="0">
                <a:solidFill>
                  <a:srgbClr val="FF0000"/>
                </a:solidFill>
              </a:rPr>
              <a:t> in YOUR </a:t>
            </a:r>
            <a:r>
              <a:rPr lang="it-IT" sz="2400" b="1" dirty="0" err="1">
                <a:solidFill>
                  <a:srgbClr val="FF0000"/>
                </a:solidFill>
              </a:rPr>
              <a:t>interest</a:t>
            </a:r>
            <a:r>
              <a:rPr lang="it-IT" sz="2400" b="1" dirty="0">
                <a:solidFill>
                  <a:srgbClr val="FF0000"/>
                </a:solidFill>
              </a:rPr>
              <a:t>! And do </a:t>
            </a:r>
            <a:r>
              <a:rPr lang="it-IT" sz="2400" b="1" dirty="0" err="1">
                <a:solidFill>
                  <a:srgbClr val="FF0000"/>
                </a:solidFill>
              </a:rPr>
              <a:t>it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before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others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7" name="Immagine 6" descr="Immagine che contiene muscolo, Petto, uomo, Petto nudo&#10;&#10;Descrizione generata automaticamente">
            <a:extLst>
              <a:ext uri="{FF2B5EF4-FFF2-40B4-BE49-F238E27FC236}">
                <a16:creationId xmlns:a16="http://schemas.microsoft.com/office/drawing/2014/main" id="{A954E973-CC34-CAA0-2DAA-C8D9772E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935" y="2019839"/>
            <a:ext cx="2994477" cy="422749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6D6FC0-AE8E-7127-595C-F5BA9A6D6EF1}"/>
              </a:ext>
            </a:extLst>
          </p:cNvPr>
          <p:cNvSpPr txBox="1"/>
          <p:nvPr/>
        </p:nvSpPr>
        <p:spPr>
          <a:xfrm>
            <a:off x="169282" y="5013774"/>
            <a:ext cx="63199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/>
              <a:t>Crime do care </a:t>
            </a:r>
            <a:r>
              <a:rPr lang="it-IT" sz="3200" b="1" dirty="0" err="1"/>
              <a:t>only</a:t>
            </a:r>
            <a:r>
              <a:rPr lang="it-IT" sz="3200" b="1" dirty="0"/>
              <a:t> </a:t>
            </a:r>
            <a:r>
              <a:rPr lang="it-IT" sz="3200" b="1" dirty="0" err="1"/>
              <a:t>about</a:t>
            </a:r>
            <a:r>
              <a:rPr lang="it-IT" sz="3200" b="1" dirty="0"/>
              <a:t> money…</a:t>
            </a:r>
          </a:p>
          <a:p>
            <a:pPr algn="ctr"/>
            <a:r>
              <a:rPr lang="it-IT" sz="3200" b="1" dirty="0"/>
              <a:t> </a:t>
            </a:r>
            <a:r>
              <a:rPr lang="it-IT" sz="3200" b="1" dirty="0" err="1"/>
              <a:t>Weaker</a:t>
            </a:r>
            <a:r>
              <a:rPr lang="it-IT" sz="3200" b="1" dirty="0"/>
              <a:t> </a:t>
            </a:r>
            <a:r>
              <a:rPr lang="it-IT" sz="3200" b="1" dirty="0" err="1"/>
              <a:t>victims</a:t>
            </a:r>
            <a:r>
              <a:rPr lang="it-IT" sz="3200" b="1" dirty="0"/>
              <a:t> are </a:t>
            </a:r>
            <a:r>
              <a:rPr lang="it-IT" sz="3200" b="1" dirty="0" err="1"/>
              <a:t>preferable</a:t>
            </a:r>
            <a:r>
              <a:rPr lang="it-IT" sz="3200" b="1" dirty="0"/>
              <a:t>!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DCE13F-B531-A2C4-8202-AC7D56C803E0}"/>
              </a:ext>
            </a:extLst>
          </p:cNvPr>
          <p:cNvSpPr txBox="1"/>
          <p:nvPr/>
        </p:nvSpPr>
        <p:spPr>
          <a:xfrm>
            <a:off x="7525326" y="1867439"/>
            <a:ext cx="4426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FF0000"/>
                </a:solidFill>
              </a:rPr>
              <a:t>Who </a:t>
            </a:r>
            <a:r>
              <a:rPr lang="it-IT" sz="3200" b="1" i="1" dirty="0" err="1">
                <a:solidFill>
                  <a:srgbClr val="FF0000"/>
                </a:solidFill>
              </a:rPr>
              <a:t>would</a:t>
            </a:r>
            <a:r>
              <a:rPr lang="it-IT" sz="3200" b="1" i="1" dirty="0">
                <a:solidFill>
                  <a:srgbClr val="FF0000"/>
                </a:solidFill>
              </a:rPr>
              <a:t> </a:t>
            </a:r>
            <a:r>
              <a:rPr lang="it-IT" sz="3200" b="1" i="1" dirty="0" err="1">
                <a:solidFill>
                  <a:srgbClr val="FF0000"/>
                </a:solidFill>
              </a:rPr>
              <a:t>you</a:t>
            </a:r>
            <a:r>
              <a:rPr lang="it-IT" sz="3200" b="1" i="1" dirty="0">
                <a:solidFill>
                  <a:srgbClr val="FF0000"/>
                </a:solidFill>
              </a:rPr>
              <a:t> </a:t>
            </a:r>
            <a:r>
              <a:rPr lang="it-IT" sz="3200" b="1" i="1" dirty="0" err="1">
                <a:solidFill>
                  <a:srgbClr val="FF0000"/>
                </a:solidFill>
              </a:rPr>
              <a:t>attack</a:t>
            </a:r>
            <a:r>
              <a:rPr lang="it-IT" sz="3200" b="1" i="1" dirty="0">
                <a:solidFill>
                  <a:srgbClr val="FF0000"/>
                </a:solidFill>
              </a:rPr>
              <a:t>?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B2179A-A650-5595-057C-18F452E8A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62" y="551752"/>
            <a:ext cx="5932658" cy="3144633"/>
          </a:xfrm>
          <a:prstGeom prst="rect">
            <a:avLst/>
          </a:prstGeom>
          <a:ln w="1016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80441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CC23E4-C2B3-3E9B-090B-FC637619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err="1"/>
              <a:t>Outline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CD402-D2EA-8F37-C955-97B29EC25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dirty="0"/>
              <a:t>1. How </a:t>
            </a:r>
            <a:r>
              <a:rPr lang="it-IT" sz="3600" dirty="0" err="1"/>
              <a:t>things</a:t>
            </a:r>
            <a:r>
              <a:rPr lang="it-IT" sz="3600" dirty="0"/>
              <a:t> can go (</a:t>
            </a:r>
            <a:r>
              <a:rPr lang="it-IT" sz="3600" dirty="0" err="1"/>
              <a:t>badly</a:t>
            </a:r>
            <a:r>
              <a:rPr lang="it-IT" sz="3600" dirty="0"/>
              <a:t>!) </a:t>
            </a:r>
            <a:r>
              <a:rPr lang="it-IT" sz="3600" dirty="0" err="1"/>
              <a:t>wrong</a:t>
            </a:r>
            <a:r>
              <a:rPr lang="it-IT" sz="3600" dirty="0"/>
              <a:t>… </a:t>
            </a:r>
          </a:p>
          <a:p>
            <a:pPr lvl="1"/>
            <a:r>
              <a:rPr lang="it-IT" sz="3200" i="1" dirty="0"/>
              <a:t>learning from </a:t>
            </a:r>
            <a:r>
              <a:rPr lang="it-IT" sz="3200" i="1" dirty="0" err="1"/>
              <a:t>examples</a:t>
            </a:r>
            <a:endParaRPr lang="it-IT" sz="3200" i="1" dirty="0"/>
          </a:p>
          <a:p>
            <a:pPr lvl="1"/>
            <a:endParaRPr lang="it-IT" sz="3200" dirty="0"/>
          </a:p>
          <a:p>
            <a:pPr lvl="1"/>
            <a:endParaRPr lang="it-IT" sz="3200" dirty="0"/>
          </a:p>
          <a:p>
            <a:pPr marL="0" indent="0">
              <a:buNone/>
            </a:pPr>
            <a:r>
              <a:rPr lang="it-IT" sz="3600" dirty="0"/>
              <a:t>2. </a:t>
            </a:r>
            <a:r>
              <a:rPr lang="it-IT" sz="3600" dirty="0" err="1"/>
              <a:t>What</a:t>
            </a:r>
            <a:r>
              <a:rPr lang="it-IT" sz="3600" dirty="0"/>
              <a:t> to do?</a:t>
            </a:r>
          </a:p>
          <a:p>
            <a:pPr lvl="1"/>
            <a:r>
              <a:rPr lang="it-IT" sz="3200" i="1" dirty="0" err="1"/>
              <a:t>at</a:t>
            </a:r>
            <a:r>
              <a:rPr lang="it-IT" sz="3200" i="1" dirty="0"/>
              <a:t> the </a:t>
            </a:r>
            <a:r>
              <a:rPr lang="it-IT" sz="3200" i="1" dirty="0" err="1"/>
              <a:t>very</a:t>
            </a:r>
            <a:r>
              <a:rPr lang="it-IT" sz="3200" i="1" dirty="0"/>
              <a:t> minimum</a:t>
            </a:r>
          </a:p>
          <a:p>
            <a:pPr lvl="1"/>
            <a:r>
              <a:rPr lang="it-IT" sz="3200" i="1" dirty="0"/>
              <a:t>Institutions </a:t>
            </a:r>
            <a:r>
              <a:rPr lang="it-IT" sz="3200" i="1" dirty="0" err="1"/>
              <a:t>might</a:t>
            </a:r>
            <a:r>
              <a:rPr lang="it-IT" sz="3200" i="1" dirty="0"/>
              <a:t> help? Yes! (some </a:t>
            </a:r>
            <a:r>
              <a:rPr lang="it-IT" sz="3200" i="1" dirty="0" err="1"/>
              <a:t>proposals</a:t>
            </a:r>
            <a:r>
              <a:rPr lang="it-IT" sz="3200" i="1"/>
              <a:t>)</a:t>
            </a:r>
            <a:endParaRPr lang="it-IT" sz="3200" i="1" dirty="0"/>
          </a:p>
        </p:txBody>
      </p:sp>
    </p:spTree>
    <p:extLst>
      <p:ext uri="{BB962C8B-B14F-4D97-AF65-F5344CB8AC3E}">
        <p14:creationId xmlns:p14="http://schemas.microsoft.com/office/powerpoint/2010/main" val="135878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8D71D8-43FB-8D88-FE48-D15D37F9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/>
              <a:t>A first </a:t>
            </a:r>
            <a:r>
              <a:rPr lang="it-IT" sz="4000" b="1" dirty="0" err="1"/>
              <a:t>example</a:t>
            </a:r>
            <a:r>
              <a:rPr lang="it-IT" sz="4000" b="1" dirty="0"/>
              <a:t> - </a:t>
            </a:r>
            <a:r>
              <a:rPr lang="it-IT" sz="4000" b="1" dirty="0" err="1"/>
              <a:t>healthcare</a:t>
            </a:r>
            <a:r>
              <a:rPr lang="it-IT" sz="4000" b="1" dirty="0"/>
              <a:t> domain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D88635E-1B41-A082-AB18-5F2AC92A4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9871971" cy="5167311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B79875A7-A8AC-FDFB-5D55-28D8CD4D3BCA}"/>
              </a:ext>
            </a:extLst>
          </p:cNvPr>
          <p:cNvSpPr/>
          <p:nvPr/>
        </p:nvSpPr>
        <p:spPr bwMode="auto">
          <a:xfrm>
            <a:off x="510031" y="1589346"/>
            <a:ext cx="1185045" cy="42981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4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8D71D8-43FB-8D88-FE48-D15D37F9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/>
              <a:t>A </a:t>
            </a:r>
            <a:r>
              <a:rPr lang="it-IT" sz="4000" b="1" dirty="0" err="1"/>
              <a:t>few</a:t>
            </a:r>
            <a:r>
              <a:rPr lang="it-IT" sz="4000" b="1" dirty="0"/>
              <a:t> </a:t>
            </a:r>
            <a:r>
              <a:rPr lang="it-IT" sz="4000" b="1" dirty="0" err="1"/>
              <a:t>examples</a:t>
            </a:r>
            <a:r>
              <a:rPr lang="it-IT" sz="4000" b="1" dirty="0"/>
              <a:t> from </a:t>
            </a:r>
            <a:r>
              <a:rPr lang="it-IT" sz="4000" b="1" dirty="0" err="1"/>
              <a:t>our</a:t>
            </a:r>
            <a:r>
              <a:rPr lang="it-IT" sz="4000" b="1" dirty="0"/>
              <a:t> </a:t>
            </a:r>
            <a:r>
              <a:rPr lang="it-IT" sz="4000" b="1" dirty="0" err="1"/>
              <a:t>recent</a:t>
            </a:r>
            <a:r>
              <a:rPr lang="it-IT" sz="4000" b="1" dirty="0"/>
              <a:t> work</a:t>
            </a:r>
            <a:br>
              <a:rPr lang="it-IT" sz="4000" b="1" dirty="0"/>
            </a:br>
            <a:r>
              <a:rPr lang="it-IT" sz="4000" b="1" dirty="0"/>
              <a:t>(</a:t>
            </a:r>
            <a:r>
              <a:rPr lang="it-IT" sz="4000" b="1" dirty="0" err="1"/>
              <a:t>our</a:t>
            </a:r>
            <a:r>
              <a:rPr lang="it-IT" sz="4000" b="1" dirty="0"/>
              <a:t> focus: </a:t>
            </a:r>
            <a:r>
              <a:rPr lang="it-IT" sz="4000" b="1" dirty="0" err="1"/>
              <a:t>healthcare</a:t>
            </a:r>
            <a:r>
              <a:rPr lang="it-IT" sz="4000" b="1" dirty="0"/>
              <a:t> domain)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D88635E-1B41-A082-AB18-5F2AC92A4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9871971" cy="5167311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B79875A7-A8AC-FDFB-5D55-28D8CD4D3BCA}"/>
              </a:ext>
            </a:extLst>
          </p:cNvPr>
          <p:cNvSpPr/>
          <p:nvPr/>
        </p:nvSpPr>
        <p:spPr bwMode="auto">
          <a:xfrm>
            <a:off x="510031" y="1589346"/>
            <a:ext cx="1185045" cy="42981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56090E4-5565-EFE3-20CC-6F68B2B96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404580"/>
            <a:ext cx="9871971" cy="5616780"/>
          </a:xfrm>
          <a:prstGeom prst="rect">
            <a:avLst/>
          </a:prstGeom>
        </p:spPr>
      </p:pic>
      <p:pic>
        <p:nvPicPr>
          <p:cNvPr id="5" name="Content Placeholder 4" descr="A map of the world&#10;&#10;Description automatically generated">
            <a:extLst>
              <a:ext uri="{FF2B5EF4-FFF2-40B4-BE49-F238E27FC236}">
                <a16:creationId xmlns:a16="http://schemas.microsoft.com/office/drawing/2014/main" id="{F83541F7-856E-357D-81FF-772FA077E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7715" y="9386"/>
            <a:ext cx="9968833" cy="6848614"/>
          </a:xfr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9BB2FAC9-413E-15B7-1875-DCC123F8EEB0}"/>
              </a:ext>
            </a:extLst>
          </p:cNvPr>
          <p:cNvSpPr/>
          <p:nvPr/>
        </p:nvSpPr>
        <p:spPr bwMode="auto">
          <a:xfrm>
            <a:off x="4131673" y="9386"/>
            <a:ext cx="3846841" cy="57608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FCF4B9B0-8CE4-DE9D-A10C-363996505160}"/>
              </a:ext>
            </a:extLst>
          </p:cNvPr>
          <p:cNvSpPr/>
          <p:nvPr/>
        </p:nvSpPr>
        <p:spPr bwMode="auto">
          <a:xfrm>
            <a:off x="2937815" y="585466"/>
            <a:ext cx="792110" cy="46720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98DE9A3-98B1-B15B-F2BC-CFCC850F1042}"/>
              </a:ext>
            </a:extLst>
          </p:cNvPr>
          <p:cNvSpPr txBox="1"/>
          <p:nvPr/>
        </p:nvSpPr>
        <p:spPr>
          <a:xfrm>
            <a:off x="3729926" y="613220"/>
            <a:ext cx="1008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5400" dirty="0"/>
              <a:t>🤔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E8EF42B-39C8-D38A-B763-122852381FE1}"/>
              </a:ext>
            </a:extLst>
          </p:cNvPr>
          <p:cNvSpPr/>
          <p:nvPr/>
        </p:nvSpPr>
        <p:spPr bwMode="auto">
          <a:xfrm>
            <a:off x="7582459" y="2348850"/>
            <a:ext cx="1476206" cy="46720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4E61B1BF-E663-B31E-F319-BEF6658125E5}"/>
              </a:ext>
            </a:extLst>
          </p:cNvPr>
          <p:cNvSpPr/>
          <p:nvPr/>
        </p:nvSpPr>
        <p:spPr bwMode="auto">
          <a:xfrm>
            <a:off x="8410575" y="3452235"/>
            <a:ext cx="1476206" cy="46720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75D69F17-88A7-EEBE-36A1-56D7EC02F018}"/>
              </a:ext>
            </a:extLst>
          </p:cNvPr>
          <p:cNvSpPr/>
          <p:nvPr/>
        </p:nvSpPr>
        <p:spPr bwMode="auto">
          <a:xfrm>
            <a:off x="8914645" y="4322018"/>
            <a:ext cx="1800250" cy="13392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F16E965-8C6A-F029-8CB5-5E87B292B57C}"/>
              </a:ext>
            </a:extLst>
          </p:cNvPr>
          <p:cNvSpPr/>
          <p:nvPr/>
        </p:nvSpPr>
        <p:spPr bwMode="auto">
          <a:xfrm>
            <a:off x="5386155" y="714835"/>
            <a:ext cx="6584361" cy="7201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i="0" dirty="0">
                <a:solidFill>
                  <a:srgbClr val="0D0D0D"/>
                </a:solidFill>
                <a:effectLst/>
                <a:latin typeface="Söhne"/>
              </a:rPr>
              <a:t>DICOM </a:t>
            </a:r>
            <a:r>
              <a:rPr lang="en-US" sz="2000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 </a:t>
            </a:r>
            <a:r>
              <a:rPr lang="en-US" sz="2000" b="1" i="0" dirty="0">
                <a:solidFill>
                  <a:srgbClr val="0D0D0D"/>
                </a:solidFill>
                <a:effectLst/>
                <a:latin typeface="Söhne"/>
              </a:rPr>
              <a:t>Digital Imaging and Communications in Medicine</a:t>
            </a:r>
          </a:p>
          <a:p>
            <a:r>
              <a:rPr lang="en-US" sz="2000" b="1" i="0" dirty="0">
                <a:solidFill>
                  <a:srgbClr val="0D0D0D"/>
                </a:solidFill>
                <a:effectLst/>
                <a:latin typeface="Söhne"/>
              </a:rPr>
              <a:t>PACS     </a:t>
            </a:r>
            <a:r>
              <a:rPr lang="en-US" sz="2000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 </a:t>
            </a:r>
            <a:r>
              <a:rPr lang="en-US" sz="2000" b="1" i="0" dirty="0">
                <a:solidFill>
                  <a:srgbClr val="0D0D0D"/>
                </a:solidFill>
                <a:effectLst/>
                <a:latin typeface="Söhne"/>
              </a:rPr>
              <a:t>Picture Archiving and Communication System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D0D0D"/>
              </a:solidFill>
              <a:latin typeface="Söhne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19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8D71D8-43FB-8D88-FE48-D15D37F9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/>
              <a:t>A </a:t>
            </a:r>
            <a:r>
              <a:rPr lang="it-IT" sz="4000" b="1" dirty="0" err="1"/>
              <a:t>few</a:t>
            </a:r>
            <a:r>
              <a:rPr lang="it-IT" sz="4000" b="1" dirty="0"/>
              <a:t> </a:t>
            </a:r>
            <a:r>
              <a:rPr lang="it-IT" sz="4000" b="1" dirty="0" err="1"/>
              <a:t>examples</a:t>
            </a:r>
            <a:r>
              <a:rPr lang="it-IT" sz="4000" b="1" dirty="0"/>
              <a:t> from </a:t>
            </a:r>
            <a:r>
              <a:rPr lang="it-IT" sz="4000" b="1" dirty="0" err="1"/>
              <a:t>our</a:t>
            </a:r>
            <a:r>
              <a:rPr lang="it-IT" sz="4000" b="1" dirty="0"/>
              <a:t> </a:t>
            </a:r>
            <a:r>
              <a:rPr lang="it-IT" sz="4000" b="1" dirty="0" err="1"/>
              <a:t>recent</a:t>
            </a:r>
            <a:r>
              <a:rPr lang="it-IT" sz="4000" b="1" dirty="0"/>
              <a:t> work</a:t>
            </a:r>
            <a:br>
              <a:rPr lang="it-IT" sz="4000" b="1" dirty="0"/>
            </a:br>
            <a:r>
              <a:rPr lang="it-IT" sz="4000" b="1" dirty="0"/>
              <a:t>(</a:t>
            </a:r>
            <a:r>
              <a:rPr lang="it-IT" sz="4000" b="1" dirty="0" err="1"/>
              <a:t>our</a:t>
            </a:r>
            <a:r>
              <a:rPr lang="it-IT" sz="4000" b="1" dirty="0"/>
              <a:t> focus: </a:t>
            </a:r>
            <a:r>
              <a:rPr lang="it-IT" sz="4000" b="1" dirty="0" err="1"/>
              <a:t>healthcare</a:t>
            </a:r>
            <a:r>
              <a:rPr lang="it-IT" sz="4000" b="1" dirty="0"/>
              <a:t> domain)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D88635E-1B41-A082-AB18-5F2AC92A4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9871971" cy="5167311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B79875A7-A8AC-FDFB-5D55-28D8CD4D3BCA}"/>
              </a:ext>
            </a:extLst>
          </p:cNvPr>
          <p:cNvSpPr/>
          <p:nvPr/>
        </p:nvSpPr>
        <p:spPr bwMode="auto">
          <a:xfrm>
            <a:off x="510031" y="1589346"/>
            <a:ext cx="1185045" cy="42981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56090E4-5565-EFE3-20CC-6F68B2B96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404580"/>
            <a:ext cx="9871971" cy="5616780"/>
          </a:xfrm>
          <a:prstGeom prst="rect">
            <a:avLst/>
          </a:prstGeom>
        </p:spPr>
      </p:pic>
      <p:pic>
        <p:nvPicPr>
          <p:cNvPr id="5" name="Content Placeholder 4" descr="A map of the world&#10;&#10;Description automatically generated">
            <a:extLst>
              <a:ext uri="{FF2B5EF4-FFF2-40B4-BE49-F238E27FC236}">
                <a16:creationId xmlns:a16="http://schemas.microsoft.com/office/drawing/2014/main" id="{F83541F7-856E-357D-81FF-772FA077E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7715" y="9386"/>
            <a:ext cx="9968833" cy="6848614"/>
          </a:xfr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9BB2FAC9-413E-15B7-1875-DCC123F8EEB0}"/>
              </a:ext>
            </a:extLst>
          </p:cNvPr>
          <p:cNvSpPr/>
          <p:nvPr/>
        </p:nvSpPr>
        <p:spPr bwMode="auto">
          <a:xfrm>
            <a:off x="4131673" y="9386"/>
            <a:ext cx="3846841" cy="57608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FCF4B9B0-8CE4-DE9D-A10C-363996505160}"/>
              </a:ext>
            </a:extLst>
          </p:cNvPr>
          <p:cNvSpPr/>
          <p:nvPr/>
        </p:nvSpPr>
        <p:spPr bwMode="auto">
          <a:xfrm>
            <a:off x="2937815" y="585466"/>
            <a:ext cx="792110" cy="46720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98DE9A3-98B1-B15B-F2BC-CFCC850F1042}"/>
              </a:ext>
            </a:extLst>
          </p:cNvPr>
          <p:cNvSpPr txBox="1"/>
          <p:nvPr/>
        </p:nvSpPr>
        <p:spPr>
          <a:xfrm>
            <a:off x="3729926" y="613220"/>
            <a:ext cx="1008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5400" dirty="0"/>
              <a:t>🤔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E8EF42B-39C8-D38A-B763-122852381FE1}"/>
              </a:ext>
            </a:extLst>
          </p:cNvPr>
          <p:cNvSpPr/>
          <p:nvPr/>
        </p:nvSpPr>
        <p:spPr bwMode="auto">
          <a:xfrm>
            <a:off x="7582459" y="2348850"/>
            <a:ext cx="1476206" cy="46720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4E61B1BF-E663-B31E-F319-BEF6658125E5}"/>
              </a:ext>
            </a:extLst>
          </p:cNvPr>
          <p:cNvSpPr/>
          <p:nvPr/>
        </p:nvSpPr>
        <p:spPr bwMode="auto">
          <a:xfrm>
            <a:off x="8410575" y="3452235"/>
            <a:ext cx="1476206" cy="46720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75D69F17-88A7-EEBE-36A1-56D7EC02F018}"/>
              </a:ext>
            </a:extLst>
          </p:cNvPr>
          <p:cNvSpPr/>
          <p:nvPr/>
        </p:nvSpPr>
        <p:spPr bwMode="auto">
          <a:xfrm>
            <a:off x="8914645" y="4322018"/>
            <a:ext cx="1800250" cy="13392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F16E965-8C6A-F029-8CB5-5E87B292B57C}"/>
              </a:ext>
            </a:extLst>
          </p:cNvPr>
          <p:cNvSpPr/>
          <p:nvPr/>
        </p:nvSpPr>
        <p:spPr bwMode="auto">
          <a:xfrm>
            <a:off x="5386155" y="714835"/>
            <a:ext cx="6584361" cy="7201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i="0" dirty="0">
                <a:solidFill>
                  <a:srgbClr val="0D0D0D"/>
                </a:solidFill>
                <a:effectLst/>
                <a:latin typeface="Söhne"/>
              </a:rPr>
              <a:t>DICOM </a:t>
            </a:r>
            <a:r>
              <a:rPr lang="en-US" sz="2000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 </a:t>
            </a:r>
            <a:r>
              <a:rPr lang="en-US" sz="2000" b="1" i="0" dirty="0">
                <a:solidFill>
                  <a:srgbClr val="0D0D0D"/>
                </a:solidFill>
                <a:effectLst/>
                <a:latin typeface="Söhne"/>
              </a:rPr>
              <a:t>Digital Imaging and Communications in Medicine</a:t>
            </a:r>
          </a:p>
          <a:p>
            <a:r>
              <a:rPr lang="en-US" sz="2000" b="1" i="0" dirty="0">
                <a:solidFill>
                  <a:srgbClr val="0D0D0D"/>
                </a:solidFill>
                <a:effectLst/>
                <a:latin typeface="Söhne"/>
              </a:rPr>
              <a:t>PACS     </a:t>
            </a:r>
            <a:r>
              <a:rPr lang="en-US" sz="2000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 </a:t>
            </a:r>
            <a:r>
              <a:rPr lang="en-US" sz="2000" b="1" i="0" dirty="0">
                <a:solidFill>
                  <a:srgbClr val="0D0D0D"/>
                </a:solidFill>
                <a:effectLst/>
                <a:latin typeface="Söhne"/>
              </a:rPr>
              <a:t>Picture Archiving and Communication System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D0D0D"/>
              </a:solidFill>
              <a:latin typeface="Söhne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9" name="Picture 2" descr="Premium Vector | Sticker of a cartoon ouch explosion">
            <a:extLst>
              <a:ext uri="{FF2B5EF4-FFF2-40B4-BE49-F238E27FC236}">
                <a16:creationId xmlns:a16="http://schemas.microsoft.com/office/drawing/2014/main" id="{5424F798-1BCB-72EE-1EBA-E48A1C3E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79" y="2063390"/>
            <a:ext cx="2272784" cy="227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terrified  smiley face">
            <a:extLst>
              <a:ext uri="{FF2B5EF4-FFF2-40B4-BE49-F238E27FC236}">
                <a16:creationId xmlns:a16="http://schemas.microsoft.com/office/drawing/2014/main" id="{78326EA8-400D-7B94-3909-782AE882F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0" y="3807588"/>
            <a:ext cx="2217715" cy="135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81195FB-212E-5162-C254-FB3FC32FC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361450" y="2222257"/>
            <a:ext cx="5892735" cy="438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B374940-5420-62E5-71DA-8491BBE87D11}"/>
              </a:ext>
            </a:extLst>
          </p:cNvPr>
          <p:cNvSpPr txBox="1"/>
          <p:nvPr/>
        </p:nvSpPr>
        <p:spPr>
          <a:xfrm>
            <a:off x="5747781" y="365125"/>
            <a:ext cx="4194069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What</a:t>
            </a:r>
            <a:r>
              <a:rPr lang="it-IT" sz="2800" dirty="0"/>
              <a:t> </a:t>
            </a:r>
            <a:r>
              <a:rPr lang="it-IT" sz="2800" dirty="0" err="1"/>
              <a:t>if</a:t>
            </a:r>
            <a:r>
              <a:rPr lang="it-IT" sz="2800" dirty="0"/>
              <a:t> some of </a:t>
            </a:r>
            <a:r>
              <a:rPr lang="it-IT" sz="2800" dirty="0" err="1"/>
              <a:t>such</a:t>
            </a:r>
            <a:r>
              <a:rPr lang="it-IT" sz="2800" dirty="0"/>
              <a:t> </a:t>
            </a:r>
          </a:p>
          <a:p>
            <a:pPr algn="ctr"/>
            <a:r>
              <a:rPr lang="it-IT" sz="3600" b="1" dirty="0" err="1"/>
              <a:t>exposed</a:t>
            </a:r>
            <a:r>
              <a:rPr lang="it-IT" sz="3600" b="1" dirty="0"/>
              <a:t> servers </a:t>
            </a:r>
          </a:p>
          <a:p>
            <a:pPr algn="ctr"/>
            <a:r>
              <a:rPr lang="it-IT" sz="3600" b="1" dirty="0" err="1"/>
              <a:t>were</a:t>
            </a:r>
            <a:r>
              <a:rPr lang="it-IT" sz="3600" b="1" dirty="0"/>
              <a:t> </a:t>
            </a:r>
            <a:r>
              <a:rPr lang="it-IT" sz="3600" b="1" dirty="0" err="1"/>
              <a:t>not</a:t>
            </a:r>
            <a:r>
              <a:rPr lang="it-IT" sz="3600" b="1" dirty="0"/>
              <a:t> </a:t>
            </a:r>
            <a:r>
              <a:rPr lang="it-IT" sz="3600" b="1" dirty="0" err="1"/>
              <a:t>protected</a:t>
            </a:r>
            <a:r>
              <a:rPr lang="it-IT" sz="3600" b="1" dirty="0"/>
              <a:t>?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2DBE781-498B-6B86-5DDA-69278D38BB15}"/>
              </a:ext>
            </a:extLst>
          </p:cNvPr>
          <p:cNvSpPr txBox="1"/>
          <p:nvPr/>
        </p:nvSpPr>
        <p:spPr>
          <a:xfrm>
            <a:off x="7024330" y="5637243"/>
            <a:ext cx="2772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Attacker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could</a:t>
            </a:r>
            <a:r>
              <a:rPr lang="it-IT" b="1" dirty="0">
                <a:solidFill>
                  <a:srgbClr val="FF0000"/>
                </a:solidFill>
              </a:rPr>
              <a:t> access, </a:t>
            </a:r>
          </a:p>
          <a:p>
            <a:pPr algn="ctr"/>
            <a:r>
              <a:rPr lang="it-IT" b="1" dirty="0" err="1">
                <a:solidFill>
                  <a:srgbClr val="FF0000"/>
                </a:solidFill>
              </a:rPr>
              <a:t>modify</a:t>
            </a:r>
            <a:r>
              <a:rPr lang="it-IT" b="1" dirty="0">
                <a:solidFill>
                  <a:srgbClr val="FF0000"/>
                </a:solidFill>
              </a:rPr>
              <a:t>, and upload malware </a:t>
            </a: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(</a:t>
            </a:r>
            <a:r>
              <a:rPr lang="it-IT" b="1" dirty="0" err="1">
                <a:solidFill>
                  <a:srgbClr val="FF0000"/>
                </a:solidFill>
              </a:rPr>
              <a:t>realistic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example</a:t>
            </a:r>
            <a:r>
              <a:rPr lang="it-IT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841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C1880-69AA-7A49-B624-4F7C100AA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2ECB798-8D55-BB56-1458-F89B302F6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err="1"/>
              <a:t>Another</a:t>
            </a:r>
            <a:r>
              <a:rPr lang="it-IT" sz="4000" b="1" dirty="0"/>
              <a:t> </a:t>
            </a:r>
            <a:r>
              <a:rPr lang="it-IT" sz="4000" b="1" dirty="0" err="1"/>
              <a:t>example</a:t>
            </a:r>
            <a:r>
              <a:rPr lang="it-IT" sz="4000" b="1" dirty="0"/>
              <a:t>… </a:t>
            </a:r>
            <a:r>
              <a:rPr lang="it-IT" sz="4000" b="1" dirty="0" err="1"/>
              <a:t>nearby</a:t>
            </a:r>
            <a:r>
              <a:rPr lang="it-IT" sz="4000" b="1" dirty="0"/>
              <a:t> </a:t>
            </a:r>
            <a:r>
              <a:rPr lang="it-IT" sz="4000" b="1" dirty="0" err="1"/>
              <a:t>here</a:t>
            </a:r>
            <a:r>
              <a:rPr lang="it-IT" sz="4000" b="1" dirty="0"/>
              <a:t> </a:t>
            </a:r>
            <a:r>
              <a:rPr lang="it-IT" sz="4000" b="1" dirty="0">
                <a:sym typeface="Wingdings" panose="05000000000000000000" pitchFamily="2" charset="2"/>
              </a:rPr>
              <a:t></a:t>
            </a:r>
            <a:endParaRPr lang="it-IT" sz="4000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EFF535C-47DB-2CA9-51EA-C0AB42A3D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494807"/>
            <a:ext cx="12137467" cy="132556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C2A60B5-F3BE-39C2-E773-8AC206589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72" y="1382233"/>
            <a:ext cx="11664352" cy="4199859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32C41345-9AB7-4809-59F2-3E5F2B47FBEE}"/>
              </a:ext>
            </a:extLst>
          </p:cNvPr>
          <p:cNvSpPr/>
          <p:nvPr/>
        </p:nvSpPr>
        <p:spPr bwMode="auto">
          <a:xfrm>
            <a:off x="2087209" y="4782763"/>
            <a:ext cx="1474697" cy="46720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1" name="Picture 2" descr="Risultati immagini per smiley confused">
            <a:extLst>
              <a:ext uri="{FF2B5EF4-FFF2-40B4-BE49-F238E27FC236}">
                <a16:creationId xmlns:a16="http://schemas.microsoft.com/office/drawing/2014/main" id="{8F51C05D-97E6-9A66-0E58-9494C250E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833" y="4496603"/>
            <a:ext cx="977383" cy="9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2C3C57B-5C28-79DB-5087-CB5643532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590" y="4681105"/>
            <a:ext cx="8487410" cy="203291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85C8FB1-EC18-0DF1-AC8C-5A0145D04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948" y="526949"/>
            <a:ext cx="9055565" cy="511201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556E101-3A0D-3822-1F90-D95A019A28B1}"/>
              </a:ext>
            </a:extLst>
          </p:cNvPr>
          <p:cNvSpPr txBox="1"/>
          <p:nvPr/>
        </p:nvSpPr>
        <p:spPr>
          <a:xfrm>
            <a:off x="7757333" y="472547"/>
            <a:ext cx="4096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200+ </a:t>
            </a:r>
            <a:r>
              <a:rPr lang="it-IT" sz="2400" b="1" dirty="0" err="1">
                <a:solidFill>
                  <a:srgbClr val="FF0000"/>
                </a:solidFill>
              </a:rPr>
              <a:t>other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strike="sngStrike" dirty="0" err="1">
                <a:solidFill>
                  <a:srgbClr val="FF0000"/>
                </a:solidFill>
              </a:rPr>
              <a:t>vuln</a:t>
            </a:r>
            <a:r>
              <a:rPr lang="it-IT" sz="2400" b="1" strike="sngStrike" dirty="0">
                <a:solidFill>
                  <a:srgbClr val="FF0000"/>
                </a:solidFill>
              </a:rPr>
              <a:t>.. </a:t>
            </a:r>
            <a:r>
              <a:rPr lang="it-IT" sz="2400" b="1" dirty="0">
                <a:solidFill>
                  <a:srgbClr val="FF0000"/>
                </a:solidFill>
              </a:rPr>
              <a:t>lines </a:t>
            </a:r>
            <a:r>
              <a:rPr lang="it-IT" sz="2400" b="1" dirty="0" err="1">
                <a:solidFill>
                  <a:srgbClr val="FF0000"/>
                </a:solidFill>
              </a:rPr>
              <a:t>deleted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E62CCD7F-0B51-7E6F-487C-6982E7DF7B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199" y="5475767"/>
            <a:ext cx="289574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C1880-69AA-7A49-B624-4F7C100AA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2ECB798-8D55-BB56-1458-F89B302F6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err="1"/>
              <a:t>Another</a:t>
            </a:r>
            <a:r>
              <a:rPr lang="it-IT" sz="4000" b="1" dirty="0"/>
              <a:t> </a:t>
            </a:r>
            <a:r>
              <a:rPr lang="it-IT" sz="4000" b="1" dirty="0" err="1"/>
              <a:t>example</a:t>
            </a:r>
            <a:r>
              <a:rPr lang="it-IT" sz="4000" b="1" dirty="0"/>
              <a:t>… </a:t>
            </a:r>
            <a:r>
              <a:rPr lang="it-IT" sz="4000" b="1" dirty="0" err="1"/>
              <a:t>nearby</a:t>
            </a:r>
            <a:r>
              <a:rPr lang="it-IT" sz="4000" b="1" dirty="0"/>
              <a:t> </a:t>
            </a:r>
            <a:r>
              <a:rPr lang="it-IT" sz="4000" b="1" dirty="0" err="1"/>
              <a:t>here</a:t>
            </a:r>
            <a:r>
              <a:rPr lang="it-IT" sz="4000" b="1" dirty="0"/>
              <a:t> </a:t>
            </a:r>
            <a:r>
              <a:rPr lang="it-IT" sz="4000" b="1" dirty="0">
                <a:sym typeface="Wingdings" panose="05000000000000000000" pitchFamily="2" charset="2"/>
              </a:rPr>
              <a:t></a:t>
            </a:r>
            <a:endParaRPr lang="it-IT" sz="40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E2AFC0A-2324-F968-26DB-91D934250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" y="-16870"/>
            <a:ext cx="12192004" cy="68748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67BA730-7418-80A7-DA63-0CB986573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070" y="535634"/>
            <a:ext cx="8041930" cy="5769861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F99BE9AD-50CA-C3C8-9AA1-E386BD68766F}"/>
              </a:ext>
            </a:extLst>
          </p:cNvPr>
          <p:cNvSpPr/>
          <p:nvPr/>
        </p:nvSpPr>
        <p:spPr bwMode="auto">
          <a:xfrm>
            <a:off x="4081906" y="5799396"/>
            <a:ext cx="4500119" cy="42981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2" name="Picture 4" descr="Risultati immagini per terrified  smiley face">
            <a:extLst>
              <a:ext uri="{FF2B5EF4-FFF2-40B4-BE49-F238E27FC236}">
                <a16:creationId xmlns:a16="http://schemas.microsoft.com/office/drawing/2014/main" id="{79EF50DB-C9E6-B73F-F426-C94991E1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4968507"/>
            <a:ext cx="1866900" cy="11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40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F4CBA2-E44B-BE67-8BDB-BF643023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28A0C6-2B22-3297-EB6D-3D0BDF5B2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B1D4387-FF13-3497-BB74-329E5A61B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88" y="0"/>
            <a:ext cx="12251276" cy="6857999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7B79D198-F0F5-8D91-E805-07EE1B348CD9}"/>
              </a:ext>
            </a:extLst>
          </p:cNvPr>
          <p:cNvSpPr/>
          <p:nvPr/>
        </p:nvSpPr>
        <p:spPr bwMode="auto">
          <a:xfrm>
            <a:off x="9803219" y="230188"/>
            <a:ext cx="2287550" cy="101382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F63EECCB-1548-E187-FB55-6213385C90EA}"/>
              </a:ext>
            </a:extLst>
          </p:cNvPr>
          <p:cNvSpPr/>
          <p:nvPr/>
        </p:nvSpPr>
        <p:spPr bwMode="auto">
          <a:xfrm>
            <a:off x="131134" y="3051361"/>
            <a:ext cx="3037367" cy="344151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CBAD62D-35C3-E8AF-7629-A741B9512974}"/>
              </a:ext>
            </a:extLst>
          </p:cNvPr>
          <p:cNvCxnSpPr>
            <a:cxnSpLocks/>
          </p:cNvCxnSpPr>
          <p:nvPr/>
        </p:nvCxnSpPr>
        <p:spPr>
          <a:xfrm flipH="1">
            <a:off x="3238500" y="4981575"/>
            <a:ext cx="2857500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101A42C-7F85-08C6-5C39-6F42C916D453}"/>
              </a:ext>
            </a:extLst>
          </p:cNvPr>
          <p:cNvCxnSpPr>
            <a:cxnSpLocks/>
            <a:endCxn id="6" idx="4"/>
          </p:cNvCxnSpPr>
          <p:nvPr/>
        </p:nvCxnSpPr>
        <p:spPr>
          <a:xfrm flipV="1">
            <a:off x="9994605" y="1244009"/>
            <a:ext cx="952389" cy="3104707"/>
          </a:xfrm>
          <a:prstGeom prst="straightConnector1">
            <a:avLst/>
          </a:prstGeom>
          <a:ln w="101600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360AE2A-E60D-CF94-246F-477643A79D54}"/>
              </a:ext>
            </a:extLst>
          </p:cNvPr>
          <p:cNvSpPr txBox="1"/>
          <p:nvPr/>
        </p:nvSpPr>
        <p:spPr>
          <a:xfrm>
            <a:off x="6039041" y="4521376"/>
            <a:ext cx="554978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/>
              <a:t>Upload </a:t>
            </a:r>
            <a:r>
              <a:rPr lang="it-IT" sz="2800" dirty="0" err="1"/>
              <a:t>forms</a:t>
            </a:r>
            <a:r>
              <a:rPr lang="it-IT" sz="2800" dirty="0"/>
              <a:t>: </a:t>
            </a:r>
            <a:r>
              <a:rPr lang="it-IT" sz="2800" dirty="0" err="1"/>
              <a:t>possible</a:t>
            </a:r>
            <a:r>
              <a:rPr lang="it-IT" sz="2800" dirty="0"/>
              <a:t> </a:t>
            </a:r>
            <a:r>
              <a:rPr lang="it-IT" sz="2800" dirty="0" err="1"/>
              <a:t>channels</a:t>
            </a:r>
            <a:r>
              <a:rPr lang="it-IT" sz="2800" dirty="0"/>
              <a:t> for </a:t>
            </a:r>
          </a:p>
          <a:p>
            <a:pPr algn="ctr"/>
            <a:r>
              <a:rPr lang="it-IT" sz="2800" dirty="0"/>
              <a:t>SQL injection, or for XSS </a:t>
            </a:r>
            <a:r>
              <a:rPr lang="it-IT" sz="2800" dirty="0" err="1"/>
              <a:t>storing</a:t>
            </a:r>
            <a:r>
              <a:rPr lang="it-IT" sz="2800" dirty="0"/>
              <a:t>?</a:t>
            </a:r>
          </a:p>
          <a:p>
            <a:pPr algn="ctr"/>
            <a:r>
              <a:rPr lang="it-IT" sz="2400" b="1" dirty="0" err="1">
                <a:solidFill>
                  <a:srgbClr val="FF0000"/>
                </a:solidFill>
              </a:rPr>
              <a:t>We</a:t>
            </a:r>
            <a:r>
              <a:rPr lang="it-IT" sz="2400" b="1" dirty="0">
                <a:solidFill>
                  <a:srgbClr val="FF0000"/>
                </a:solidFill>
              </a:rPr>
              <a:t> CANNOT check </a:t>
            </a:r>
            <a:r>
              <a:rPr lang="it-IT" sz="2400" b="1" dirty="0" err="1">
                <a:solidFill>
                  <a:srgbClr val="FF0000"/>
                </a:solidFill>
              </a:rPr>
              <a:t>without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permission</a:t>
            </a:r>
            <a:endParaRPr lang="it-IT" sz="2400" b="1" dirty="0">
              <a:solidFill>
                <a:srgbClr val="FF0000"/>
              </a:solidFill>
            </a:endParaRPr>
          </a:p>
          <a:p>
            <a:pPr algn="ctr"/>
            <a:r>
              <a:rPr lang="it-IT" sz="2400" b="1" dirty="0" err="1">
                <a:solidFill>
                  <a:srgbClr val="FF0000"/>
                </a:solidFill>
              </a:rPr>
              <a:t>forbidden</a:t>
            </a:r>
            <a:r>
              <a:rPr lang="it-IT" sz="2400" b="1" dirty="0">
                <a:solidFill>
                  <a:srgbClr val="FF0000"/>
                </a:solidFill>
              </a:rPr>
              <a:t> by </a:t>
            </a:r>
            <a:r>
              <a:rPr lang="it-IT" sz="2400" b="1" dirty="0" err="1">
                <a:solidFill>
                  <a:srgbClr val="FF0000"/>
                </a:solidFill>
              </a:rPr>
              <a:t>law</a:t>
            </a:r>
            <a:r>
              <a:rPr lang="it-IT" sz="24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23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928</Words>
  <Application>Microsoft Office PowerPoint</Application>
  <PresentationFormat>Widescreen</PresentationFormat>
  <Paragraphs>130</Paragraphs>
  <Slides>23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Aptos</vt:lpstr>
      <vt:lpstr>Arial</vt:lpstr>
      <vt:lpstr>Arial Narrow</vt:lpstr>
      <vt:lpstr>Söhne</vt:lpstr>
      <vt:lpstr>Times New Roman</vt:lpstr>
      <vt:lpstr>Wingdings</vt:lpstr>
      <vt:lpstr>Tema di Office</vt:lpstr>
      <vt:lpstr>Cybersecurity Landscape: how to avoid Costly Errors  (at low cost)</vt:lpstr>
      <vt:lpstr>Let’s start with some conclusions…</vt:lpstr>
      <vt:lpstr>Outline</vt:lpstr>
      <vt:lpstr>A first example - healthcare domain</vt:lpstr>
      <vt:lpstr>A few examples from our recent work (our focus: healthcare domain)</vt:lpstr>
      <vt:lpstr>A few examples from our recent work (our focus: healthcare domain)</vt:lpstr>
      <vt:lpstr>Another example… nearby here </vt:lpstr>
      <vt:lpstr>Another example… nearby here </vt:lpstr>
      <vt:lpstr>Presentazione standard di PowerPoint</vt:lpstr>
      <vt:lpstr>Hard-coded credentials hidden in plain sight</vt:lpstr>
      <vt:lpstr>Hard-coded credentials hidden in plain sight</vt:lpstr>
      <vt:lpstr>Access control bypass in medical devices:  which potential impact?</vt:lpstr>
      <vt:lpstr> So, what can we do?  Prevention is better than recovery!</vt:lpstr>
      <vt:lpstr>Control, control, use very pragmatic controls! Don’t leave cyber doors badly opened!</vt:lpstr>
      <vt:lpstr>Control, control, use very pragmatic controls! Don’t leave cyber doors badly opened!</vt:lpstr>
      <vt:lpstr>Cyber Threat Awareness  phishing resilience</vt:lpstr>
      <vt:lpstr>Cyber Threat Awareness  phishing resilience</vt:lpstr>
      <vt:lpstr>Institutions can SIGNIFICANTLY help…  a) with centralized reconnaissance teams</vt:lpstr>
      <vt:lpstr>Presentazione standard di PowerPoint</vt:lpstr>
      <vt:lpstr>Presentazione standard di PowerPoint</vt:lpstr>
      <vt:lpstr>Conclusions</vt:lpstr>
      <vt:lpstr>Conclusions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Consuelo Tuveri</dc:creator>
  <cp:lastModifiedBy>Giuseppe Bianchi</cp:lastModifiedBy>
  <cp:revision>11</cp:revision>
  <dcterms:created xsi:type="dcterms:W3CDTF">2024-03-07T14:15:48Z</dcterms:created>
  <dcterms:modified xsi:type="dcterms:W3CDTF">2024-03-21T11:13:27Z</dcterms:modified>
</cp:coreProperties>
</file>