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sldIdLst>
    <p:sldId id="2134804764" r:id="rId2"/>
    <p:sldId id="2134804745" r:id="rId3"/>
    <p:sldId id="2134804757" r:id="rId4"/>
    <p:sldId id="2134804763" r:id="rId5"/>
    <p:sldId id="2134804771" r:id="rId6"/>
    <p:sldId id="291" r:id="rId7"/>
    <p:sldId id="2134804778" r:id="rId8"/>
    <p:sldId id="2134804755" r:id="rId9"/>
    <p:sldId id="2134804777" r:id="rId10"/>
    <p:sldId id="2134804768" r:id="rId11"/>
    <p:sldId id="2134804769" r:id="rId12"/>
    <p:sldId id="2134804782" r:id="rId13"/>
    <p:sldId id="2134804767" r:id="rId14"/>
    <p:sldId id="2134804765" r:id="rId15"/>
    <p:sldId id="2134804759" r:id="rId16"/>
    <p:sldId id="2134804774" r:id="rId17"/>
    <p:sldId id="2134804787" r:id="rId18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002" autoAdjust="0"/>
    <p:restoredTop sz="86385"/>
  </p:normalViewPr>
  <p:slideViewPr>
    <p:cSldViewPr snapToGrid="0" snapToObjects="1">
      <p:cViewPr varScale="1">
        <p:scale>
          <a:sx n="96" d="100"/>
          <a:sy n="96" d="100"/>
        </p:scale>
        <p:origin x="2056" y="168"/>
      </p:cViewPr>
      <p:guideLst/>
    </p:cSldViewPr>
  </p:slideViewPr>
  <p:outlineViewPr>
    <p:cViewPr>
      <p:scale>
        <a:sx n="33" d="100"/>
        <a:sy n="33" d="100"/>
      </p:scale>
      <p:origin x="0" y="-2257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86" tIns="46743" rIns="93486" bIns="467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86" tIns="46743" rIns="93486" bIns="46743" rtlCol="0"/>
          <a:lstStyle>
            <a:lvl1pPr algn="r">
              <a:defRPr sz="1200"/>
            </a:lvl1pPr>
          </a:lstStyle>
          <a:p>
            <a:fld id="{D5423016-C9F6-496B-AD10-B9F9E113A22C}" type="datetimeFigureOut">
              <a:rPr lang="en-US" smtClean="0"/>
              <a:t>3/25/24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1162050"/>
            <a:ext cx="5589587" cy="3144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86" tIns="46743" rIns="93486" bIns="467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5"/>
            <a:ext cx="5642610" cy="3665458"/>
          </a:xfrm>
          <a:prstGeom prst="rect">
            <a:avLst/>
          </a:prstGeom>
        </p:spPr>
        <p:txBody>
          <a:bodyPr vert="horz" lIns="93486" tIns="46743" rIns="93486" bIns="467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56414" cy="467071"/>
          </a:xfrm>
          <a:prstGeom prst="rect">
            <a:avLst/>
          </a:prstGeom>
        </p:spPr>
        <p:txBody>
          <a:bodyPr vert="horz" lIns="93486" tIns="46743" rIns="93486" bIns="467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1"/>
            <a:ext cx="3056414" cy="467071"/>
          </a:xfrm>
          <a:prstGeom prst="rect">
            <a:avLst/>
          </a:prstGeom>
        </p:spPr>
        <p:txBody>
          <a:bodyPr vert="horz" lIns="93486" tIns="46743" rIns="93486" bIns="46743" rtlCol="0" anchor="b"/>
          <a:lstStyle>
            <a:lvl1pPr algn="r">
              <a:defRPr sz="1200"/>
            </a:lvl1pPr>
          </a:lstStyle>
          <a:p>
            <a:fld id="{2F7D6367-4781-46C0-82AD-9F3D5FEF719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7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D6367-4781-46C0-82AD-9F3D5FEF719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4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DF999C81-AC80-E741-AEAC-07C68703A82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616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DF999C81-AC80-E741-AEAC-07C68703A82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428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DF999C81-AC80-E741-AEAC-07C68703A82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03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000B8910-073C-D17D-8178-426CC114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56" y="365126"/>
            <a:ext cx="9332843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45EE0812-175D-89C8-0E7D-7A4206266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513"/>
            <a:ext cx="10515600" cy="457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BB45C381-9C65-BE10-9CA5-4333A070D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276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C5FDDA6A-0ACD-9636-CEBE-AB89D6AA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4261" y="6356350"/>
            <a:ext cx="7096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FC3397C9-B2FD-8364-4133-17749DF96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75234" y="6356350"/>
            <a:ext cx="77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85E2D0C3-CF72-4680-8817-2C7FA986AADF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186561F-E3AE-86AB-FB35-F8284FB2AA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6"/>
            <a:ext cx="9953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34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DF999C81-AC80-E741-AEAC-07C68703A82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979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DF999C81-AC80-E741-AEAC-07C68703A82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830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DF999C81-AC80-E741-AEAC-07C68703A82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546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DF999C81-AC80-E741-AEAC-07C68703A82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950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DF999C81-AC80-E741-AEAC-07C68703A82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570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DF999C81-AC80-E741-AEAC-07C68703A82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515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DF999C81-AC80-E741-AEAC-07C68703A82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571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777606B7-4C5C-C8B1-F0C3-FDBBA250844F}"/>
              </a:ext>
            </a:extLst>
          </p:cNvPr>
          <p:cNvGrpSpPr/>
          <p:nvPr userDrawn="1"/>
        </p:nvGrpSpPr>
        <p:grpSpPr>
          <a:xfrm>
            <a:off x="0" y="744559"/>
            <a:ext cx="12167862" cy="365576"/>
            <a:chOff x="1218340" y="275867"/>
            <a:chExt cx="17715122" cy="567843"/>
          </a:xfrm>
        </p:grpSpPr>
        <p:cxnSp>
          <p:nvCxnSpPr>
            <p:cNvPr id="12" name="Connettore 1 11">
              <a:extLst>
                <a:ext uri="{FF2B5EF4-FFF2-40B4-BE49-F238E27FC236}">
                  <a16:creationId xmlns:a16="http://schemas.microsoft.com/office/drawing/2014/main" id="{C0760A37-795D-A421-209D-97540C69FD3D}"/>
                </a:ext>
              </a:extLst>
            </p:cNvPr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>
              <a:extLst>
                <a:ext uri="{FF2B5EF4-FFF2-40B4-BE49-F238E27FC236}">
                  <a16:creationId xmlns:a16="http://schemas.microsoft.com/office/drawing/2014/main" id="{65978791-F3C4-25CB-6D1F-780504634A7E}"/>
                </a:ext>
              </a:extLst>
            </p:cNvPr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>
              <a:extLst>
                <a:ext uri="{FF2B5EF4-FFF2-40B4-BE49-F238E27FC236}">
                  <a16:creationId xmlns:a16="http://schemas.microsoft.com/office/drawing/2014/main" id="{E890AC2E-0935-3F9C-8BA6-D75A1AEBCE77}"/>
                </a:ext>
              </a:extLst>
            </p:cNvPr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>
              <a:extLst>
                <a:ext uri="{FF2B5EF4-FFF2-40B4-BE49-F238E27FC236}">
                  <a16:creationId xmlns:a16="http://schemas.microsoft.com/office/drawing/2014/main" id="{7D40631F-E535-8D5F-EF84-D1FE4BC0E628}"/>
                </a:ext>
              </a:extLst>
            </p:cNvPr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>
              <a:extLst>
                <a:ext uri="{FF2B5EF4-FFF2-40B4-BE49-F238E27FC236}">
                  <a16:creationId xmlns:a16="http://schemas.microsoft.com/office/drawing/2014/main" id="{0B633E25-FAC6-A081-22BA-8142AFF62719}"/>
                </a:ext>
              </a:extLst>
            </p:cNvPr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AFC357B1-F951-9275-7B3D-2A5AF0774B94}"/>
                </a:ext>
              </a:extLst>
            </p:cNvPr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>
              <a:extLst>
                <a:ext uri="{FF2B5EF4-FFF2-40B4-BE49-F238E27FC236}">
                  <a16:creationId xmlns:a16="http://schemas.microsoft.com/office/drawing/2014/main" id="{3D8D0E70-ACD6-73D5-72AC-144676E1C75D}"/>
                </a:ext>
              </a:extLst>
            </p:cNvPr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>
              <a:extLst>
                <a:ext uri="{FF2B5EF4-FFF2-40B4-BE49-F238E27FC236}">
                  <a16:creationId xmlns:a16="http://schemas.microsoft.com/office/drawing/2014/main" id="{8CA5AED5-DCE8-97D8-7803-5449F05789EE}"/>
                </a:ext>
              </a:extLst>
            </p:cNvPr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>
              <a:extLst>
                <a:ext uri="{FF2B5EF4-FFF2-40B4-BE49-F238E27FC236}">
                  <a16:creationId xmlns:a16="http://schemas.microsoft.com/office/drawing/2014/main" id="{11073D65-6AC9-8DF0-5235-C06ECF76C8BE}"/>
                </a:ext>
              </a:extLst>
            </p:cNvPr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>
              <a:extLst>
                <a:ext uri="{FF2B5EF4-FFF2-40B4-BE49-F238E27FC236}">
                  <a16:creationId xmlns:a16="http://schemas.microsoft.com/office/drawing/2014/main" id="{942FA50E-DB80-A8D6-1CA9-9EC1C2BE543B}"/>
                </a:ext>
              </a:extLst>
            </p:cNvPr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>
              <a:extLst>
                <a:ext uri="{FF2B5EF4-FFF2-40B4-BE49-F238E27FC236}">
                  <a16:creationId xmlns:a16="http://schemas.microsoft.com/office/drawing/2014/main" id="{D499C746-2B73-7BB7-DE38-26B844901394}"/>
                </a:ext>
              </a:extLst>
            </p:cNvPr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>
              <a:extLst>
                <a:ext uri="{FF2B5EF4-FFF2-40B4-BE49-F238E27FC236}">
                  <a16:creationId xmlns:a16="http://schemas.microsoft.com/office/drawing/2014/main" id="{213F0A56-8D59-421D-D040-115B929616C2}"/>
                </a:ext>
              </a:extLst>
            </p:cNvPr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>
              <a:extLst>
                <a:ext uri="{FF2B5EF4-FFF2-40B4-BE49-F238E27FC236}">
                  <a16:creationId xmlns:a16="http://schemas.microsoft.com/office/drawing/2014/main" id="{75D54576-730F-C3A3-B5D4-D6811CD24DFE}"/>
                </a:ext>
              </a:extLst>
            </p:cNvPr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>
              <a:extLst>
                <a:ext uri="{FF2B5EF4-FFF2-40B4-BE49-F238E27FC236}">
                  <a16:creationId xmlns:a16="http://schemas.microsoft.com/office/drawing/2014/main" id="{A43FF31C-6073-5F33-4740-DF28C94DACBD}"/>
                </a:ext>
              </a:extLst>
            </p:cNvPr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>
              <a:extLst>
                <a:ext uri="{FF2B5EF4-FFF2-40B4-BE49-F238E27FC236}">
                  <a16:creationId xmlns:a16="http://schemas.microsoft.com/office/drawing/2014/main" id="{5E328E82-4EA4-0445-C1DA-3A15E08AA98C}"/>
                </a:ext>
              </a:extLst>
            </p:cNvPr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>
              <a:extLst>
                <a:ext uri="{FF2B5EF4-FFF2-40B4-BE49-F238E27FC236}">
                  <a16:creationId xmlns:a16="http://schemas.microsoft.com/office/drawing/2014/main" id="{6D77CD2B-886D-941F-8D07-05528B0AB043}"/>
                </a:ext>
              </a:extLst>
            </p:cNvPr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>
              <a:extLst>
                <a:ext uri="{FF2B5EF4-FFF2-40B4-BE49-F238E27FC236}">
                  <a16:creationId xmlns:a16="http://schemas.microsoft.com/office/drawing/2014/main" id="{5F4A64EC-D014-20E2-C39B-C0900149FBC7}"/>
                </a:ext>
              </a:extLst>
            </p:cNvPr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>
              <a:extLst>
                <a:ext uri="{FF2B5EF4-FFF2-40B4-BE49-F238E27FC236}">
                  <a16:creationId xmlns:a16="http://schemas.microsoft.com/office/drawing/2014/main" id="{2F599181-5392-97C2-F852-411E769D4888}"/>
                </a:ext>
              </a:extLst>
            </p:cNvPr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>
              <a:extLst>
                <a:ext uri="{FF2B5EF4-FFF2-40B4-BE49-F238E27FC236}">
                  <a16:creationId xmlns:a16="http://schemas.microsoft.com/office/drawing/2014/main" id="{8D5B9E96-CB8D-3CBE-96E8-484E31F5D5BA}"/>
                </a:ext>
              </a:extLst>
            </p:cNvPr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>
              <a:extLst>
                <a:ext uri="{FF2B5EF4-FFF2-40B4-BE49-F238E27FC236}">
                  <a16:creationId xmlns:a16="http://schemas.microsoft.com/office/drawing/2014/main" id="{ED3A6725-4D82-BAB5-1961-98C726E84356}"/>
                </a:ext>
              </a:extLst>
            </p:cNvPr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>
              <a:extLst>
                <a:ext uri="{FF2B5EF4-FFF2-40B4-BE49-F238E27FC236}">
                  <a16:creationId xmlns:a16="http://schemas.microsoft.com/office/drawing/2014/main" id="{886A447D-D372-3906-C2EA-6CFFF00D2BAD}"/>
                </a:ext>
              </a:extLst>
            </p:cNvPr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>
              <a:extLst>
                <a:ext uri="{FF2B5EF4-FFF2-40B4-BE49-F238E27FC236}">
                  <a16:creationId xmlns:a16="http://schemas.microsoft.com/office/drawing/2014/main" id="{2272CD86-CC84-BC52-1A0D-06CEE19B9621}"/>
                </a:ext>
              </a:extLst>
            </p:cNvPr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>
              <a:extLst>
                <a:ext uri="{FF2B5EF4-FFF2-40B4-BE49-F238E27FC236}">
                  <a16:creationId xmlns:a16="http://schemas.microsoft.com/office/drawing/2014/main" id="{EEDFC371-83D2-F49F-148B-891DAF4F1555}"/>
                </a:ext>
              </a:extLst>
            </p:cNvPr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>
              <a:extLst>
                <a:ext uri="{FF2B5EF4-FFF2-40B4-BE49-F238E27FC236}">
                  <a16:creationId xmlns:a16="http://schemas.microsoft.com/office/drawing/2014/main" id="{B8633945-6F70-F39C-9AA4-12ED86E20E42}"/>
                </a:ext>
              </a:extLst>
            </p:cNvPr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>
              <a:extLst>
                <a:ext uri="{FF2B5EF4-FFF2-40B4-BE49-F238E27FC236}">
                  <a16:creationId xmlns:a16="http://schemas.microsoft.com/office/drawing/2014/main" id="{AD223297-57E7-1C51-845D-5A18034422DD}"/>
                </a:ext>
              </a:extLst>
            </p:cNvPr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>
              <a:extLst>
                <a:ext uri="{FF2B5EF4-FFF2-40B4-BE49-F238E27FC236}">
                  <a16:creationId xmlns:a16="http://schemas.microsoft.com/office/drawing/2014/main" id="{C6D02F49-9906-D7C9-3445-D803E51BA2ED}"/>
                </a:ext>
              </a:extLst>
            </p:cNvPr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>
              <a:extLst>
                <a:ext uri="{FF2B5EF4-FFF2-40B4-BE49-F238E27FC236}">
                  <a16:creationId xmlns:a16="http://schemas.microsoft.com/office/drawing/2014/main" id="{2991ECF0-CF0F-3C42-39AD-BBBACDEE6D2D}"/>
                </a:ext>
              </a:extLst>
            </p:cNvPr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>
              <a:extLst>
                <a:ext uri="{FF2B5EF4-FFF2-40B4-BE49-F238E27FC236}">
                  <a16:creationId xmlns:a16="http://schemas.microsoft.com/office/drawing/2014/main" id="{40A983F0-33EF-5AFC-4E0E-28B1984B81AA}"/>
                </a:ext>
              </a:extLst>
            </p:cNvPr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>
              <a:extLst>
                <a:ext uri="{FF2B5EF4-FFF2-40B4-BE49-F238E27FC236}">
                  <a16:creationId xmlns:a16="http://schemas.microsoft.com/office/drawing/2014/main" id="{1C875DD6-6407-4560-F41E-16781DA3B2C3}"/>
                </a:ext>
              </a:extLst>
            </p:cNvPr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>
              <a:extLst>
                <a:ext uri="{FF2B5EF4-FFF2-40B4-BE49-F238E27FC236}">
                  <a16:creationId xmlns:a16="http://schemas.microsoft.com/office/drawing/2014/main" id="{35FB99D2-CD81-484B-8569-82A17B3374E6}"/>
                </a:ext>
              </a:extLst>
            </p:cNvPr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>
              <a:extLst>
                <a:ext uri="{FF2B5EF4-FFF2-40B4-BE49-F238E27FC236}">
                  <a16:creationId xmlns:a16="http://schemas.microsoft.com/office/drawing/2014/main" id="{54133FD5-7FE8-157A-D148-BB3847333BC5}"/>
                </a:ext>
              </a:extLst>
            </p:cNvPr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>
              <a:extLst>
                <a:ext uri="{FF2B5EF4-FFF2-40B4-BE49-F238E27FC236}">
                  <a16:creationId xmlns:a16="http://schemas.microsoft.com/office/drawing/2014/main" id="{1B84587C-A8CE-A379-93F2-4C3A8F3BFC25}"/>
                </a:ext>
              </a:extLst>
            </p:cNvPr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>
              <a:extLst>
                <a:ext uri="{FF2B5EF4-FFF2-40B4-BE49-F238E27FC236}">
                  <a16:creationId xmlns:a16="http://schemas.microsoft.com/office/drawing/2014/main" id="{44FAC8ED-35DF-0CD1-AC43-DF62A06F88B0}"/>
                </a:ext>
              </a:extLst>
            </p:cNvPr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>
              <a:extLst>
                <a:ext uri="{FF2B5EF4-FFF2-40B4-BE49-F238E27FC236}">
                  <a16:creationId xmlns:a16="http://schemas.microsoft.com/office/drawing/2014/main" id="{6CF1F55C-D951-722B-822C-AA48EC0CB83F}"/>
                </a:ext>
              </a:extLst>
            </p:cNvPr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>
              <a:extLst>
                <a:ext uri="{FF2B5EF4-FFF2-40B4-BE49-F238E27FC236}">
                  <a16:creationId xmlns:a16="http://schemas.microsoft.com/office/drawing/2014/main" id="{21588F81-5691-6EC5-19C6-01EA0496A15D}"/>
                </a:ext>
              </a:extLst>
            </p:cNvPr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>
              <a:extLst>
                <a:ext uri="{FF2B5EF4-FFF2-40B4-BE49-F238E27FC236}">
                  <a16:creationId xmlns:a16="http://schemas.microsoft.com/office/drawing/2014/main" id="{D40ACE41-BAC6-6880-7A55-EBD995B582C2}"/>
                </a:ext>
              </a:extLst>
            </p:cNvPr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>
              <a:extLst>
                <a:ext uri="{FF2B5EF4-FFF2-40B4-BE49-F238E27FC236}">
                  <a16:creationId xmlns:a16="http://schemas.microsoft.com/office/drawing/2014/main" id="{6ED5AF32-7E77-A180-22D9-79D687B10A29}"/>
                </a:ext>
              </a:extLst>
            </p:cNvPr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>
              <a:extLst>
                <a:ext uri="{FF2B5EF4-FFF2-40B4-BE49-F238E27FC236}">
                  <a16:creationId xmlns:a16="http://schemas.microsoft.com/office/drawing/2014/main" id="{631939D9-E4F4-D165-AE89-E26BA09513A3}"/>
                </a:ext>
              </a:extLst>
            </p:cNvPr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>
              <a:extLst>
                <a:ext uri="{FF2B5EF4-FFF2-40B4-BE49-F238E27FC236}">
                  <a16:creationId xmlns:a16="http://schemas.microsoft.com/office/drawing/2014/main" id="{00759C64-6F1D-45CC-3E1A-06399EAF5D70}"/>
                </a:ext>
              </a:extLst>
            </p:cNvPr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>
              <a:extLst>
                <a:ext uri="{FF2B5EF4-FFF2-40B4-BE49-F238E27FC236}">
                  <a16:creationId xmlns:a16="http://schemas.microsoft.com/office/drawing/2014/main" id="{62676BAC-200A-BBFA-88AB-D3EC13C00C3D}"/>
                </a:ext>
              </a:extLst>
            </p:cNvPr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>
              <a:extLst>
                <a:ext uri="{FF2B5EF4-FFF2-40B4-BE49-F238E27FC236}">
                  <a16:creationId xmlns:a16="http://schemas.microsoft.com/office/drawing/2014/main" id="{B306874D-9309-1B0C-5395-7609D43634F9}"/>
                </a:ext>
              </a:extLst>
            </p:cNvPr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>
              <a:extLst>
                <a:ext uri="{FF2B5EF4-FFF2-40B4-BE49-F238E27FC236}">
                  <a16:creationId xmlns:a16="http://schemas.microsoft.com/office/drawing/2014/main" id="{A936176F-0B33-9DDC-98F3-50AF6ACD5305}"/>
                </a:ext>
              </a:extLst>
            </p:cNvPr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>
              <a:extLst>
                <a:ext uri="{FF2B5EF4-FFF2-40B4-BE49-F238E27FC236}">
                  <a16:creationId xmlns:a16="http://schemas.microsoft.com/office/drawing/2014/main" id="{CE1821EA-9683-F561-91DF-612D7DF85889}"/>
                </a:ext>
              </a:extLst>
            </p:cNvPr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>
              <a:extLst>
                <a:ext uri="{FF2B5EF4-FFF2-40B4-BE49-F238E27FC236}">
                  <a16:creationId xmlns:a16="http://schemas.microsoft.com/office/drawing/2014/main" id="{0EB050E1-A1C8-1E30-DA37-C19033768DE9}"/>
                </a:ext>
              </a:extLst>
            </p:cNvPr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>
              <a:extLst>
                <a:ext uri="{FF2B5EF4-FFF2-40B4-BE49-F238E27FC236}">
                  <a16:creationId xmlns:a16="http://schemas.microsoft.com/office/drawing/2014/main" id="{9ED73BCC-F94C-F840-152E-8C2BFE2EE5E6}"/>
                </a:ext>
              </a:extLst>
            </p:cNvPr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>
              <a:extLst>
                <a:ext uri="{FF2B5EF4-FFF2-40B4-BE49-F238E27FC236}">
                  <a16:creationId xmlns:a16="http://schemas.microsoft.com/office/drawing/2014/main" id="{84988F31-A399-8771-DA27-670B292153E1}"/>
                </a:ext>
              </a:extLst>
            </p:cNvPr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>
              <a:extLst>
                <a:ext uri="{FF2B5EF4-FFF2-40B4-BE49-F238E27FC236}">
                  <a16:creationId xmlns:a16="http://schemas.microsoft.com/office/drawing/2014/main" id="{A73125E4-FA28-F6FF-A535-83ADD1B526E4}"/>
                </a:ext>
              </a:extLst>
            </p:cNvPr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>
              <a:extLst>
                <a:ext uri="{FF2B5EF4-FFF2-40B4-BE49-F238E27FC236}">
                  <a16:creationId xmlns:a16="http://schemas.microsoft.com/office/drawing/2014/main" id="{83453925-2CB6-2481-DB13-A39A070A19A1}"/>
                </a:ext>
              </a:extLst>
            </p:cNvPr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>
              <a:extLst>
                <a:ext uri="{FF2B5EF4-FFF2-40B4-BE49-F238E27FC236}">
                  <a16:creationId xmlns:a16="http://schemas.microsoft.com/office/drawing/2014/main" id="{E79B3B16-0E0E-A12D-4A88-F4DB8316A490}"/>
                </a:ext>
              </a:extLst>
            </p:cNvPr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>
              <a:extLst>
                <a:ext uri="{FF2B5EF4-FFF2-40B4-BE49-F238E27FC236}">
                  <a16:creationId xmlns:a16="http://schemas.microsoft.com/office/drawing/2014/main" id="{F20385A1-50FB-4C52-6588-71ECCC3D8D09}"/>
                </a:ext>
              </a:extLst>
            </p:cNvPr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>
              <a:extLst>
                <a:ext uri="{FF2B5EF4-FFF2-40B4-BE49-F238E27FC236}">
                  <a16:creationId xmlns:a16="http://schemas.microsoft.com/office/drawing/2014/main" id="{E67ABBBD-68AE-506E-628B-03D50502AEA0}"/>
                </a:ext>
              </a:extLst>
            </p:cNvPr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>
              <a:extLst>
                <a:ext uri="{FF2B5EF4-FFF2-40B4-BE49-F238E27FC236}">
                  <a16:creationId xmlns:a16="http://schemas.microsoft.com/office/drawing/2014/main" id="{E4B14F93-BA18-8C3D-676F-C3172268E19C}"/>
                </a:ext>
              </a:extLst>
            </p:cNvPr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>
              <a:extLst>
                <a:ext uri="{FF2B5EF4-FFF2-40B4-BE49-F238E27FC236}">
                  <a16:creationId xmlns:a16="http://schemas.microsoft.com/office/drawing/2014/main" id="{AFB48846-E478-54D2-0F5C-152011AA9F41}"/>
                </a:ext>
              </a:extLst>
            </p:cNvPr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>
              <a:extLst>
                <a:ext uri="{FF2B5EF4-FFF2-40B4-BE49-F238E27FC236}">
                  <a16:creationId xmlns:a16="http://schemas.microsoft.com/office/drawing/2014/main" id="{B826D59E-C117-F117-0B96-1FDADB0A8DA0}"/>
                </a:ext>
              </a:extLst>
            </p:cNvPr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>
              <a:extLst>
                <a:ext uri="{FF2B5EF4-FFF2-40B4-BE49-F238E27FC236}">
                  <a16:creationId xmlns:a16="http://schemas.microsoft.com/office/drawing/2014/main" id="{16DEF6A2-566B-0E3F-6AC0-79E5A134ACF1}"/>
                </a:ext>
              </a:extLst>
            </p:cNvPr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>
              <a:extLst>
                <a:ext uri="{FF2B5EF4-FFF2-40B4-BE49-F238E27FC236}">
                  <a16:creationId xmlns:a16="http://schemas.microsoft.com/office/drawing/2014/main" id="{E13CE8EA-E7B9-5531-9119-2E0C1385F34E}"/>
                </a:ext>
              </a:extLst>
            </p:cNvPr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>
              <a:extLst>
                <a:ext uri="{FF2B5EF4-FFF2-40B4-BE49-F238E27FC236}">
                  <a16:creationId xmlns:a16="http://schemas.microsoft.com/office/drawing/2014/main" id="{10F9525F-7C7C-8D4E-D054-FCDB0789AF4A}"/>
                </a:ext>
              </a:extLst>
            </p:cNvPr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>
              <a:extLst>
                <a:ext uri="{FF2B5EF4-FFF2-40B4-BE49-F238E27FC236}">
                  <a16:creationId xmlns:a16="http://schemas.microsoft.com/office/drawing/2014/main" id="{CDE95934-1115-ECAE-06F1-362F885C7A65}"/>
                </a:ext>
              </a:extLst>
            </p:cNvPr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>
              <a:extLst>
                <a:ext uri="{FF2B5EF4-FFF2-40B4-BE49-F238E27FC236}">
                  <a16:creationId xmlns:a16="http://schemas.microsoft.com/office/drawing/2014/main" id="{86A99732-0135-F178-C4D5-80CFC8CB6DDA}"/>
                </a:ext>
              </a:extLst>
            </p:cNvPr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>
              <a:extLst>
                <a:ext uri="{FF2B5EF4-FFF2-40B4-BE49-F238E27FC236}">
                  <a16:creationId xmlns:a16="http://schemas.microsoft.com/office/drawing/2014/main" id="{81D87970-F3BF-AF6D-BC2B-16F944EE9537}"/>
                </a:ext>
              </a:extLst>
            </p:cNvPr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>
              <a:extLst>
                <a:ext uri="{FF2B5EF4-FFF2-40B4-BE49-F238E27FC236}">
                  <a16:creationId xmlns:a16="http://schemas.microsoft.com/office/drawing/2014/main" id="{CD72ADF2-546B-EFD8-EAD1-6089CBFA0192}"/>
                </a:ext>
              </a:extLst>
            </p:cNvPr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>
              <a:extLst>
                <a:ext uri="{FF2B5EF4-FFF2-40B4-BE49-F238E27FC236}">
                  <a16:creationId xmlns:a16="http://schemas.microsoft.com/office/drawing/2014/main" id="{4E058AB2-EE56-EBED-2A07-6CA0A30B9898}"/>
                </a:ext>
              </a:extLst>
            </p:cNvPr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>
              <a:extLst>
                <a:ext uri="{FF2B5EF4-FFF2-40B4-BE49-F238E27FC236}">
                  <a16:creationId xmlns:a16="http://schemas.microsoft.com/office/drawing/2014/main" id="{30E7265B-6DE1-C908-49A2-51EC291B2346}"/>
                </a:ext>
              </a:extLst>
            </p:cNvPr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>
              <a:extLst>
                <a:ext uri="{FF2B5EF4-FFF2-40B4-BE49-F238E27FC236}">
                  <a16:creationId xmlns:a16="http://schemas.microsoft.com/office/drawing/2014/main" id="{3631A8E1-CFAA-4808-57B0-563438B311D5}"/>
                </a:ext>
              </a:extLst>
            </p:cNvPr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>
              <a:extLst>
                <a:ext uri="{FF2B5EF4-FFF2-40B4-BE49-F238E27FC236}">
                  <a16:creationId xmlns:a16="http://schemas.microsoft.com/office/drawing/2014/main" id="{E853656F-96D2-DD3E-1E20-5ADBDE6F487F}"/>
                </a:ext>
              </a:extLst>
            </p:cNvPr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>
              <a:extLst>
                <a:ext uri="{FF2B5EF4-FFF2-40B4-BE49-F238E27FC236}">
                  <a16:creationId xmlns:a16="http://schemas.microsoft.com/office/drawing/2014/main" id="{10C8D96A-3D12-722C-2E65-FA587D2D9467}"/>
                </a:ext>
              </a:extLst>
            </p:cNvPr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>
              <a:extLst>
                <a:ext uri="{FF2B5EF4-FFF2-40B4-BE49-F238E27FC236}">
                  <a16:creationId xmlns:a16="http://schemas.microsoft.com/office/drawing/2014/main" id="{860584D9-C482-2B6B-0EA9-562E50D911BA}"/>
                </a:ext>
              </a:extLst>
            </p:cNvPr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>
              <a:extLst>
                <a:ext uri="{FF2B5EF4-FFF2-40B4-BE49-F238E27FC236}">
                  <a16:creationId xmlns:a16="http://schemas.microsoft.com/office/drawing/2014/main" id="{B57F8F67-DA65-208E-BED3-ECBA8D8444FF}"/>
                </a:ext>
              </a:extLst>
            </p:cNvPr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>
              <a:extLst>
                <a:ext uri="{FF2B5EF4-FFF2-40B4-BE49-F238E27FC236}">
                  <a16:creationId xmlns:a16="http://schemas.microsoft.com/office/drawing/2014/main" id="{F532622D-3F05-0B69-D0D2-B7D573A606D5}"/>
                </a:ext>
              </a:extLst>
            </p:cNvPr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>
              <a:extLst>
                <a:ext uri="{FF2B5EF4-FFF2-40B4-BE49-F238E27FC236}">
                  <a16:creationId xmlns:a16="http://schemas.microsoft.com/office/drawing/2014/main" id="{4DC8BCD1-B3BF-D586-2778-0DB461C41F8D}"/>
                </a:ext>
              </a:extLst>
            </p:cNvPr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>
              <a:extLst>
                <a:ext uri="{FF2B5EF4-FFF2-40B4-BE49-F238E27FC236}">
                  <a16:creationId xmlns:a16="http://schemas.microsoft.com/office/drawing/2014/main" id="{0F88DC3D-2C80-28EE-311E-E3D10E1FB328}"/>
                </a:ext>
              </a:extLst>
            </p:cNvPr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>
              <a:extLst>
                <a:ext uri="{FF2B5EF4-FFF2-40B4-BE49-F238E27FC236}">
                  <a16:creationId xmlns:a16="http://schemas.microsoft.com/office/drawing/2014/main" id="{33FEAD11-55D4-064D-1A73-D7C4D814BE81}"/>
                </a:ext>
              </a:extLst>
            </p:cNvPr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>
              <a:extLst>
                <a:ext uri="{FF2B5EF4-FFF2-40B4-BE49-F238E27FC236}">
                  <a16:creationId xmlns:a16="http://schemas.microsoft.com/office/drawing/2014/main" id="{6F4F1FF0-A599-4914-89B5-1D37DDB19EBF}"/>
                </a:ext>
              </a:extLst>
            </p:cNvPr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>
              <a:extLst>
                <a:ext uri="{FF2B5EF4-FFF2-40B4-BE49-F238E27FC236}">
                  <a16:creationId xmlns:a16="http://schemas.microsoft.com/office/drawing/2014/main" id="{4FAB4E49-6641-C597-20B8-35B717B34EFB}"/>
                </a:ext>
              </a:extLst>
            </p:cNvPr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>
              <a:extLst>
                <a:ext uri="{FF2B5EF4-FFF2-40B4-BE49-F238E27FC236}">
                  <a16:creationId xmlns:a16="http://schemas.microsoft.com/office/drawing/2014/main" id="{A5E847C8-5B99-2F9E-0B64-F60FB2308506}"/>
                </a:ext>
              </a:extLst>
            </p:cNvPr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>
              <a:extLst>
                <a:ext uri="{FF2B5EF4-FFF2-40B4-BE49-F238E27FC236}">
                  <a16:creationId xmlns:a16="http://schemas.microsoft.com/office/drawing/2014/main" id="{D67CCED1-810D-CADA-7CC8-5872A2AE809D}"/>
                </a:ext>
              </a:extLst>
            </p:cNvPr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>
              <a:extLst>
                <a:ext uri="{FF2B5EF4-FFF2-40B4-BE49-F238E27FC236}">
                  <a16:creationId xmlns:a16="http://schemas.microsoft.com/office/drawing/2014/main" id="{2D92C057-F991-CA7A-3647-2029E7C8C205}"/>
                </a:ext>
              </a:extLst>
            </p:cNvPr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>
              <a:extLst>
                <a:ext uri="{FF2B5EF4-FFF2-40B4-BE49-F238E27FC236}">
                  <a16:creationId xmlns:a16="http://schemas.microsoft.com/office/drawing/2014/main" id="{A452A028-A62E-CEFE-6B84-E03017FF38C4}"/>
                </a:ext>
              </a:extLst>
            </p:cNvPr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>
              <a:extLst>
                <a:ext uri="{FF2B5EF4-FFF2-40B4-BE49-F238E27FC236}">
                  <a16:creationId xmlns:a16="http://schemas.microsoft.com/office/drawing/2014/main" id="{DC570C89-B8E1-A035-DF86-B4A34835DADB}"/>
                </a:ext>
              </a:extLst>
            </p:cNvPr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>
              <a:extLst>
                <a:ext uri="{FF2B5EF4-FFF2-40B4-BE49-F238E27FC236}">
                  <a16:creationId xmlns:a16="http://schemas.microsoft.com/office/drawing/2014/main" id="{1337E8E1-600D-0A08-3D41-154E868B40F7}"/>
                </a:ext>
              </a:extLst>
            </p:cNvPr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>
              <a:extLst>
                <a:ext uri="{FF2B5EF4-FFF2-40B4-BE49-F238E27FC236}">
                  <a16:creationId xmlns:a16="http://schemas.microsoft.com/office/drawing/2014/main" id="{A3401127-AD62-6404-5B89-CE51C71783C7}"/>
                </a:ext>
              </a:extLst>
            </p:cNvPr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>
              <a:extLst>
                <a:ext uri="{FF2B5EF4-FFF2-40B4-BE49-F238E27FC236}">
                  <a16:creationId xmlns:a16="http://schemas.microsoft.com/office/drawing/2014/main" id="{252971AE-208C-2007-FDAB-F26DF686069C}"/>
                </a:ext>
              </a:extLst>
            </p:cNvPr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>
              <a:extLst>
                <a:ext uri="{FF2B5EF4-FFF2-40B4-BE49-F238E27FC236}">
                  <a16:creationId xmlns:a16="http://schemas.microsoft.com/office/drawing/2014/main" id="{35CCAC4A-937C-C325-90B5-E485CDDA5D17}"/>
                </a:ext>
              </a:extLst>
            </p:cNvPr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>
              <a:extLst>
                <a:ext uri="{FF2B5EF4-FFF2-40B4-BE49-F238E27FC236}">
                  <a16:creationId xmlns:a16="http://schemas.microsoft.com/office/drawing/2014/main" id="{6C391C81-47BB-C077-BB63-24E46590600E}"/>
                </a:ext>
              </a:extLst>
            </p:cNvPr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>
              <a:extLst>
                <a:ext uri="{FF2B5EF4-FFF2-40B4-BE49-F238E27FC236}">
                  <a16:creationId xmlns:a16="http://schemas.microsoft.com/office/drawing/2014/main" id="{A127AF03-B9B4-2511-B4FB-E4E94D90F38A}"/>
                </a:ext>
              </a:extLst>
            </p:cNvPr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>
              <a:extLst>
                <a:ext uri="{FF2B5EF4-FFF2-40B4-BE49-F238E27FC236}">
                  <a16:creationId xmlns:a16="http://schemas.microsoft.com/office/drawing/2014/main" id="{738C2A96-D31F-ADDA-C308-680D33EDD79A}"/>
                </a:ext>
              </a:extLst>
            </p:cNvPr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>
              <a:extLst>
                <a:ext uri="{FF2B5EF4-FFF2-40B4-BE49-F238E27FC236}">
                  <a16:creationId xmlns:a16="http://schemas.microsoft.com/office/drawing/2014/main" id="{12E4135E-B90E-8B8A-CCA9-4353594A32F5}"/>
                </a:ext>
              </a:extLst>
            </p:cNvPr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>
              <a:extLst>
                <a:ext uri="{FF2B5EF4-FFF2-40B4-BE49-F238E27FC236}">
                  <a16:creationId xmlns:a16="http://schemas.microsoft.com/office/drawing/2014/main" id="{D4B0A1E5-028C-C7AE-F434-E6D66F44107D}"/>
                </a:ext>
              </a:extLst>
            </p:cNvPr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>
              <a:extLst>
                <a:ext uri="{FF2B5EF4-FFF2-40B4-BE49-F238E27FC236}">
                  <a16:creationId xmlns:a16="http://schemas.microsoft.com/office/drawing/2014/main" id="{AFAC5540-71C4-ECE1-BFF6-1717B80EDB6A}"/>
                </a:ext>
              </a:extLst>
            </p:cNvPr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>
              <a:extLst>
                <a:ext uri="{FF2B5EF4-FFF2-40B4-BE49-F238E27FC236}">
                  <a16:creationId xmlns:a16="http://schemas.microsoft.com/office/drawing/2014/main" id="{F90CBA68-A859-F72F-3E47-4295E8E281A9}"/>
                </a:ext>
              </a:extLst>
            </p:cNvPr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>
              <a:extLst>
                <a:ext uri="{FF2B5EF4-FFF2-40B4-BE49-F238E27FC236}">
                  <a16:creationId xmlns:a16="http://schemas.microsoft.com/office/drawing/2014/main" id="{8EEC415F-0FF2-DD12-75B9-A16F937814E3}"/>
                </a:ext>
              </a:extLst>
            </p:cNvPr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>
              <a:extLst>
                <a:ext uri="{FF2B5EF4-FFF2-40B4-BE49-F238E27FC236}">
                  <a16:creationId xmlns:a16="http://schemas.microsoft.com/office/drawing/2014/main" id="{63BC2BBE-B7CB-D2E0-0784-3D760DECA973}"/>
                </a:ext>
              </a:extLst>
            </p:cNvPr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>
              <a:extLst>
                <a:ext uri="{FF2B5EF4-FFF2-40B4-BE49-F238E27FC236}">
                  <a16:creationId xmlns:a16="http://schemas.microsoft.com/office/drawing/2014/main" id="{A6B287F7-6D59-9944-5A44-B6FF87ACBC2A}"/>
                </a:ext>
              </a:extLst>
            </p:cNvPr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04">
              <a:extLst>
                <a:ext uri="{FF2B5EF4-FFF2-40B4-BE49-F238E27FC236}">
                  <a16:creationId xmlns:a16="http://schemas.microsoft.com/office/drawing/2014/main" id="{B52F90DD-EC06-2F47-612B-9271E75CB117}"/>
                </a:ext>
              </a:extLst>
            </p:cNvPr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05">
              <a:extLst>
                <a:ext uri="{FF2B5EF4-FFF2-40B4-BE49-F238E27FC236}">
                  <a16:creationId xmlns:a16="http://schemas.microsoft.com/office/drawing/2014/main" id="{94DD64AF-5AEF-3A57-4A15-827EA0C77138}"/>
                </a:ext>
              </a:extLst>
            </p:cNvPr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06">
              <a:extLst>
                <a:ext uri="{FF2B5EF4-FFF2-40B4-BE49-F238E27FC236}">
                  <a16:creationId xmlns:a16="http://schemas.microsoft.com/office/drawing/2014/main" id="{77158834-383C-E6A7-5734-FFBB8899540D}"/>
                </a:ext>
              </a:extLst>
            </p:cNvPr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>
              <a:extLst>
                <a:ext uri="{FF2B5EF4-FFF2-40B4-BE49-F238E27FC236}">
                  <a16:creationId xmlns:a16="http://schemas.microsoft.com/office/drawing/2014/main" id="{9073D7A3-1E9A-62AA-9BC8-29DC359810D1}"/>
                </a:ext>
              </a:extLst>
            </p:cNvPr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>
              <a:extLst>
                <a:ext uri="{FF2B5EF4-FFF2-40B4-BE49-F238E27FC236}">
                  <a16:creationId xmlns:a16="http://schemas.microsoft.com/office/drawing/2014/main" id="{8F214656-D11A-386A-E1DA-9B14E2013711}"/>
                </a:ext>
              </a:extLst>
            </p:cNvPr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>
              <a:extLst>
                <a:ext uri="{FF2B5EF4-FFF2-40B4-BE49-F238E27FC236}">
                  <a16:creationId xmlns:a16="http://schemas.microsoft.com/office/drawing/2014/main" id="{A86F0E8C-181F-D112-8D60-78A068445D95}"/>
                </a:ext>
              </a:extLst>
            </p:cNvPr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>
              <a:extLst>
                <a:ext uri="{FF2B5EF4-FFF2-40B4-BE49-F238E27FC236}">
                  <a16:creationId xmlns:a16="http://schemas.microsoft.com/office/drawing/2014/main" id="{0600DD49-EBA2-9E8C-116E-02BAD1C49648}"/>
                </a:ext>
              </a:extLst>
            </p:cNvPr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>
              <a:extLst>
                <a:ext uri="{FF2B5EF4-FFF2-40B4-BE49-F238E27FC236}">
                  <a16:creationId xmlns:a16="http://schemas.microsoft.com/office/drawing/2014/main" id="{A97B147C-A64F-ADE3-2764-D26BA3636D99}"/>
                </a:ext>
              </a:extLst>
            </p:cNvPr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12">
              <a:extLst>
                <a:ext uri="{FF2B5EF4-FFF2-40B4-BE49-F238E27FC236}">
                  <a16:creationId xmlns:a16="http://schemas.microsoft.com/office/drawing/2014/main" id="{38D9E835-A52B-769C-24A1-6B9BB6150BE0}"/>
                </a:ext>
              </a:extLst>
            </p:cNvPr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3">
              <a:extLst>
                <a:ext uri="{FF2B5EF4-FFF2-40B4-BE49-F238E27FC236}">
                  <a16:creationId xmlns:a16="http://schemas.microsoft.com/office/drawing/2014/main" id="{FA01AB89-CE5D-9B9D-45DC-DC48387BD7C1}"/>
                </a:ext>
              </a:extLst>
            </p:cNvPr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>
              <a:extLst>
                <a:ext uri="{FF2B5EF4-FFF2-40B4-BE49-F238E27FC236}">
                  <a16:creationId xmlns:a16="http://schemas.microsoft.com/office/drawing/2014/main" id="{429123C0-4922-22C3-29E1-BAFE8DC2008E}"/>
                </a:ext>
              </a:extLst>
            </p:cNvPr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15">
              <a:extLst>
                <a:ext uri="{FF2B5EF4-FFF2-40B4-BE49-F238E27FC236}">
                  <a16:creationId xmlns:a16="http://schemas.microsoft.com/office/drawing/2014/main" id="{BBA4A805-364B-EC68-330E-4815AF34B8B9}"/>
                </a:ext>
              </a:extLst>
            </p:cNvPr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>
              <a:extLst>
                <a:ext uri="{FF2B5EF4-FFF2-40B4-BE49-F238E27FC236}">
                  <a16:creationId xmlns:a16="http://schemas.microsoft.com/office/drawing/2014/main" id="{EEA167E3-14DF-E7BA-E658-4F12F8D394BA}"/>
                </a:ext>
              </a:extLst>
            </p:cNvPr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>
              <a:extLst>
                <a:ext uri="{FF2B5EF4-FFF2-40B4-BE49-F238E27FC236}">
                  <a16:creationId xmlns:a16="http://schemas.microsoft.com/office/drawing/2014/main" id="{5BB1AF39-0D38-E474-B923-F55873AA88F9}"/>
                </a:ext>
              </a:extLst>
            </p:cNvPr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>
              <a:extLst>
                <a:ext uri="{FF2B5EF4-FFF2-40B4-BE49-F238E27FC236}">
                  <a16:creationId xmlns:a16="http://schemas.microsoft.com/office/drawing/2014/main" id="{4E36BE5A-EAB1-C09D-A020-7033EEB691CD}"/>
                </a:ext>
              </a:extLst>
            </p:cNvPr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>
              <a:extLst>
                <a:ext uri="{FF2B5EF4-FFF2-40B4-BE49-F238E27FC236}">
                  <a16:creationId xmlns:a16="http://schemas.microsoft.com/office/drawing/2014/main" id="{39764A24-90D4-85B7-04EC-BE06E9F25DAF}"/>
                </a:ext>
              </a:extLst>
            </p:cNvPr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>
              <a:extLst>
                <a:ext uri="{FF2B5EF4-FFF2-40B4-BE49-F238E27FC236}">
                  <a16:creationId xmlns:a16="http://schemas.microsoft.com/office/drawing/2014/main" id="{484E427C-A5E2-CCB2-84BF-41D264E3747D}"/>
                </a:ext>
              </a:extLst>
            </p:cNvPr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>
              <a:extLst>
                <a:ext uri="{FF2B5EF4-FFF2-40B4-BE49-F238E27FC236}">
                  <a16:creationId xmlns:a16="http://schemas.microsoft.com/office/drawing/2014/main" id="{D8BDAF25-F49B-3C62-B5CA-F757E36D0A4F}"/>
                </a:ext>
              </a:extLst>
            </p:cNvPr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>
              <a:extLst>
                <a:ext uri="{FF2B5EF4-FFF2-40B4-BE49-F238E27FC236}">
                  <a16:creationId xmlns:a16="http://schemas.microsoft.com/office/drawing/2014/main" id="{6D274EDE-EB75-8431-243C-ECAB56595D17}"/>
                </a:ext>
              </a:extLst>
            </p:cNvPr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>
              <a:extLst>
                <a:ext uri="{FF2B5EF4-FFF2-40B4-BE49-F238E27FC236}">
                  <a16:creationId xmlns:a16="http://schemas.microsoft.com/office/drawing/2014/main" id="{9BB2B7A2-D0D8-9A6E-0431-D3AD84DB6FD7}"/>
                </a:ext>
              </a:extLst>
            </p:cNvPr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>
              <a:extLst>
                <a:ext uri="{FF2B5EF4-FFF2-40B4-BE49-F238E27FC236}">
                  <a16:creationId xmlns:a16="http://schemas.microsoft.com/office/drawing/2014/main" id="{74665566-60E2-DC4A-1C82-E9DD5373F4C5}"/>
                </a:ext>
              </a:extLst>
            </p:cNvPr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>
              <a:extLst>
                <a:ext uri="{FF2B5EF4-FFF2-40B4-BE49-F238E27FC236}">
                  <a16:creationId xmlns:a16="http://schemas.microsoft.com/office/drawing/2014/main" id="{1D7BABCE-CF4D-AB93-B53D-247E95D88163}"/>
                </a:ext>
              </a:extLst>
            </p:cNvPr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>
              <a:extLst>
                <a:ext uri="{FF2B5EF4-FFF2-40B4-BE49-F238E27FC236}">
                  <a16:creationId xmlns:a16="http://schemas.microsoft.com/office/drawing/2014/main" id="{9A168069-0768-A68F-5830-A7CF8654CF06}"/>
                </a:ext>
              </a:extLst>
            </p:cNvPr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>
              <a:extLst>
                <a:ext uri="{FF2B5EF4-FFF2-40B4-BE49-F238E27FC236}">
                  <a16:creationId xmlns:a16="http://schemas.microsoft.com/office/drawing/2014/main" id="{99F486B4-BA0F-8F11-66C6-9E9850EAAE42}"/>
                </a:ext>
              </a:extLst>
            </p:cNvPr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>
              <a:extLst>
                <a:ext uri="{FF2B5EF4-FFF2-40B4-BE49-F238E27FC236}">
                  <a16:creationId xmlns:a16="http://schemas.microsoft.com/office/drawing/2014/main" id="{903CAC46-EAB1-F655-DDD9-0ABFFDB8428E}"/>
                </a:ext>
              </a:extLst>
            </p:cNvPr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29">
              <a:extLst>
                <a:ext uri="{FF2B5EF4-FFF2-40B4-BE49-F238E27FC236}">
                  <a16:creationId xmlns:a16="http://schemas.microsoft.com/office/drawing/2014/main" id="{98AC6945-EF80-D614-8543-5EE91F498074}"/>
                </a:ext>
              </a:extLst>
            </p:cNvPr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30">
              <a:extLst>
                <a:ext uri="{FF2B5EF4-FFF2-40B4-BE49-F238E27FC236}">
                  <a16:creationId xmlns:a16="http://schemas.microsoft.com/office/drawing/2014/main" id="{947B3867-3255-7512-2E47-83452DC75BE6}"/>
                </a:ext>
              </a:extLst>
            </p:cNvPr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93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lsy.com/la-crittografia-post-quantum-pqc-una-soluzione-classica-alla-minaccia-quantistica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5D7DB-5B00-614D-0CEB-E0A2C27206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Cryptography</a:t>
            </a:r>
            <a:r>
              <a:rPr lang="it-IT" dirty="0"/>
              <a:t>, </a:t>
            </a:r>
            <a:br>
              <a:rPr lang="it-IT" dirty="0"/>
            </a:br>
            <a:r>
              <a:rPr lang="it-IT" dirty="0"/>
              <a:t>Quantum-safe </a:t>
            </a:r>
            <a:r>
              <a:rPr lang="it-IT" dirty="0" err="1"/>
              <a:t>Cryptography</a:t>
            </a:r>
            <a:r>
              <a:rPr lang="it-IT" dirty="0"/>
              <a:t> &amp; </a:t>
            </a:r>
            <a:br>
              <a:rPr lang="it-IT" dirty="0"/>
            </a:br>
            <a:r>
              <a:rPr lang="it-IT" dirty="0"/>
              <a:t>Quantum </a:t>
            </a:r>
            <a:r>
              <a:rPr lang="it-IT" dirty="0" err="1"/>
              <a:t>Cryptography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4A7B9-60ED-B8A8-7286-BFC1D04D7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3574" y="4079875"/>
            <a:ext cx="9144000" cy="1655762"/>
          </a:xfrm>
        </p:spPr>
        <p:txBody>
          <a:bodyPr/>
          <a:lstStyle/>
          <a:p>
            <a:r>
              <a:rPr lang="en-US" sz="3600" dirty="0"/>
              <a:t>Maurizio Dècina</a:t>
            </a:r>
          </a:p>
          <a:p>
            <a:r>
              <a:rPr lang="it-IT" sz="3600" i="1" dirty="0"/>
              <a:t>CYBERDAYS, Prato, 21 marzo 2024</a:t>
            </a:r>
          </a:p>
          <a:p>
            <a:r>
              <a:rPr lang="it-IT" sz="3600" i="1" dirty="0"/>
              <a:t>Regione Toscana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90990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F9A3-8BAF-2C49-BE13-E8ABA5142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Four NIST PQC Standard Algorithms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54740-CF40-A92E-32CF-FD7BCA1A07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8956D-856A-1B7E-80B6-75EB01460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56864DB8-B52B-ABA8-195B-0126B635BBF8}"/>
              </a:ext>
            </a:extLst>
          </p:cNvPr>
          <p:cNvSpPr txBox="1">
            <a:spLocks/>
          </p:cNvSpPr>
          <p:nvPr/>
        </p:nvSpPr>
        <p:spPr>
          <a:xfrm>
            <a:off x="1736034" y="2694196"/>
            <a:ext cx="9332843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720ED72F-FEE3-5C59-AF9A-24948E7CEA01}"/>
              </a:ext>
            </a:extLst>
          </p:cNvPr>
          <p:cNvSpPr txBox="1">
            <a:spLocks/>
          </p:cNvSpPr>
          <p:nvPr/>
        </p:nvSpPr>
        <p:spPr>
          <a:xfrm>
            <a:off x="838200" y="1497901"/>
            <a:ext cx="10515600" cy="4766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CRYSTALS-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Kyber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: This algorithm is designed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for generating encryption keys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, and for creating secure transactions on the Internet. It's part of the CRYSTALS (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Cryptographic Suite for Algebraic Lattices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) package, which is based on the hardness of certain problems in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lattice-based cryptography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CRYSTALS-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Dilithium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: This is another part of the CRYSTALS package and is designed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to protect the digital signatures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we use when signing documents remotely. Digital signatures are a crucial part of ensuring the integrity and authenticity of digital documents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SPHINCS+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: This is a stateless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hash-based signature scheme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, also designed for digital signatures. Hash-based signatures are particularly interesting because they're resistant to quantum attacks, making them a good choice for post-quantum cryptography</a:t>
            </a:r>
            <a:endParaRPr kumimoji="0" lang="en-US" sz="22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FALCON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: This stands for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Fast-Fourier Lattice-based Compact Signatures over NTRU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. Like the others, it's also designed for digital signatures. A draft standard for FALCON will be released in about a year, which will provide more details about its implementation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42AC9F-0C82-1334-A76E-B4EE9DA62415}"/>
              </a:ext>
            </a:extLst>
          </p:cNvPr>
          <p:cNvSpPr txBox="1"/>
          <p:nvPr/>
        </p:nvSpPr>
        <p:spPr>
          <a:xfrm>
            <a:off x="9539717" y="6123542"/>
            <a:ext cx="188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2E75B6"/>
                </a:solidFill>
              </a:rPr>
              <a:t>Source: NIST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3BD8EF-4A43-340C-6E58-294CDF4E0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E2D0C3-CF72-4680-8817-2C7FA986AADF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493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D4056-7A54-B52F-98C7-93DB59691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+mj-lt"/>
              </a:rPr>
              <a:t>Key Encapsulation Mechanism for PQC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FAA62-AEF6-377C-982C-EB719A5DFD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7EDC6-BA56-E092-7D20-A955E93C4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E458B63-E2D1-CBAB-CDCF-4D5139256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64940"/>
              </p:ext>
            </p:extLst>
          </p:nvPr>
        </p:nvGraphicFramePr>
        <p:xfrm>
          <a:off x="822919" y="1383907"/>
          <a:ext cx="10717063" cy="484283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02743">
                  <a:extLst>
                    <a:ext uri="{9D8B030D-6E8A-4147-A177-3AD203B41FA5}">
                      <a16:colId xmlns:a16="http://schemas.microsoft.com/office/drawing/2014/main" val="1617406802"/>
                    </a:ext>
                  </a:extLst>
                </a:gridCol>
                <a:gridCol w="1482864">
                  <a:extLst>
                    <a:ext uri="{9D8B030D-6E8A-4147-A177-3AD203B41FA5}">
                      <a16:colId xmlns:a16="http://schemas.microsoft.com/office/drawing/2014/main" val="3745367972"/>
                    </a:ext>
                  </a:extLst>
                </a:gridCol>
                <a:gridCol w="1482864">
                  <a:extLst>
                    <a:ext uri="{9D8B030D-6E8A-4147-A177-3AD203B41FA5}">
                      <a16:colId xmlns:a16="http://schemas.microsoft.com/office/drawing/2014/main" val="949726201"/>
                    </a:ext>
                  </a:extLst>
                </a:gridCol>
                <a:gridCol w="1482864">
                  <a:extLst>
                    <a:ext uri="{9D8B030D-6E8A-4147-A177-3AD203B41FA5}">
                      <a16:colId xmlns:a16="http://schemas.microsoft.com/office/drawing/2014/main" val="2391211587"/>
                    </a:ext>
                  </a:extLst>
                </a:gridCol>
                <a:gridCol w="1482864">
                  <a:extLst>
                    <a:ext uri="{9D8B030D-6E8A-4147-A177-3AD203B41FA5}">
                      <a16:colId xmlns:a16="http://schemas.microsoft.com/office/drawing/2014/main" val="769565458"/>
                    </a:ext>
                  </a:extLst>
                </a:gridCol>
                <a:gridCol w="1482864">
                  <a:extLst>
                    <a:ext uri="{9D8B030D-6E8A-4147-A177-3AD203B41FA5}">
                      <a16:colId xmlns:a16="http://schemas.microsoft.com/office/drawing/2014/main" val="1819747606"/>
                    </a:ext>
                  </a:extLst>
                </a:gridCol>
              </a:tblGrid>
              <a:tr h="5358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KEM Algorithm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Generate Key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Encapsulation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Decapsulations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Public Key Size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Encapsulation Size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40171197"/>
                  </a:ext>
                </a:extLst>
              </a:tr>
              <a:tr h="53296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NTRU (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lattice-based</a:t>
                      </a:r>
                      <a:r>
                        <a:rPr lang="en-US" sz="1600" b="1" dirty="0"/>
                        <a:t> PQC)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0.048ms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0.0073ms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0.012ms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699B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699B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6176160"/>
                  </a:ext>
                </a:extLst>
              </a:tr>
              <a:tr h="53296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/>
                        <a:t>Kyber</a:t>
                      </a:r>
                      <a:r>
                        <a:rPr lang="en-US" sz="1600" b="1" dirty="0"/>
                        <a:t> (l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attice-based</a:t>
                      </a:r>
                      <a:r>
                        <a:rPr lang="en-US" sz="1600" b="1" dirty="0"/>
                        <a:t> PQC)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0.0070ms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0.011ms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0.0084ms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800B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768B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44008666"/>
                  </a:ext>
                </a:extLst>
              </a:tr>
              <a:tr h="53296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SABER (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lattice-based</a:t>
                      </a:r>
                      <a:r>
                        <a:rPr lang="en-US" sz="1600" b="1" dirty="0"/>
                        <a:t> PQC)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0.012ms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0.016ms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0.016ms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672B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736B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18737089"/>
                  </a:ext>
                </a:extLst>
              </a:tr>
              <a:tr h="53296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Classic </a:t>
                      </a:r>
                      <a:r>
                        <a:rPr lang="en-US" sz="1600" b="1" dirty="0" err="1"/>
                        <a:t>McEliece</a:t>
                      </a:r>
                      <a:r>
                        <a:rPr lang="en-US" sz="1600" b="1" dirty="0"/>
                        <a:t> (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code-based</a:t>
                      </a:r>
                      <a:r>
                        <a:rPr lang="en-US" sz="1600" b="1" dirty="0"/>
                        <a:t> PQC)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14ms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0.011ms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0.036ms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261120B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128B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11743797"/>
                  </a:ext>
                </a:extLst>
              </a:tr>
              <a:tr h="53296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SIKE (</a:t>
                      </a:r>
                      <a:r>
                        <a:rPr lang="en-US" sz="1800" b="1" dirty="0"/>
                        <a:t>isogeny-based</a:t>
                      </a:r>
                      <a:r>
                        <a:rPr lang="en-US" sz="1600" b="1" dirty="0"/>
                        <a:t> PQC)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3.0ms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4.4ms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3.3ms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197B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236B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0439032"/>
                  </a:ext>
                </a:extLst>
              </a:tr>
              <a:tr h="53296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ECDH (X25519) (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non-PQC</a:t>
                      </a:r>
                      <a:r>
                        <a:rPr lang="en-US" sz="1600" b="1" dirty="0"/>
                        <a:t>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0.038ms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0.044ms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0.044ms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32B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32B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90583402"/>
                  </a:ext>
                </a:extLst>
              </a:tr>
              <a:tr h="53296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ECDH (P-256) (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non-PQC</a:t>
                      </a:r>
                      <a:r>
                        <a:rPr lang="en-US" sz="1600" b="1" dirty="0"/>
                        <a:t>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0.074ms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0.18ms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0.18ms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32B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32B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67283292"/>
                  </a:ext>
                </a:extLst>
              </a:tr>
              <a:tr h="53296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RSA-3072 (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non-PQC</a:t>
                      </a:r>
                      <a:r>
                        <a:rPr lang="en-US" sz="1600" b="1" dirty="0"/>
                        <a:t>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400ms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0.027ms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2.6ms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384B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384B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2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2337069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12121215-2C3B-86B4-EB1D-5012FE1BB9B3}"/>
              </a:ext>
            </a:extLst>
          </p:cNvPr>
          <p:cNvSpPr/>
          <p:nvPr/>
        </p:nvSpPr>
        <p:spPr>
          <a:xfrm>
            <a:off x="8727840" y="3694075"/>
            <a:ext cx="1195193" cy="31550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00B189-B9D3-530D-8D80-CFC899C105AF}"/>
              </a:ext>
            </a:extLst>
          </p:cNvPr>
          <p:cNvSpPr txBox="1"/>
          <p:nvPr/>
        </p:nvSpPr>
        <p:spPr>
          <a:xfrm>
            <a:off x="3114261" y="4112193"/>
            <a:ext cx="1654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CRACKED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77320A-3F75-41E1-742E-9EE327BC9C9C}"/>
              </a:ext>
            </a:extLst>
          </p:cNvPr>
          <p:cNvSpPr/>
          <p:nvPr/>
        </p:nvSpPr>
        <p:spPr>
          <a:xfrm>
            <a:off x="8727840" y="2642942"/>
            <a:ext cx="1195193" cy="31550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D39270-F6C6-242B-BDDF-FA266EF96BAB}"/>
              </a:ext>
            </a:extLst>
          </p:cNvPr>
          <p:cNvSpPr txBox="1"/>
          <p:nvPr/>
        </p:nvSpPr>
        <p:spPr>
          <a:xfrm>
            <a:off x="739860" y="6169580"/>
            <a:ext cx="4229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ECDH: Elliptic Curve Diffie Hellman Key Exchange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15F3445-0123-C42D-00DE-25A64F22796E}"/>
              </a:ext>
            </a:extLst>
          </p:cNvPr>
          <p:cNvSpPr/>
          <p:nvPr/>
        </p:nvSpPr>
        <p:spPr>
          <a:xfrm>
            <a:off x="8727840" y="2102017"/>
            <a:ext cx="1195193" cy="31550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EE96CA3-AADC-B785-47D9-6C96CC69C044}"/>
              </a:ext>
            </a:extLst>
          </p:cNvPr>
          <p:cNvSpPr/>
          <p:nvPr/>
        </p:nvSpPr>
        <p:spPr>
          <a:xfrm>
            <a:off x="8770911" y="5787016"/>
            <a:ext cx="1195193" cy="31550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7B3208-E694-2F67-1E4E-DC47D1FC1036}"/>
              </a:ext>
            </a:extLst>
          </p:cNvPr>
          <p:cNvSpPr/>
          <p:nvPr/>
        </p:nvSpPr>
        <p:spPr>
          <a:xfrm>
            <a:off x="8770911" y="5246091"/>
            <a:ext cx="1195193" cy="31550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9D799A-9067-3A4E-7952-C303353B9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E2D0C3-CF72-4680-8817-2C7FA986AADF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2C2943-B8E7-ED74-849D-E4A4E379F534}"/>
              </a:ext>
            </a:extLst>
          </p:cNvPr>
          <p:cNvSpPr txBox="1"/>
          <p:nvPr/>
        </p:nvSpPr>
        <p:spPr>
          <a:xfrm>
            <a:off x="9250303" y="6212306"/>
            <a:ext cx="2435218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3" i="1" dirty="0">
                <a:solidFill>
                  <a:schemeClr val="accent1">
                    <a:lumMod val="75000"/>
                  </a:schemeClr>
                </a:solidFill>
              </a:rPr>
              <a:t>Source: Ericsson Review, 2021</a:t>
            </a:r>
          </a:p>
        </p:txBody>
      </p:sp>
    </p:spTree>
    <p:extLst>
      <p:ext uri="{BB962C8B-B14F-4D97-AF65-F5344CB8AC3E}">
        <p14:creationId xmlns:p14="http://schemas.microsoft.com/office/powerpoint/2010/main" val="289073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94FE-5841-47B2-2BBA-6E0414A4C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Increase of Key &amp; Ciphertext/Signature Sizes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24C6F-5D90-148B-0F14-37A4CEB5CA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5D664-43CA-CB8B-ADB7-734603BD3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9186192-F575-24F6-0F97-F1B678D2352F}"/>
              </a:ext>
            </a:extLst>
          </p:cNvPr>
          <p:cNvSpPr txBox="1">
            <a:spLocks/>
          </p:cNvSpPr>
          <p:nvPr/>
        </p:nvSpPr>
        <p:spPr>
          <a:xfrm>
            <a:off x="2089377" y="366465"/>
            <a:ext cx="9264424" cy="9797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5E296B-882F-D56B-4DC5-F6FFCAF51604}"/>
              </a:ext>
            </a:extLst>
          </p:cNvPr>
          <p:cNvGrpSpPr/>
          <p:nvPr/>
        </p:nvGrpSpPr>
        <p:grpSpPr>
          <a:xfrm>
            <a:off x="277062" y="1994719"/>
            <a:ext cx="11637876" cy="4085719"/>
            <a:chOff x="220098" y="1630392"/>
            <a:chExt cx="11637876" cy="40857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30D89F7-8AAF-3CF2-057C-EE817993B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950" t="28931" r="45494" b="38401"/>
            <a:stretch/>
          </p:blipFill>
          <p:spPr>
            <a:xfrm>
              <a:off x="220098" y="1984075"/>
              <a:ext cx="5481962" cy="306171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3A90416-59D6-D600-9CFC-2FF2E2553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636" t="36411" r="45178" b="28554"/>
            <a:stretch/>
          </p:blipFill>
          <p:spPr>
            <a:xfrm>
              <a:off x="5602171" y="1630392"/>
              <a:ext cx="6035045" cy="355374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B881B4-DEE0-3CCA-9165-CCFC4A7545A1}"/>
                </a:ext>
              </a:extLst>
            </p:cNvPr>
            <p:cNvSpPr txBox="1"/>
            <p:nvPr/>
          </p:nvSpPr>
          <p:spPr>
            <a:xfrm>
              <a:off x="2981932" y="5408334"/>
              <a:ext cx="88760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192FF"/>
                  </a:solidFill>
                </a:rPr>
                <a:t>Source: </a:t>
              </a:r>
              <a:r>
                <a:rPr lang="en-US" sz="1400" dirty="0">
                  <a:solidFill>
                    <a:srgbClr val="0192FF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https://www.telsy.com/la-crittografia-post-quantum-pqc-una-soluzione-classica-alla-minaccia-quantistica/</a:t>
              </a:r>
              <a:endParaRPr lang="en-US" sz="1400" dirty="0">
                <a:solidFill>
                  <a:srgbClr val="0192FF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E529F66-8AD8-099E-DF46-8AF8A82738D8}"/>
                </a:ext>
              </a:extLst>
            </p:cNvPr>
            <p:cNvSpPr/>
            <p:nvPr/>
          </p:nvSpPr>
          <p:spPr>
            <a:xfrm rot="16200000">
              <a:off x="10218" y="2936691"/>
              <a:ext cx="92784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i="1" dirty="0">
                  <a:solidFill>
                    <a:schemeClr val="tx2"/>
                  </a:solidFill>
                </a:rPr>
                <a:t>Bytes</a:t>
              </a:r>
              <a:endParaRPr lang="en-US" sz="1600" b="1" i="1" dirty="0">
                <a:solidFill>
                  <a:schemeClr val="tx2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C5A6AD-8C10-43BA-8DC1-5BD1A0488AD8}"/>
                </a:ext>
              </a:extLst>
            </p:cNvPr>
            <p:cNvSpPr/>
            <p:nvPr/>
          </p:nvSpPr>
          <p:spPr>
            <a:xfrm rot="16200000">
              <a:off x="5548691" y="2962987"/>
              <a:ext cx="92784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i="1" dirty="0">
                  <a:solidFill>
                    <a:schemeClr val="tx2"/>
                  </a:solidFill>
                </a:rPr>
                <a:t>Bytes</a:t>
              </a:r>
              <a:endParaRPr lang="en-US" sz="1600" b="1" i="1" dirty="0">
                <a:solidFill>
                  <a:schemeClr val="tx2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43C63CC-2647-BDC4-B5A1-FC2FF0D0BCF2}"/>
                </a:ext>
              </a:extLst>
            </p:cNvPr>
            <p:cNvCxnSpPr>
              <a:cxnSpLocks/>
            </p:cNvCxnSpPr>
            <p:nvPr/>
          </p:nvCxnSpPr>
          <p:spPr>
            <a:xfrm>
              <a:off x="2381829" y="1676397"/>
              <a:ext cx="0" cy="27748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957A092-3D4F-84CD-B769-8A3C200415D6}"/>
                </a:ext>
              </a:extLst>
            </p:cNvPr>
            <p:cNvCxnSpPr>
              <a:cxnSpLocks/>
            </p:cNvCxnSpPr>
            <p:nvPr/>
          </p:nvCxnSpPr>
          <p:spPr>
            <a:xfrm>
              <a:off x="4589854" y="1703290"/>
              <a:ext cx="0" cy="28600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3E118C-2B87-AF6D-E06C-3EBF8FED145C}"/>
                </a:ext>
              </a:extLst>
            </p:cNvPr>
            <p:cNvSpPr/>
            <p:nvPr/>
          </p:nvSpPr>
          <p:spPr>
            <a:xfrm>
              <a:off x="1532805" y="1877014"/>
              <a:ext cx="927843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i="1" dirty="0">
                  <a:solidFill>
                    <a:schemeClr val="tx2"/>
                  </a:solidFill>
                </a:rPr>
                <a:t>Non-PQC</a:t>
              </a:r>
              <a:endParaRPr lang="en-US" sz="1200" i="1" dirty="0">
                <a:solidFill>
                  <a:schemeClr val="tx2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7BB0B5F-4E65-7D0C-0B34-E25049491AA8}"/>
                </a:ext>
              </a:extLst>
            </p:cNvPr>
            <p:cNvSpPr/>
            <p:nvPr/>
          </p:nvSpPr>
          <p:spPr>
            <a:xfrm>
              <a:off x="2183157" y="1877014"/>
              <a:ext cx="927843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i="1" dirty="0">
                  <a:solidFill>
                    <a:schemeClr val="tx2"/>
                  </a:solidFill>
                </a:rPr>
                <a:t>PQC</a:t>
              </a:r>
              <a:endParaRPr lang="en-US" sz="1200" i="1" dirty="0">
                <a:solidFill>
                  <a:schemeClr val="tx2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A32E22-17BC-61C8-82C9-2D3154245604}"/>
                </a:ext>
              </a:extLst>
            </p:cNvPr>
            <p:cNvSpPr/>
            <p:nvPr/>
          </p:nvSpPr>
          <p:spPr>
            <a:xfrm>
              <a:off x="3764309" y="1877014"/>
              <a:ext cx="927843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i="1" dirty="0">
                  <a:solidFill>
                    <a:schemeClr val="tx2"/>
                  </a:solidFill>
                </a:rPr>
                <a:t>Non-PQC</a:t>
              </a:r>
              <a:endParaRPr lang="en-US" sz="1200" i="1" dirty="0">
                <a:solidFill>
                  <a:schemeClr val="tx2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682BE8-33DF-101B-1557-9FA9B8E1531A}"/>
                </a:ext>
              </a:extLst>
            </p:cNvPr>
            <p:cNvSpPr/>
            <p:nvPr/>
          </p:nvSpPr>
          <p:spPr>
            <a:xfrm>
              <a:off x="4414661" y="1877014"/>
              <a:ext cx="927843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i="1" dirty="0">
                  <a:solidFill>
                    <a:schemeClr val="tx2"/>
                  </a:solidFill>
                </a:rPr>
                <a:t>PQC</a:t>
              </a:r>
              <a:endParaRPr lang="en-US" sz="1200" i="1" dirty="0">
                <a:solidFill>
                  <a:schemeClr val="tx2"/>
                </a:solidFill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2A4950C-22E8-8BB3-A1AF-D34C8DB08C60}"/>
                </a:ext>
              </a:extLst>
            </p:cNvPr>
            <p:cNvCxnSpPr>
              <a:cxnSpLocks/>
            </p:cNvCxnSpPr>
            <p:nvPr/>
          </p:nvCxnSpPr>
          <p:spPr>
            <a:xfrm>
              <a:off x="7606734" y="1748121"/>
              <a:ext cx="0" cy="2703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6B3255-A53C-DAFC-2422-1E43D2CA07A4}"/>
                </a:ext>
              </a:extLst>
            </p:cNvPr>
            <p:cNvCxnSpPr>
              <a:cxnSpLocks/>
            </p:cNvCxnSpPr>
            <p:nvPr/>
          </p:nvCxnSpPr>
          <p:spPr>
            <a:xfrm>
              <a:off x="9997603" y="1748121"/>
              <a:ext cx="0" cy="2703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3FDD969-AB63-D88A-18C6-B07567D9E4FD}"/>
                </a:ext>
              </a:extLst>
            </p:cNvPr>
            <p:cNvSpPr/>
            <p:nvPr/>
          </p:nvSpPr>
          <p:spPr>
            <a:xfrm>
              <a:off x="6769601" y="1836149"/>
              <a:ext cx="927843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i="1" dirty="0">
                  <a:solidFill>
                    <a:schemeClr val="tx2"/>
                  </a:solidFill>
                </a:rPr>
                <a:t>Non-PQC</a:t>
              </a:r>
              <a:endParaRPr lang="en-US" sz="1200" i="1" dirty="0">
                <a:solidFill>
                  <a:schemeClr val="tx2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C08980B-8C64-5CF2-5EE7-DD7A012026F1}"/>
                </a:ext>
              </a:extLst>
            </p:cNvPr>
            <p:cNvSpPr/>
            <p:nvPr/>
          </p:nvSpPr>
          <p:spPr>
            <a:xfrm>
              <a:off x="7419953" y="1836149"/>
              <a:ext cx="927843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i="1" dirty="0">
                  <a:solidFill>
                    <a:schemeClr val="tx2"/>
                  </a:solidFill>
                </a:rPr>
                <a:t>PQC</a:t>
              </a:r>
              <a:endParaRPr lang="en-US" sz="1200" i="1" dirty="0">
                <a:solidFill>
                  <a:schemeClr val="tx2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F0E331-AD49-B763-EE10-C00FEDE35172}"/>
                </a:ext>
              </a:extLst>
            </p:cNvPr>
            <p:cNvSpPr/>
            <p:nvPr/>
          </p:nvSpPr>
          <p:spPr>
            <a:xfrm>
              <a:off x="9139126" y="1836149"/>
              <a:ext cx="927843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i="1" dirty="0">
                  <a:solidFill>
                    <a:schemeClr val="tx2"/>
                  </a:solidFill>
                </a:rPr>
                <a:t>Non-PQC</a:t>
              </a:r>
              <a:endParaRPr lang="en-US" sz="1200" i="1" dirty="0">
                <a:solidFill>
                  <a:schemeClr val="tx2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9854150-30C7-84B7-533A-F3E29898A8F8}"/>
                </a:ext>
              </a:extLst>
            </p:cNvPr>
            <p:cNvSpPr/>
            <p:nvPr/>
          </p:nvSpPr>
          <p:spPr>
            <a:xfrm>
              <a:off x="9789478" y="1836149"/>
              <a:ext cx="927843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i="1" dirty="0">
                  <a:solidFill>
                    <a:schemeClr val="tx2"/>
                  </a:solidFill>
                </a:rPr>
                <a:t>PQC</a:t>
              </a:r>
              <a:endParaRPr lang="en-US" sz="1200" i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81614-8A0A-7472-0128-2CF488B19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E2D0C3-CF72-4680-8817-2C7FA986AADF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936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CECAF-8542-0672-5B66-7D23893B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Photonic Quantum Key Distribution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C5440-9F78-2B25-A622-C578AF1B94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1844D-DA34-F728-93BA-6558CCBBD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EA511-38FB-A85D-9980-C60FEF7AF6CD}"/>
              </a:ext>
            </a:extLst>
          </p:cNvPr>
          <p:cNvGrpSpPr/>
          <p:nvPr/>
        </p:nvGrpSpPr>
        <p:grpSpPr>
          <a:xfrm>
            <a:off x="1438496" y="1276409"/>
            <a:ext cx="9613181" cy="5079941"/>
            <a:chOff x="1289409" y="1171343"/>
            <a:chExt cx="9613181" cy="50799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26C887-6310-BC2C-1631-AFEAACD29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984" t="29445" r="22267" b="10092"/>
            <a:stretch/>
          </p:blipFill>
          <p:spPr>
            <a:xfrm>
              <a:off x="1532283" y="1171343"/>
              <a:ext cx="9127434" cy="451531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DE2C0F-2FE2-7140-8FBF-BAE5CFD1F85E}"/>
                </a:ext>
              </a:extLst>
            </p:cNvPr>
            <p:cNvSpPr txBox="1"/>
            <p:nvPr/>
          </p:nvSpPr>
          <p:spPr>
            <a:xfrm>
              <a:off x="1289409" y="5604953"/>
              <a:ext cx="96131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0" u="none" strike="noStrike" baseline="0" dirty="0">
                  <a:solidFill>
                    <a:srgbClr val="FF0000"/>
                  </a:solidFill>
                </a:rPr>
                <a:t>100 Gbit/s line speed data encryption</a:t>
              </a:r>
              <a:r>
                <a:rPr lang="en-US" dirty="0">
                  <a:solidFill>
                    <a:srgbClr val="FF0000"/>
                  </a:solidFill>
                </a:rPr>
                <a:t>. 10 km fiber distance. Long-term </a:t>
              </a:r>
              <a:r>
                <a:rPr lang="en-US" sz="1800" i="0" u="none" strike="noStrike" baseline="0" dirty="0">
                  <a:solidFill>
                    <a:srgbClr val="FF0000"/>
                  </a:solidFill>
                </a:rPr>
                <a:t>continuous operation of the quantum secured communication system (BB84), using feedback control, decoy and error correction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113EB3-F0B4-A25C-FAEA-9B55FB212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E2D0C3-CF72-4680-8817-2C7FA986AADF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BA03F-9AA1-499E-79DF-34D81CEA9274}"/>
              </a:ext>
            </a:extLst>
          </p:cNvPr>
          <p:cNvSpPr txBox="1"/>
          <p:nvPr/>
        </p:nvSpPr>
        <p:spPr>
          <a:xfrm>
            <a:off x="8168495" y="6169580"/>
            <a:ext cx="297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2E75B6"/>
                </a:solidFill>
              </a:rPr>
              <a:t>Source: Toshiba, Nature, 2021</a:t>
            </a:r>
          </a:p>
        </p:txBody>
      </p:sp>
    </p:spTree>
    <p:extLst>
      <p:ext uri="{BB962C8B-B14F-4D97-AF65-F5344CB8AC3E}">
        <p14:creationId xmlns:p14="http://schemas.microsoft.com/office/powerpoint/2010/main" val="193684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5FE7-3D77-68ED-804E-032F7F9B7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+mj-lt"/>
              </a:rPr>
              <a:t>Quantum Entanglement &amp; Teleportation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6A679-7A30-DFD2-0E6E-D0AE77010F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AB416-544B-CF20-2AF1-46DF012D7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36C2F3-C4CC-4E34-2B02-C9E1A8CFEC4C}"/>
              </a:ext>
            </a:extLst>
          </p:cNvPr>
          <p:cNvGrpSpPr/>
          <p:nvPr/>
        </p:nvGrpSpPr>
        <p:grpSpPr>
          <a:xfrm>
            <a:off x="392640" y="1259238"/>
            <a:ext cx="11494559" cy="5116785"/>
            <a:chOff x="365344" y="1069087"/>
            <a:chExt cx="10626681" cy="511678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9F9CBCE-2B0C-B2AE-42B3-2A83CE13C83A}"/>
                </a:ext>
              </a:extLst>
            </p:cNvPr>
            <p:cNvGrpSpPr/>
            <p:nvPr/>
          </p:nvGrpSpPr>
          <p:grpSpPr>
            <a:xfrm>
              <a:off x="365344" y="1590675"/>
              <a:ext cx="6391079" cy="4524375"/>
              <a:chOff x="298669" y="1590675"/>
              <a:chExt cx="6391079" cy="4524375"/>
            </a:xfrm>
          </p:grpSpPr>
          <p:pic>
            <p:nvPicPr>
              <p:cNvPr id="10" name="Picture 2" descr="See the source image">
                <a:extLst>
                  <a:ext uri="{FF2B5EF4-FFF2-40B4-BE49-F238E27FC236}">
                    <a16:creationId xmlns:a16="http://schemas.microsoft.com/office/drawing/2014/main" id="{5C839762-C6CD-F737-8314-A2BE58C2CD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669" y="1590675"/>
                <a:ext cx="6391079" cy="4524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4EB5A6-2130-2984-8CCD-8C0A98B45198}"/>
                  </a:ext>
                </a:extLst>
              </p:cNvPr>
              <p:cNvSpPr txBox="1"/>
              <p:nvPr/>
            </p:nvSpPr>
            <p:spPr>
              <a:xfrm>
                <a:off x="2744413" y="1855676"/>
                <a:ext cx="384272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i="1" dirty="0">
                    <a:solidFill>
                      <a:schemeClr val="bg1"/>
                    </a:solidFill>
                  </a:rPr>
                  <a:t>“Spooky action at a distance”</a:t>
                </a:r>
              </a:p>
              <a:p>
                <a:pPr algn="ctr"/>
                <a:r>
                  <a:rPr lang="en-US" sz="2400" i="1" dirty="0">
                    <a:solidFill>
                      <a:schemeClr val="bg1"/>
                    </a:solidFill>
                  </a:rPr>
                  <a:t>Albert Einstein, 1935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D43B175-44FF-EF35-3B73-D5CD96B0E667}"/>
                  </a:ext>
                </a:extLst>
              </p:cNvPr>
              <p:cNvSpPr txBox="1"/>
              <p:nvPr/>
            </p:nvSpPr>
            <p:spPr>
              <a:xfrm>
                <a:off x="923925" y="5249051"/>
                <a:ext cx="2741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Entangled Qubits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AEBF63-06C2-672D-1174-C39B9319F366}"/>
                </a:ext>
              </a:extLst>
            </p:cNvPr>
            <p:cNvSpPr txBox="1"/>
            <p:nvPr/>
          </p:nvSpPr>
          <p:spPr>
            <a:xfrm>
              <a:off x="6873956" y="1069087"/>
              <a:ext cx="4118069" cy="5116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/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b="0" i="0" u="none" strike="noStrike" baseline="0" dirty="0">
                  <a:latin typeface="CharisSIL"/>
                </a:rPr>
                <a:t>Quantum teleportation enables the ‘‘transmission’’ of an unknown qubit without the physical transfer of the particle encoding the information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b="0" i="0" u="none" strike="noStrike" baseline="0" dirty="0">
                  <a:latin typeface="CharisSIL"/>
                </a:rPr>
                <a:t>It requires three main ingredients:</a:t>
              </a:r>
            </a:p>
            <a:p>
              <a:pPr marL="342900" indent="-342900" algn="just">
                <a:buAutoNum type="alphaLcParenR"/>
              </a:pPr>
              <a:r>
                <a:rPr lang="en-US" dirty="0">
                  <a:latin typeface="CharisSIL"/>
                </a:rPr>
                <a:t>both source and destination share the same pair of entangled qubits (a quantum communication channel is needed to distribute such a pair)</a:t>
              </a:r>
            </a:p>
            <a:p>
              <a:pPr marL="342900" indent="-342900" algn="just">
                <a:buAutoNum type="alphaLcParenR"/>
              </a:pPr>
              <a:r>
                <a:rPr lang="en-US" b="0" i="0" u="none" strike="noStrike" baseline="0" dirty="0">
                  <a:latin typeface="CharisSIL"/>
                </a:rPr>
                <a:t>local quantum circuit operations both at the source and the destination</a:t>
              </a:r>
            </a:p>
            <a:p>
              <a:pPr algn="just"/>
              <a:r>
                <a:rPr lang="en-US" dirty="0">
                  <a:latin typeface="CharisSIL"/>
                </a:rPr>
                <a:t>c</a:t>
              </a:r>
              <a:r>
                <a:rPr lang="en-US" b="0" i="0" u="none" strike="noStrike" baseline="0" dirty="0">
                  <a:latin typeface="CharisSIL"/>
                </a:rPr>
                <a:t>) the transmission of two classical bits from source to destination via a conventional communication channel</a:t>
              </a:r>
              <a:endParaRPr lang="en-US" dirty="0">
                <a:latin typeface="CharisSIL"/>
              </a:endParaRPr>
            </a:p>
            <a:p>
              <a:pPr algn="just"/>
              <a:endParaRPr lang="en-US" sz="1050" b="0" i="0" u="none" strike="noStrike" baseline="0" dirty="0">
                <a:latin typeface="CharisSIL"/>
              </a:endParaRPr>
            </a:p>
            <a:p>
              <a:pPr algn="just"/>
              <a:r>
                <a:rPr lang="en-US" b="1" i="1" dirty="0">
                  <a:latin typeface="CharisSIL"/>
                </a:rPr>
                <a:t>Quantum Teleportation refers to transmission of information, not energy, matter or people!</a:t>
              </a:r>
              <a:endParaRPr lang="en-US" b="1" i="1" u="none" strike="noStrike" baseline="0" dirty="0">
                <a:latin typeface="CharisSIL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4F9A84-5AB4-309A-E6C3-2F2081E6A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E2D0C3-CF72-4680-8817-2C7FA986AADF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34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D27D39B-BA65-4A33-00B2-5C0D39C5DD83}"/>
              </a:ext>
            </a:extLst>
          </p:cNvPr>
          <p:cNvSpPr/>
          <p:nvPr/>
        </p:nvSpPr>
        <p:spPr>
          <a:xfrm>
            <a:off x="864708" y="2331347"/>
            <a:ext cx="9906000" cy="4543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DD3E88A-A02F-4FBB-4DDA-B47FB1A0D2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" t="22791" r="6944" b="39553"/>
          <a:stretch/>
        </p:blipFill>
        <p:spPr bwMode="auto">
          <a:xfrm>
            <a:off x="865413" y="30060"/>
            <a:ext cx="9906000" cy="2381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3E527B-1243-852C-FD35-6503E20F267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5389" y="2368482"/>
            <a:ext cx="9519785" cy="444976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5 Issues on Quantum Key Distribution - Some Highlights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 algn="just">
              <a:buAutoNum type="arabicPeriod"/>
            </a:pPr>
            <a:r>
              <a:rPr lang="en-US" sz="1800" b="1" dirty="0"/>
              <a:t>QKD is only a partial solution</a:t>
            </a:r>
            <a:r>
              <a:rPr lang="en-US" sz="1800" dirty="0"/>
              <a:t>. QKD generates keying material for an encryption algorithm that provides confidentiality. QKD does not provide a means to authenticate the QKD transmission source</a:t>
            </a:r>
            <a:r>
              <a:rPr lang="en-US" sz="1800" b="1" dirty="0"/>
              <a:t>. </a:t>
            </a:r>
            <a:r>
              <a:rPr lang="en-US" sz="1700" b="1" dirty="0"/>
              <a:t>Source</a:t>
            </a:r>
            <a:r>
              <a:rPr lang="en-US" sz="1800" b="1" dirty="0"/>
              <a:t> authentication requires the use of </a:t>
            </a:r>
            <a:r>
              <a:rPr lang="en-US" sz="1800" dirty="0"/>
              <a:t>asymmetric cryptography or </a:t>
            </a:r>
            <a:r>
              <a:rPr lang="en-US" sz="1800" b="1" dirty="0"/>
              <a:t>preplaced keys</a:t>
            </a:r>
            <a:endParaRPr lang="en-US" sz="1800" dirty="0"/>
          </a:p>
          <a:p>
            <a:pPr marL="342900" indent="-342900" algn="just">
              <a:buAutoNum type="arabicPeriod"/>
            </a:pPr>
            <a:r>
              <a:rPr lang="en-US" sz="1800" b="1" dirty="0"/>
              <a:t>QKD requires special purpose equipment. It cannot be implemented in software or as a service </a:t>
            </a:r>
            <a:r>
              <a:rPr lang="en-US" sz="1800" dirty="0"/>
              <a:t>on a network and cannot be easily integrated into existing network equipment. Since QKD is hardware-based it also </a:t>
            </a:r>
            <a:r>
              <a:rPr lang="en-US" sz="1800" b="1" dirty="0"/>
              <a:t>lacks flexibility for upgrades or security patches</a:t>
            </a:r>
          </a:p>
          <a:p>
            <a:pPr marL="0" indent="0" algn="just">
              <a:buNone/>
            </a:pPr>
            <a:r>
              <a:rPr lang="en-US" sz="1800" b="1" dirty="0"/>
              <a:t>3.</a:t>
            </a:r>
            <a:r>
              <a:rPr lang="en-US" sz="1800" dirty="0"/>
              <a:t>   </a:t>
            </a:r>
            <a:r>
              <a:rPr lang="en-US" sz="1800" b="1" dirty="0"/>
              <a:t>QKD increases infrastructure costs and insider threat risks</a:t>
            </a:r>
          </a:p>
          <a:p>
            <a:pPr marL="342900" indent="-342900" algn="just">
              <a:buAutoNum type="arabicPeriod" startAt="4"/>
            </a:pPr>
            <a:r>
              <a:rPr lang="en-US" sz="1800" b="1" dirty="0"/>
              <a:t>Securing and validating QKD is a significant challenge. </a:t>
            </a:r>
            <a:r>
              <a:rPr lang="en-US" sz="1800" dirty="0"/>
              <a:t>The </a:t>
            </a:r>
            <a:r>
              <a:rPr lang="en-US" sz="1800" b="1" dirty="0">
                <a:solidFill>
                  <a:srgbClr val="FF0000"/>
                </a:solidFill>
              </a:rPr>
              <a:t>actual security provided by a QKD system is not the theoretical unconditional security from the laws of physics</a:t>
            </a:r>
            <a:r>
              <a:rPr lang="en-US" sz="1800" dirty="0"/>
              <a:t>, but rather </a:t>
            </a:r>
            <a:r>
              <a:rPr lang="en-US" sz="1800" b="1" dirty="0"/>
              <a:t>the </a:t>
            </a:r>
            <a:r>
              <a:rPr lang="en-US" sz="1800" dirty="0"/>
              <a:t>more</a:t>
            </a:r>
            <a:r>
              <a:rPr lang="en-US" sz="1800" b="1" dirty="0"/>
              <a:t> limited security that can be achieved by hardware and engineering designs</a:t>
            </a:r>
            <a:r>
              <a:rPr lang="en-US" sz="1800" dirty="0"/>
              <a:t>. The </a:t>
            </a:r>
            <a:r>
              <a:rPr lang="en-US" sz="1800" b="1" dirty="0"/>
              <a:t>tolerance for error </a:t>
            </a:r>
            <a:r>
              <a:rPr lang="en-US" sz="1800" dirty="0"/>
              <a:t>in cryptographic security is many orders of magnitude smaller than in most physical engineering scenarios. The specific </a:t>
            </a:r>
            <a:r>
              <a:rPr lang="en-US" sz="1800" b="1" dirty="0"/>
              <a:t>hardware used to perform QKD can introduce vulnerabilities</a:t>
            </a:r>
          </a:p>
          <a:p>
            <a:pPr marL="0" indent="0" algn="just">
              <a:buNone/>
            </a:pPr>
            <a:r>
              <a:rPr lang="en-US" sz="1800" b="1" dirty="0"/>
              <a:t>5</a:t>
            </a:r>
            <a:r>
              <a:rPr lang="en-US" sz="1800" dirty="0"/>
              <a:t>. </a:t>
            </a:r>
            <a:r>
              <a:rPr lang="en-US" sz="1800" b="1" dirty="0"/>
              <a:t>QKD increases the risk of denial of service. </a:t>
            </a:r>
            <a:r>
              <a:rPr lang="en-US" sz="1800" dirty="0"/>
              <a:t>The sensitivity to an eavesdropper as the theoretical                   basis for QKD security claims also shows that denial of service is a significant risk for QKD	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3428C-A83C-2EA4-C86D-5D37243CE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E2D0C3-CF72-4680-8817-2C7FA986AADF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223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1C50-E564-EDB2-8062-33273C357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 Telecom’s QKD &amp; PQC Networking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87C9A-D4EB-3613-4356-BDDCF1BCAA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9D82E-2F25-564C-4E14-7A1ACFB93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BFD940-0B73-CF6B-A18D-2F2EAB797361}"/>
              </a:ext>
            </a:extLst>
          </p:cNvPr>
          <p:cNvGrpSpPr/>
          <p:nvPr/>
        </p:nvGrpSpPr>
        <p:grpSpPr>
          <a:xfrm>
            <a:off x="449553" y="1332779"/>
            <a:ext cx="11398405" cy="4962525"/>
            <a:chOff x="449553" y="1332779"/>
            <a:chExt cx="11398405" cy="4962525"/>
          </a:xfrm>
        </p:grpSpPr>
        <p:pic>
          <p:nvPicPr>
            <p:cNvPr id="8" name="Picture 7" descr="A diagram of a computer network&#10;&#10;Description automatically generated">
              <a:extLst>
                <a:ext uri="{FF2B5EF4-FFF2-40B4-BE49-F238E27FC236}">
                  <a16:creationId xmlns:a16="http://schemas.microsoft.com/office/drawing/2014/main" id="{B84DE693-7CBE-C530-AF15-E79CEFE4C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0" r="12025"/>
            <a:stretch/>
          </p:blipFill>
          <p:spPr>
            <a:xfrm>
              <a:off x="989794" y="1332779"/>
              <a:ext cx="6428509" cy="496252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689A6A-6281-907E-F155-593FE4BA4D35}"/>
                </a:ext>
              </a:extLst>
            </p:cNvPr>
            <p:cNvSpPr txBox="1"/>
            <p:nvPr/>
          </p:nvSpPr>
          <p:spPr>
            <a:xfrm>
              <a:off x="5638800" y="2974109"/>
              <a:ext cx="914400" cy="91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B17EE8-EF22-8CC1-3225-02D9F8437017}"/>
                </a:ext>
              </a:extLst>
            </p:cNvPr>
            <p:cNvSpPr txBox="1"/>
            <p:nvPr/>
          </p:nvSpPr>
          <p:spPr>
            <a:xfrm>
              <a:off x="449553" y="1720773"/>
              <a:ext cx="2574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Source: SK Telecom, 2022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2982004-0E83-1CD0-62FC-300B8D211387}"/>
                </a:ext>
              </a:extLst>
            </p:cNvPr>
            <p:cNvGrpSpPr/>
            <p:nvPr/>
          </p:nvGrpSpPr>
          <p:grpSpPr>
            <a:xfrm>
              <a:off x="7686688" y="2208257"/>
              <a:ext cx="4161270" cy="3001818"/>
              <a:chOff x="7954542" y="2226730"/>
              <a:chExt cx="4161270" cy="3001818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C28EF34-74CF-3A35-950E-966A18341A11}"/>
                  </a:ext>
                </a:extLst>
              </p:cNvPr>
              <p:cNvGrpSpPr/>
              <p:nvPr/>
            </p:nvGrpSpPr>
            <p:grpSpPr>
              <a:xfrm>
                <a:off x="8030730" y="2706729"/>
                <a:ext cx="3816673" cy="2093098"/>
                <a:chOff x="7925053" y="2455121"/>
                <a:chExt cx="3816673" cy="2093098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40471DB4-0527-B149-77BB-C8C192259462}"/>
                    </a:ext>
                  </a:extLst>
                </p:cNvPr>
                <p:cNvGrpSpPr/>
                <p:nvPr/>
              </p:nvGrpSpPr>
              <p:grpSpPr>
                <a:xfrm>
                  <a:off x="7925053" y="2455121"/>
                  <a:ext cx="3816673" cy="2093098"/>
                  <a:chOff x="7537126" y="1887775"/>
                  <a:chExt cx="3816673" cy="2093098"/>
                </a:xfrm>
              </p:grpSpPr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FFFB1B1E-ACB9-7F52-B8B6-C3AB64477FDB}"/>
                      </a:ext>
                    </a:extLst>
                  </p:cNvPr>
                  <p:cNvSpPr/>
                  <p:nvPr/>
                </p:nvSpPr>
                <p:spPr>
                  <a:xfrm>
                    <a:off x="9652392" y="2724727"/>
                    <a:ext cx="1375826" cy="1256146"/>
                  </a:xfrm>
                  <a:prstGeom prst="ellipse">
                    <a:avLst/>
                  </a:prstGeom>
                  <a:noFill/>
                  <a:ln w="28575">
                    <a:solidFill>
                      <a:srgbClr val="2E75B6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C23D903B-08AE-0959-6F6C-6A10FCC98826}"/>
                      </a:ext>
                    </a:extLst>
                  </p:cNvPr>
                  <p:cNvCxnSpPr>
                    <a:cxnSpLocks/>
                    <a:stCxn id="23" idx="0"/>
                  </p:cNvCxnSpPr>
                  <p:nvPr/>
                </p:nvCxnSpPr>
                <p:spPr>
                  <a:xfrm flipH="1" flipV="1">
                    <a:off x="9396492" y="2284099"/>
                    <a:ext cx="711048" cy="808457"/>
                  </a:xfrm>
                  <a:prstGeom prst="line">
                    <a:avLst/>
                  </a:prstGeom>
                  <a:ln w="38100">
                    <a:solidFill>
                      <a:srgbClr val="2E75B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1F5CF7D4-B986-66FC-967A-114AC13482AA}"/>
                      </a:ext>
                    </a:extLst>
                  </p:cNvPr>
                  <p:cNvCxnSpPr>
                    <a:cxnSpLocks/>
                    <a:stCxn id="18" idx="7"/>
                  </p:cNvCxnSpPr>
                  <p:nvPr/>
                </p:nvCxnSpPr>
                <p:spPr>
                  <a:xfrm flipV="1">
                    <a:off x="10826733" y="2189018"/>
                    <a:ext cx="527066" cy="719667"/>
                  </a:xfrm>
                  <a:prstGeom prst="line">
                    <a:avLst/>
                  </a:prstGeom>
                  <a:ln w="38100">
                    <a:solidFill>
                      <a:srgbClr val="2E75B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C37C2336-1690-64AE-DC3C-11A88916E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761980" y="3346489"/>
                    <a:ext cx="1128050" cy="105025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Rectangle: Rounded Corners 21">
                    <a:extLst>
                      <a:ext uri="{FF2B5EF4-FFF2-40B4-BE49-F238E27FC236}">
                        <a16:creationId xmlns:a16="http://schemas.microsoft.com/office/drawing/2014/main" id="{C01EE5A9-95AC-88F5-40ED-4F0D7893AA0D}"/>
                      </a:ext>
                    </a:extLst>
                  </p:cNvPr>
                  <p:cNvSpPr/>
                  <p:nvPr/>
                </p:nvSpPr>
                <p:spPr>
                  <a:xfrm>
                    <a:off x="9892493" y="3103036"/>
                    <a:ext cx="398771" cy="348478"/>
                  </a:xfrm>
                  <a:prstGeom prst="round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5B0E22FA-1439-5756-6353-04F156A726BA}"/>
                      </a:ext>
                    </a:extLst>
                  </p:cNvPr>
                  <p:cNvSpPr txBox="1"/>
                  <p:nvPr/>
                </p:nvSpPr>
                <p:spPr>
                  <a:xfrm>
                    <a:off x="9951888" y="3092556"/>
                    <a:ext cx="3113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K</a:t>
                    </a:r>
                  </a:p>
                </p:txBody>
              </p: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A9CD89DD-1103-A7E3-337F-95F7818C207E}"/>
                      </a:ext>
                    </a:extLst>
                  </p:cNvPr>
                  <p:cNvCxnSpPr>
                    <a:stCxn id="18" idx="0"/>
                  </p:cNvCxnSpPr>
                  <p:nvPr/>
                </p:nvCxnSpPr>
                <p:spPr>
                  <a:xfrm flipV="1">
                    <a:off x="10340305" y="1995055"/>
                    <a:ext cx="0" cy="729672"/>
                  </a:xfrm>
                  <a:prstGeom prst="line">
                    <a:avLst/>
                  </a:prstGeom>
                  <a:ln w="381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F721CBCE-4A7C-665A-10FB-29136F9ED8C7}"/>
                      </a:ext>
                    </a:extLst>
                  </p:cNvPr>
                  <p:cNvSpPr txBox="1"/>
                  <p:nvPr/>
                </p:nvSpPr>
                <p:spPr>
                  <a:xfrm>
                    <a:off x="8872800" y="3023694"/>
                    <a:ext cx="6687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BB84</a:t>
                    </a:r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1AFEB2F3-4AC9-F14C-1EE7-3D6481725BC7}"/>
                      </a:ext>
                    </a:extLst>
                  </p:cNvPr>
                  <p:cNvSpPr txBox="1"/>
                  <p:nvPr/>
                </p:nvSpPr>
                <p:spPr>
                  <a:xfrm>
                    <a:off x="7555539" y="1887775"/>
                    <a:ext cx="18409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RSA, ECDH, DSA…</a:t>
                    </a:r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F255217C-4F78-0267-66C0-65307E7734D0}"/>
                      </a:ext>
                    </a:extLst>
                  </p:cNvPr>
                  <p:cNvSpPr txBox="1"/>
                  <p:nvPr/>
                </p:nvSpPr>
                <p:spPr>
                  <a:xfrm>
                    <a:off x="7537126" y="2384388"/>
                    <a:ext cx="2054473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2E75B6"/>
                        </a:solidFill>
                      </a:rPr>
                      <a:t>CRYSTALS, SPHINX+,</a:t>
                    </a:r>
                  </a:p>
                  <a:p>
                    <a:r>
                      <a:rPr lang="en-US" dirty="0">
                        <a:solidFill>
                          <a:srgbClr val="2E75B6"/>
                        </a:solidFill>
                      </a:rPr>
                      <a:t>FALCON…</a:t>
                    </a:r>
                  </a:p>
                </p:txBody>
              </p:sp>
            </p:grp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FAAC72D-0413-BB5B-79A7-54D42E757BFF}"/>
                    </a:ext>
                  </a:extLst>
                </p:cNvPr>
                <p:cNvSpPr txBox="1"/>
                <p:nvPr/>
              </p:nvSpPr>
              <p:spPr>
                <a:xfrm>
                  <a:off x="10207235" y="4059715"/>
                  <a:ext cx="10419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2E75B6"/>
                      </a:solidFill>
                    </a:rPr>
                    <a:t>ROUTER</a:t>
                  </a:r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0BD1CE-76E8-FC75-4730-84D5CEF8FAD4}"/>
                  </a:ext>
                </a:extLst>
              </p:cNvPr>
              <p:cNvSpPr txBox="1"/>
              <p:nvPr/>
            </p:nvSpPr>
            <p:spPr>
              <a:xfrm>
                <a:off x="8687568" y="4311323"/>
                <a:ext cx="1132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QKD Fiber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95E5CF-2C11-3A40-B9D2-9B9CB70C355E}"/>
                  </a:ext>
                </a:extLst>
              </p:cNvPr>
              <p:cNvSpPr txBox="1"/>
              <p:nvPr/>
            </p:nvSpPr>
            <p:spPr>
              <a:xfrm>
                <a:off x="9878090" y="2394782"/>
                <a:ext cx="16090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2E75B6"/>
                    </a:solidFill>
                  </a:rPr>
                  <a:t>Trunking</a:t>
                </a:r>
                <a:r>
                  <a:rPr lang="en-US" dirty="0">
                    <a:solidFill>
                      <a:srgbClr val="2E75B6"/>
                    </a:solidFill>
                  </a:rPr>
                  <a:t> Fibers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1C31675-CBE7-B973-4D6A-3A3B9B4773F8}"/>
                  </a:ext>
                </a:extLst>
              </p:cNvPr>
              <p:cNvSpPr/>
              <p:nvPr/>
            </p:nvSpPr>
            <p:spPr>
              <a:xfrm>
                <a:off x="7954542" y="2226730"/>
                <a:ext cx="4161270" cy="3001818"/>
              </a:xfrm>
              <a:prstGeom prst="rect">
                <a:avLst/>
              </a:prstGeom>
              <a:noFill/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A1130-666C-E85C-10EB-9640363A3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E2D0C3-CF72-4680-8817-2C7FA986AADF}" type="slidenum">
              <a:rPr lang="it-IT" smtClean="0"/>
              <a:pPr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93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2399F-B007-CFFC-01AC-671FC714F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B66B4-C65C-6CCF-C33E-1F7CEF4E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5G/6G </a:t>
            </a:r>
            <a:r>
              <a:rPr lang="it-IT" dirty="0" err="1"/>
              <a:t>Evolved</a:t>
            </a:r>
            <a:r>
              <a:rPr lang="it-IT" dirty="0"/>
              <a:t> Security Model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A6D74-C65B-4125-DF74-84AC3E8451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97470-8606-4669-3E17-E0B3446EF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8E0B67-15B1-CB86-9F2B-B16739C38F48}"/>
              </a:ext>
            </a:extLst>
          </p:cNvPr>
          <p:cNvGrpSpPr/>
          <p:nvPr/>
        </p:nvGrpSpPr>
        <p:grpSpPr>
          <a:xfrm>
            <a:off x="946991" y="1346201"/>
            <a:ext cx="10591799" cy="4924157"/>
            <a:chOff x="946991" y="1346201"/>
            <a:chExt cx="10591799" cy="492415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AC37098E-93D7-762A-E894-03B57491B10C}"/>
                </a:ext>
              </a:extLst>
            </p:cNvPr>
            <p:cNvPicPr/>
            <p:nvPr/>
          </p:nvPicPr>
          <p:blipFill rotWithShape="1">
            <a:blip r:embed="rId2"/>
            <a:srcRect l="19520" t="13925" r="41485" b="18731"/>
            <a:stretch/>
          </p:blipFill>
          <p:spPr bwMode="auto">
            <a:xfrm>
              <a:off x="946991" y="1346201"/>
              <a:ext cx="4777252" cy="486073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7D995181-4A8C-34D7-E1BB-1B6DF2B11838}"/>
                </a:ext>
              </a:extLst>
            </p:cNvPr>
            <p:cNvPicPr/>
            <p:nvPr/>
          </p:nvPicPr>
          <p:blipFill rotWithShape="1">
            <a:blip r:embed="rId3"/>
            <a:srcRect l="14531" t="19057" b="16862"/>
            <a:stretch/>
          </p:blipFill>
          <p:spPr bwMode="auto">
            <a:xfrm>
              <a:off x="5887514" y="1852773"/>
              <a:ext cx="5357495" cy="22098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CasellaDiTesto 9">
              <a:extLst>
                <a:ext uri="{FF2B5EF4-FFF2-40B4-BE49-F238E27FC236}">
                  <a16:creationId xmlns:a16="http://schemas.microsoft.com/office/drawing/2014/main" id="{A346777F-B13D-E14A-2AF7-10BD2655A02B}"/>
                </a:ext>
              </a:extLst>
            </p:cNvPr>
            <p:cNvSpPr txBox="1"/>
            <p:nvPr/>
          </p:nvSpPr>
          <p:spPr>
            <a:xfrm>
              <a:off x="5705270" y="4155916"/>
              <a:ext cx="5833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Software Defined (Security) Monitoring, </a:t>
              </a:r>
              <a:r>
                <a:rPr lang="en-US" sz="2400" b="1" dirty="0">
                  <a:solidFill>
                    <a:srgbClr val="FF0000"/>
                  </a:solidFill>
                </a:rPr>
                <a:t>SDM</a:t>
              </a:r>
            </a:p>
          </p:txBody>
        </p:sp>
        <p:sp>
          <p:nvSpPr>
            <p:cNvPr id="10" name="CasellaDiTesto 10">
              <a:extLst>
                <a:ext uri="{FF2B5EF4-FFF2-40B4-BE49-F238E27FC236}">
                  <a16:creationId xmlns:a16="http://schemas.microsoft.com/office/drawing/2014/main" id="{A8329800-2D13-A515-9990-A566A5461782}"/>
                </a:ext>
              </a:extLst>
            </p:cNvPr>
            <p:cNvSpPr txBox="1"/>
            <p:nvPr/>
          </p:nvSpPr>
          <p:spPr>
            <a:xfrm>
              <a:off x="6538320" y="4972742"/>
              <a:ext cx="38256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Centralized Security Policy = 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AI Security as a Service </a:t>
              </a:r>
            </a:p>
          </p:txBody>
        </p:sp>
        <p:sp>
          <p:nvSpPr>
            <p:cNvPr id="11" name="Rettangolo 11">
              <a:extLst>
                <a:ext uri="{FF2B5EF4-FFF2-40B4-BE49-F238E27FC236}">
                  <a16:creationId xmlns:a16="http://schemas.microsoft.com/office/drawing/2014/main" id="{CE279A89-7187-0EA5-75BF-964B72E8000E}"/>
                </a:ext>
              </a:extLst>
            </p:cNvPr>
            <p:cNvSpPr/>
            <p:nvPr/>
          </p:nvSpPr>
          <p:spPr>
            <a:xfrm>
              <a:off x="7741181" y="1378783"/>
              <a:ext cx="12859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Visibility</a:t>
              </a:r>
              <a:endParaRPr lang="en-US" sz="2400" b="1" dirty="0"/>
            </a:p>
          </p:txBody>
        </p:sp>
        <p:sp>
          <p:nvSpPr>
            <p:cNvPr id="12" name="Rettangolo 1">
              <a:extLst>
                <a:ext uri="{FF2B5EF4-FFF2-40B4-BE49-F238E27FC236}">
                  <a16:creationId xmlns:a16="http://schemas.microsoft.com/office/drawing/2014/main" id="{4E73BB28-717A-CB91-0415-54585430DE64}"/>
                </a:ext>
              </a:extLst>
            </p:cNvPr>
            <p:cNvSpPr/>
            <p:nvPr/>
          </p:nvSpPr>
          <p:spPr>
            <a:xfrm>
              <a:off x="5072264" y="5901026"/>
              <a:ext cx="6449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  <a:tabLst>
                  <a:tab pos="3166110" algn="ctr"/>
                  <a:tab pos="6332220" algn="r"/>
                </a:tabLst>
              </a:pPr>
              <a:r>
                <a:rPr lang="en-US" i="1" dirty="0">
                  <a:solidFill>
                    <a:srgbClr val="2F76B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R- Kahn et alii, IEEE Communications Surveys and Tutorials, 2019</a:t>
              </a:r>
            </a:p>
          </p:txBody>
        </p:sp>
        <p:pic>
          <p:nvPicPr>
            <p:cNvPr id="13" name="Immagine 10" descr="Immagine che contiene frutta, tavolo&#10;&#10;Descrizione generata automaticamente">
              <a:extLst>
                <a:ext uri="{FF2B5EF4-FFF2-40B4-BE49-F238E27FC236}">
                  <a16:creationId xmlns:a16="http://schemas.microsoft.com/office/drawing/2014/main" id="{6AB034B4-4023-BF46-874D-8915998B3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154" y="4835968"/>
              <a:ext cx="1188720" cy="1001634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47EB8C-A3BC-9507-41BE-D6EE85B49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E2D0C3-CF72-4680-8817-2C7FA986AADF}" type="slidenum">
              <a:rPr lang="it-IT" smtClean="0"/>
              <a:pPr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955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124901-FC05-2062-C9F9-A4114971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Topics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0A5177-0D89-9DE2-64B6-D160D7561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i="1" dirty="0"/>
              <a:t>Today’s Cryptosystems</a:t>
            </a:r>
            <a:r>
              <a:rPr lang="en-US" sz="3200" b="1" i="1" dirty="0"/>
              <a:t> </a:t>
            </a:r>
            <a:r>
              <a:rPr lang="en-US" sz="3200" dirty="0"/>
              <a:t>on the Internet (asymmetric crypto: RSA, DH, ECC; symmetric crypto: AES, SHA)</a:t>
            </a:r>
          </a:p>
          <a:p>
            <a:r>
              <a:rPr lang="en-US" sz="3200" i="1" dirty="0"/>
              <a:t>Post Quantum Cryptography</a:t>
            </a:r>
            <a:r>
              <a:rPr lang="en-US" sz="3200" b="1" dirty="0"/>
              <a:t>,</a:t>
            </a:r>
            <a:r>
              <a:rPr lang="en-US" sz="3200" dirty="0"/>
              <a:t> 4 NIST Cryptosystem Candidates: Lattice, Code-based, Multivariate, and Isogeny-based,)</a:t>
            </a:r>
          </a:p>
          <a:p>
            <a:r>
              <a:rPr lang="en-US" sz="3200" i="1" dirty="0"/>
              <a:t>Quantum Key Distribution</a:t>
            </a:r>
            <a:r>
              <a:rPr lang="en-US" sz="3200" b="1" dirty="0"/>
              <a:t>, </a:t>
            </a:r>
            <a:r>
              <a:rPr lang="en-US" sz="3200" dirty="0"/>
              <a:t>quantum communications channels to transmit secure symmetric keys</a:t>
            </a:r>
          </a:p>
          <a:p>
            <a:r>
              <a:rPr lang="en-US" sz="3200" i="1" dirty="0"/>
              <a:t>Quantum Teleportation</a:t>
            </a:r>
            <a:r>
              <a:rPr lang="en-US" sz="3200" b="1" dirty="0"/>
              <a:t>, </a:t>
            </a:r>
            <a:r>
              <a:rPr lang="en-US" sz="3200" dirty="0"/>
              <a:t>transmission of information (qubits): no energy, matter or people tele transport</a:t>
            </a:r>
          </a:p>
          <a:p>
            <a:r>
              <a:rPr lang="en-US" sz="3200" i="1" dirty="0"/>
              <a:t>Quantum Cryptography</a:t>
            </a:r>
            <a:r>
              <a:rPr lang="en-US" sz="3200" dirty="0"/>
              <a:t>, Future Cryptosystems based on Quantum Algorithms</a:t>
            </a:r>
            <a:endParaRPr lang="en-US" sz="32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D05A4-9968-5F7E-C0F1-35BBB7B2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977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57C01-E27D-B0BD-2BDB-9C755045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235" y="6356350"/>
            <a:ext cx="7255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15524-FE30-8682-F96B-5F61B6D1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5234" y="6356350"/>
            <a:ext cx="77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E2D0C3-CF72-4680-8817-2C7FA986AADF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57A242-BEF9-BEB1-4615-1063E3EC8D72}"/>
              </a:ext>
            </a:extLst>
          </p:cNvPr>
          <p:cNvSpPr/>
          <p:nvPr/>
        </p:nvSpPr>
        <p:spPr>
          <a:xfrm>
            <a:off x="665922" y="4144616"/>
            <a:ext cx="10883348" cy="173934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019B3-1AB6-B009-DD5B-70A9FBC81BE5}"/>
              </a:ext>
            </a:extLst>
          </p:cNvPr>
          <p:cNvSpPr txBox="1"/>
          <p:nvPr/>
        </p:nvSpPr>
        <p:spPr>
          <a:xfrm>
            <a:off x="6966012" y="5337967"/>
            <a:ext cx="4515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Laboratory research developments</a:t>
            </a:r>
          </a:p>
        </p:txBody>
      </p:sp>
    </p:spTree>
    <p:extLst>
      <p:ext uri="{BB962C8B-B14F-4D97-AF65-F5344CB8AC3E}">
        <p14:creationId xmlns:p14="http://schemas.microsoft.com/office/powerpoint/2010/main" val="27468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FD0B3-05F1-10F0-5BE5-1774BBF2D39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Public Key Cryptography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3D96914-2D6E-F199-D457-BBABEA14DD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Message: P; Message Hash: SHA(P) Secure Hash Algorithm 256 bit</a:t>
                </a:r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PKI, Public Key Infrastructure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&amp;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Certification Authorities</a:t>
                </a:r>
              </a:p>
              <a:p>
                <a:r>
                  <a:rPr lang="en-US" altLang="en-US" sz="2400" dirty="0"/>
                  <a:t>A</a:t>
                </a:r>
                <a:r>
                  <a:rPr lang="en-US" sz="2400" dirty="0"/>
                  <a:t> generates key pair: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K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en-US" sz="2400" baseline="-25000"/>
                          <m:t>A</m:t>
                        </m:r>
                      </m:sub>
                    </m:sSub>
                    <m:r>
                      <a:rPr lang="en-US" altLang="en-US" sz="2400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&amp; </a:t>
                </a:r>
                <a:r>
                  <a:rPr lang="en-US" altLang="en-US" sz="2400" dirty="0"/>
                  <a:t>K</a:t>
                </a:r>
                <a:r>
                  <a:rPr lang="en-US" altLang="en-US" sz="2400" baseline="-25000" dirty="0"/>
                  <a:t>A</a:t>
                </a:r>
                <a:r>
                  <a:rPr lang="en-US" altLang="en-US" sz="2400" baseline="30000" dirty="0"/>
                  <a:t>-1</a:t>
                </a:r>
                <a:r>
                  <a:rPr lang="en-US" altLang="en-US" sz="2400" baseline="-250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endParaRPr lang="en-US" altLang="en-US" sz="2400" baseline="-25000" dirty="0"/>
              </a:p>
              <a:p>
                <a:r>
                  <a:rPr lang="en-US" sz="2400" dirty="0"/>
                  <a:t>A requests a certificate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/>
                      <m:t>Certification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 sz="2400" i="1"/>
                      <m:t>Autority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 sz="2400"/>
                      <m:t>(</m:t>
                    </m:r>
                    <m:r>
                      <m:rPr>
                        <m:nor/>
                      </m:rPr>
                      <a:rPr lang="en-US" sz="2400"/>
                      <m:t>CA</m:t>
                    </m:r>
                    <m:r>
                      <m:rPr>
                        <m:nor/>
                      </m:rPr>
                      <a:rPr lang="en-US" sz="2400"/>
                      <m:t>) </m:t>
                    </m:r>
                    <m:r>
                      <m:rPr>
                        <m:nor/>
                      </m:rPr>
                      <a:rPr lang="en-US" sz="2400"/>
                      <m:t>for</m:t>
                    </m:r>
                    <m:r>
                      <m:rPr>
                        <m:nor/>
                      </m:rPr>
                      <a:rPr lang="en-US" sz="2400"/>
                      <m:t> </m:t>
                    </m:r>
                    <m:r>
                      <m:rPr>
                        <m:nor/>
                      </m:rPr>
                      <a:rPr lang="en-US" sz="2400"/>
                      <m:t>her</m:t>
                    </m:r>
                    <m:r>
                      <m:rPr>
                        <m:nor/>
                      </m:rPr>
                      <a:rPr lang="en-US" sz="2400"/>
                      <m:t> </m:t>
                    </m:r>
                    <m:r>
                      <m:rPr>
                        <m:nor/>
                      </m:rPr>
                      <a:rPr lang="en-US" sz="2400"/>
                      <m:t>public</m:t>
                    </m:r>
                    <m:r>
                      <m:rPr>
                        <m:nor/>
                      </m:rPr>
                      <a:rPr lang="en-US" sz="2400"/>
                      <m:t> </m:t>
                    </m:r>
                    <m:r>
                      <m:rPr>
                        <m:nor/>
                      </m:rPr>
                      <a:rPr lang="en-US" sz="2400"/>
                      <m:t>Key</m:t>
                    </m:r>
                    <m:r>
                      <m:rPr>
                        <m:nor/>
                      </m:rPr>
                      <a:rPr lang="en-US" sz="2400"/>
                      <m:t> </m:t>
                    </m:r>
                  </m:oMath>
                </a14:m>
                <a:endParaRPr lang="en-US" sz="2400" dirty="0">
                  <a:cs typeface="Aharoni" panose="02010803020104030203" pitchFamily="2" charset="-79"/>
                </a:endParaRPr>
              </a:p>
              <a:p>
                <a:r>
                  <a:rPr lang="en-US" sz="2400" b="1" dirty="0"/>
                  <a:t>A’s Digital Certificate </a:t>
                </a:r>
                <a:r>
                  <a:rPr lang="en-US" sz="2400" dirty="0"/>
                  <a:t>signed by CA:   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K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en-US" sz="2400" baseline="-25000"/>
                          <m:t>A</m:t>
                        </m:r>
                      </m:sub>
                    </m:sSub>
                  </m:oMath>
                </a14:m>
                <a:r>
                  <a:rPr lang="en-US" sz="2400" dirty="0"/>
                  <a:t>,{SHA(A,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K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/>
                          <m:t>A</m:t>
                        </m:r>
                        <m:r>
                          <m:rPr>
                            <m:nor/>
                          </m:rPr>
                          <a:rPr lang="en-US" sz="2400"/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)}</a:t>
                </a:r>
                <a:r>
                  <a:rPr lang="en-US" altLang="en-US" sz="2400" dirty="0"/>
                  <a:t> K</a:t>
                </a:r>
                <a:r>
                  <a:rPr lang="en-US" altLang="en-US" sz="2400" baseline="-25000" dirty="0"/>
                  <a:t>CA</a:t>
                </a:r>
                <a:r>
                  <a:rPr lang="en-US" altLang="en-US" sz="2400" baseline="30000" dirty="0"/>
                  <a:t>-1</a:t>
                </a:r>
                <a:endParaRPr lang="en-US" altLang="en-US" sz="2400" baseline="-25000" dirty="0"/>
              </a:p>
              <a:p>
                <a:r>
                  <a:rPr lang="en-US" sz="2400" b="1" dirty="0"/>
                  <a:t>A’s Digital Signature of message P</a:t>
                </a:r>
                <a:r>
                  <a:rPr lang="en-US" sz="2400" dirty="0"/>
                  <a:t>:     P,{SHA(P)}</a:t>
                </a:r>
                <a:r>
                  <a:rPr lang="en-US" altLang="en-US" sz="2400" dirty="0"/>
                  <a:t> K</a:t>
                </a:r>
                <a:r>
                  <a:rPr lang="en-US" altLang="en-US" sz="2400" baseline="-25000" dirty="0"/>
                  <a:t>A</a:t>
                </a:r>
                <a:r>
                  <a:rPr lang="en-US" altLang="en-US" sz="2400" baseline="30000" dirty="0"/>
                  <a:t>-1</a:t>
                </a:r>
                <a:endParaRPr lang="en-US" altLang="en-US" sz="2400" baseline="-25000" dirty="0"/>
              </a:p>
              <a:p>
                <a:r>
                  <a:rPr lang="en-US" alt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A &amp; B exchange their Certificates to know their Public Keys</a:t>
                </a:r>
              </a:p>
              <a:p>
                <a:r>
                  <a:rPr lang="en-US" alt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A can send an encrypted message P to B</a:t>
                </a:r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	 C= {P}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40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m:t>K</m:t>
                    </m:r>
                    <m:r>
                      <m:rPr>
                        <m:nor/>
                      </m:rPr>
                      <a:rPr lang="en-US" altLang="en-US" sz="2400" baseline="-2500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m:t>B</m:t>
                    </m:r>
                  </m:oMath>
                </a14:m>
                <a:r>
                  <a:rPr lang="en-US" alt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;    B decodes P= {C}</a:t>
                </a:r>
                <a:r>
                  <a:rPr lang="en-US" altLang="en-US" sz="2400" dirty="0">
                    <a:solidFill>
                      <a:schemeClr val="accent1"/>
                    </a:solidFill>
                  </a:rPr>
                  <a:t>K</a:t>
                </a:r>
                <a:r>
                  <a:rPr lang="en-US" altLang="en-US" sz="2400" baseline="-25000" dirty="0">
                    <a:solidFill>
                      <a:schemeClr val="accent1"/>
                    </a:solidFill>
                  </a:rPr>
                  <a:t>B</a:t>
                </a:r>
                <a:r>
                  <a:rPr lang="en-US" altLang="en-US" sz="2400" baseline="30000" dirty="0">
                    <a:solidFill>
                      <a:schemeClr val="accent1"/>
                    </a:solidFill>
                  </a:rPr>
                  <a:t>-1 </a:t>
                </a:r>
                <a:r>
                  <a:rPr lang="en-US" alt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	</a:t>
                </a:r>
              </a:p>
              <a:p>
                <a:r>
                  <a:rPr lang="en-US" alt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A sends a signed message P to B (or everybody who knows her public key)</a:t>
                </a:r>
                <a:r>
                  <a:rPr lang="en-US" altLang="en-US" sz="2400" baseline="-250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endParaRPr lang="en-US" alt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    	C= P, {SHA(P)}</a:t>
                </a:r>
                <a:r>
                  <a:rPr lang="en-US" altLang="en-US" sz="2400" dirty="0">
                    <a:solidFill>
                      <a:schemeClr val="accent1"/>
                    </a:solidFill>
                  </a:rPr>
                  <a:t>K</a:t>
                </a:r>
                <a:r>
                  <a:rPr lang="en-US" altLang="en-US" sz="2400" baseline="-25000" dirty="0">
                    <a:solidFill>
                      <a:schemeClr val="accent1"/>
                    </a:solidFill>
                  </a:rPr>
                  <a:t>A</a:t>
                </a:r>
                <a:r>
                  <a:rPr lang="en-US" altLang="en-US" sz="2400" baseline="30000" dirty="0">
                    <a:solidFill>
                      <a:schemeClr val="accent1"/>
                    </a:solidFill>
                  </a:rPr>
                  <a:t>-1</a:t>
                </a:r>
                <a:r>
                  <a:rPr lang="en-US" alt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;     B decodes: P, {{SHA(P)}</a:t>
                </a:r>
                <a:r>
                  <a:rPr lang="en-US" altLang="en-US" sz="2400" dirty="0">
                    <a:solidFill>
                      <a:schemeClr val="accent1"/>
                    </a:solidFill>
                  </a:rPr>
                  <a:t> K</a:t>
                </a:r>
                <a:r>
                  <a:rPr lang="en-US" altLang="en-US" sz="2400" baseline="-25000" dirty="0">
                    <a:solidFill>
                      <a:schemeClr val="accent1"/>
                    </a:solidFill>
                  </a:rPr>
                  <a:t>A</a:t>
                </a:r>
                <a:r>
                  <a:rPr lang="en-US" altLang="en-US" sz="2400" baseline="30000" dirty="0">
                    <a:solidFill>
                      <a:schemeClr val="accent1"/>
                    </a:solidFill>
                  </a:rPr>
                  <a:t>-1 </a:t>
                </a:r>
                <a:r>
                  <a:rPr lang="en-US" alt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}</a:t>
                </a:r>
                <a:r>
                  <a:rPr lang="en-US" altLang="en-US" sz="2400" dirty="0">
                    <a:solidFill>
                      <a:schemeClr val="accent1"/>
                    </a:solidFill>
                  </a:rPr>
                  <a:t>K</a:t>
                </a:r>
                <a:r>
                  <a:rPr lang="en-US" altLang="en-US" sz="2400" baseline="-25000" dirty="0">
                    <a:solidFill>
                      <a:schemeClr val="accent1"/>
                    </a:solidFill>
                  </a:rPr>
                  <a:t>A</a:t>
                </a:r>
                <a:r>
                  <a:rPr lang="en-US" alt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 = P, SHA(P)</a:t>
                </a:r>
                <a:endParaRPr lang="en-US" altLang="en-US" dirty="0">
                  <a:solidFill>
                    <a:srgbClr val="00B0F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3D96914-2D6E-F199-D457-BBABEA14DD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696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data 3">
            <a:extLst>
              <a:ext uri="{FF2B5EF4-FFF2-40B4-BE49-F238E27FC236}">
                <a16:creationId xmlns:a16="http://schemas.microsoft.com/office/drawing/2014/main" id="{C5217768-2964-32EE-6F00-3762815D0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62A4168-4F57-0246-FAB4-C5119E804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84E63-D930-6B7E-9F34-816887D30C1B}"/>
              </a:ext>
            </a:extLst>
          </p:cNvPr>
          <p:cNvSpPr txBox="1"/>
          <p:nvPr/>
        </p:nvSpPr>
        <p:spPr>
          <a:xfrm>
            <a:off x="7421402" y="2284681"/>
            <a:ext cx="412209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Users acquainted with Algorithm, e.g. RSA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909B0F-832C-AE20-A0F0-85AB989D3365}"/>
              </a:ext>
            </a:extLst>
          </p:cNvPr>
          <p:cNvSpPr txBox="1"/>
          <p:nvPr/>
        </p:nvSpPr>
        <p:spPr>
          <a:xfrm>
            <a:off x="9585648" y="2782669"/>
            <a:ext cx="195784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everybody knows </a:t>
            </a:r>
          </a:p>
          <a:p>
            <a:r>
              <a:rPr lang="en-US" dirty="0">
                <a:solidFill>
                  <a:srgbClr val="FF0000"/>
                </a:solidFill>
              </a:rPr>
              <a:t>The CA’s public key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7D059-B6BE-2008-707D-7168B8CF1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E2D0C3-CF72-4680-8817-2C7FA986AADF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56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A331C3-F27B-5E46-AC07-63303946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Protocols &amp; Security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F500DA-86C3-AB96-789E-AE907D035762}"/>
              </a:ext>
            </a:extLst>
          </p:cNvPr>
          <p:cNvGrpSpPr/>
          <p:nvPr/>
        </p:nvGrpSpPr>
        <p:grpSpPr>
          <a:xfrm>
            <a:off x="1026924" y="1269306"/>
            <a:ext cx="9692391" cy="5125172"/>
            <a:chOff x="1377815" y="1001268"/>
            <a:chExt cx="9692391" cy="512517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3931FFB-40B1-01E0-4CDA-AEFFBDB536F2}"/>
                </a:ext>
              </a:extLst>
            </p:cNvPr>
            <p:cNvGrpSpPr/>
            <p:nvPr/>
          </p:nvGrpSpPr>
          <p:grpSpPr>
            <a:xfrm>
              <a:off x="2559346" y="1001268"/>
              <a:ext cx="8510860" cy="5125172"/>
              <a:chOff x="774700" y="1143000"/>
              <a:chExt cx="8343161" cy="5035866"/>
            </a:xfrm>
          </p:grpSpPr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1A99887C-F042-2113-B0B4-9BF56E10ED1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74700" y="1143000"/>
                <a:ext cx="8302625" cy="1085850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73025" tIns="36512" rIns="73025" bIns="36512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C28DBC65-A08F-533B-71DA-09C1BB3119D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74700" y="2249488"/>
                <a:ext cx="8286750" cy="1166812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73025" tIns="36512" rIns="73025" bIns="36512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918FE1E4-613C-6CB8-B0B7-1F2FAB7FA10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7400" y="4778375"/>
                <a:ext cx="8277225" cy="1376363"/>
              </a:xfrm>
              <a:prstGeom prst="rect">
                <a:avLst/>
              </a:prstGeom>
              <a:solidFill>
                <a:srgbClr val="FFF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73025" tIns="36512" rIns="73025" bIns="36512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it-IT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BBCEBA67-390D-D760-B1CB-6DE2D372576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7400" y="3811588"/>
                <a:ext cx="8277225" cy="96678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73025" tIns="36512" rIns="73025" bIns="36512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CDC35277-DEA0-C9EA-30E4-76F0311E1D6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7400" y="3406775"/>
                <a:ext cx="8266113" cy="485775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73025" tIns="36512" rIns="73025" bIns="36512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91920079-6B8C-F9F7-768E-0FE8F13B837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38263" y="3908425"/>
                <a:ext cx="4340225" cy="1109663"/>
              </a:xfrm>
              <a:custGeom>
                <a:avLst/>
                <a:gdLst>
                  <a:gd name="T0" fmla="*/ 2147483647 w 3522"/>
                  <a:gd name="T1" fmla="*/ 2147483647 h 826"/>
                  <a:gd name="T2" fmla="*/ 2147483647 w 3522"/>
                  <a:gd name="T3" fmla="*/ 2147483647 h 826"/>
                  <a:gd name="T4" fmla="*/ 2147483647 w 3522"/>
                  <a:gd name="T5" fmla="*/ 2147483647 h 826"/>
                  <a:gd name="T6" fmla="*/ 2147483647 w 3522"/>
                  <a:gd name="T7" fmla="*/ 2147483647 h 826"/>
                  <a:gd name="T8" fmla="*/ 2147483647 w 3522"/>
                  <a:gd name="T9" fmla="*/ 2147483647 h 826"/>
                  <a:gd name="T10" fmla="*/ 2147483647 w 3522"/>
                  <a:gd name="T11" fmla="*/ 2147483647 h 826"/>
                  <a:gd name="T12" fmla="*/ 2147483647 w 3522"/>
                  <a:gd name="T13" fmla="*/ 2147483647 h 826"/>
                  <a:gd name="T14" fmla="*/ 2147483647 w 3522"/>
                  <a:gd name="T15" fmla="*/ 2147483647 h 826"/>
                  <a:gd name="T16" fmla="*/ 2147483647 w 3522"/>
                  <a:gd name="T17" fmla="*/ 2147483647 h 826"/>
                  <a:gd name="T18" fmla="*/ 2147483647 w 3522"/>
                  <a:gd name="T19" fmla="*/ 2147483647 h 826"/>
                  <a:gd name="T20" fmla="*/ 2147483647 w 3522"/>
                  <a:gd name="T21" fmla="*/ 2147483647 h 826"/>
                  <a:gd name="T22" fmla="*/ 2147483647 w 3522"/>
                  <a:gd name="T23" fmla="*/ 2147483647 h 826"/>
                  <a:gd name="T24" fmla="*/ 2147483647 w 3522"/>
                  <a:gd name="T25" fmla="*/ 2147483647 h 826"/>
                  <a:gd name="T26" fmla="*/ 2147483647 w 3522"/>
                  <a:gd name="T27" fmla="*/ 2147483647 h 826"/>
                  <a:gd name="T28" fmla="*/ 2147483647 w 3522"/>
                  <a:gd name="T29" fmla="*/ 2147483647 h 826"/>
                  <a:gd name="T30" fmla="*/ 2147483647 w 3522"/>
                  <a:gd name="T31" fmla="*/ 2147483647 h 826"/>
                  <a:gd name="T32" fmla="*/ 2147483647 w 3522"/>
                  <a:gd name="T33" fmla="*/ 2147483647 h 826"/>
                  <a:gd name="T34" fmla="*/ 2147483647 w 3522"/>
                  <a:gd name="T35" fmla="*/ 2147483647 h 826"/>
                  <a:gd name="T36" fmla="*/ 2147483647 w 3522"/>
                  <a:gd name="T37" fmla="*/ 2147483647 h 8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22"/>
                  <a:gd name="T58" fmla="*/ 0 h 826"/>
                  <a:gd name="T59" fmla="*/ 3522 w 3522"/>
                  <a:gd name="T60" fmla="*/ 826 h 8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22" h="826">
                    <a:moveTo>
                      <a:pt x="287" y="55"/>
                    </a:moveTo>
                    <a:cubicBezTo>
                      <a:pt x="207" y="106"/>
                      <a:pt x="14" y="244"/>
                      <a:pt x="7" y="327"/>
                    </a:cubicBezTo>
                    <a:cubicBezTo>
                      <a:pt x="0" y="410"/>
                      <a:pt x="136" y="516"/>
                      <a:pt x="247" y="551"/>
                    </a:cubicBezTo>
                    <a:cubicBezTo>
                      <a:pt x="358" y="586"/>
                      <a:pt x="543" y="543"/>
                      <a:pt x="671" y="535"/>
                    </a:cubicBezTo>
                    <a:cubicBezTo>
                      <a:pt x="799" y="527"/>
                      <a:pt x="810" y="506"/>
                      <a:pt x="1015" y="503"/>
                    </a:cubicBezTo>
                    <a:cubicBezTo>
                      <a:pt x="1220" y="500"/>
                      <a:pt x="1684" y="519"/>
                      <a:pt x="1903" y="519"/>
                    </a:cubicBezTo>
                    <a:cubicBezTo>
                      <a:pt x="2122" y="519"/>
                      <a:pt x="2222" y="503"/>
                      <a:pt x="2327" y="503"/>
                    </a:cubicBezTo>
                    <a:cubicBezTo>
                      <a:pt x="2432" y="503"/>
                      <a:pt x="2480" y="479"/>
                      <a:pt x="2535" y="519"/>
                    </a:cubicBezTo>
                    <a:cubicBezTo>
                      <a:pt x="2590" y="559"/>
                      <a:pt x="2535" y="696"/>
                      <a:pt x="2655" y="743"/>
                    </a:cubicBezTo>
                    <a:cubicBezTo>
                      <a:pt x="2775" y="790"/>
                      <a:pt x="3111" y="826"/>
                      <a:pt x="3255" y="799"/>
                    </a:cubicBezTo>
                    <a:cubicBezTo>
                      <a:pt x="3399" y="772"/>
                      <a:pt x="3516" y="662"/>
                      <a:pt x="3519" y="583"/>
                    </a:cubicBezTo>
                    <a:cubicBezTo>
                      <a:pt x="3522" y="504"/>
                      <a:pt x="3350" y="406"/>
                      <a:pt x="3271" y="327"/>
                    </a:cubicBezTo>
                    <a:cubicBezTo>
                      <a:pt x="3192" y="248"/>
                      <a:pt x="3139" y="152"/>
                      <a:pt x="3047" y="111"/>
                    </a:cubicBezTo>
                    <a:cubicBezTo>
                      <a:pt x="2955" y="70"/>
                      <a:pt x="2868" y="88"/>
                      <a:pt x="2719" y="79"/>
                    </a:cubicBezTo>
                    <a:cubicBezTo>
                      <a:pt x="2570" y="70"/>
                      <a:pt x="2351" y="58"/>
                      <a:pt x="2151" y="55"/>
                    </a:cubicBezTo>
                    <a:cubicBezTo>
                      <a:pt x="1951" y="52"/>
                      <a:pt x="1706" y="71"/>
                      <a:pt x="1519" y="63"/>
                    </a:cubicBezTo>
                    <a:cubicBezTo>
                      <a:pt x="1332" y="55"/>
                      <a:pt x="1203" y="14"/>
                      <a:pt x="1031" y="7"/>
                    </a:cubicBezTo>
                    <a:cubicBezTo>
                      <a:pt x="859" y="0"/>
                      <a:pt x="610" y="16"/>
                      <a:pt x="487" y="23"/>
                    </a:cubicBezTo>
                    <a:cubicBezTo>
                      <a:pt x="364" y="30"/>
                      <a:pt x="367" y="4"/>
                      <a:pt x="287" y="55"/>
                    </a:cubicBezTo>
                    <a:close/>
                  </a:path>
                </a:pathLst>
              </a:custGeom>
              <a:solidFill>
                <a:srgbClr val="A5FFA5"/>
              </a:solidFill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9">
                <a:extLst>
                  <a:ext uri="{FF2B5EF4-FFF2-40B4-BE49-F238E27FC236}">
                    <a16:creationId xmlns:a16="http://schemas.microsoft.com/office/drawing/2014/main" id="{C7433435-B03B-6AA4-D28D-A386E7668FB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502400" y="3503613"/>
                <a:ext cx="612775" cy="3492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A05A7D98-03B9-BC94-C601-63AAF71ED95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502400" y="4130675"/>
                <a:ext cx="612775" cy="35083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D2DF09ED-9EA9-E894-FCF8-EDBF8C8A1A50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6557963" y="4092575"/>
                <a:ext cx="617537" cy="2762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defRPr/>
                </a:pPr>
                <a:r>
                  <a:rPr lang="it-IT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NAT</a:t>
                </a:r>
                <a:endParaRPr lang="en-US" altLang="it-IT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211D93CA-67A2-0F02-773D-D460483550DC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6557963" y="3522663"/>
                <a:ext cx="582612" cy="2746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defRPr/>
                </a:pPr>
                <a:r>
                  <a:rPr lang="it-IT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PAT</a:t>
                </a:r>
                <a:endParaRPr lang="en-US" altLang="it-IT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3">
                <a:extLst>
                  <a:ext uri="{FF2B5EF4-FFF2-40B4-BE49-F238E27FC236}">
                    <a16:creationId xmlns:a16="http://schemas.microsoft.com/office/drawing/2014/main" id="{D534F9D2-A345-DF89-9C2C-037B4B966B6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71800" y="4100513"/>
                <a:ext cx="592138" cy="2333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Text Box 14">
                <a:extLst>
                  <a:ext uri="{FF2B5EF4-FFF2-40B4-BE49-F238E27FC236}">
                    <a16:creationId xmlns:a16="http://schemas.microsoft.com/office/drawing/2014/main" id="{8BB974A7-3750-972B-115F-AF87A11A8707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994025" y="4068763"/>
                <a:ext cx="596900" cy="2762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defRPr/>
                </a:pPr>
                <a:r>
                  <a:rPr lang="it-IT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IGMP</a:t>
                </a:r>
                <a:endParaRPr lang="en-US" altLang="it-IT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C0E46FE7-9FFD-9866-455F-2322224FC8A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95788" y="3971925"/>
                <a:ext cx="500062" cy="190500"/>
              </a:xfrm>
              <a:custGeom>
                <a:avLst/>
                <a:gdLst>
                  <a:gd name="T0" fmla="*/ 0 w 344"/>
                  <a:gd name="T1" fmla="*/ 2147483647 h 107"/>
                  <a:gd name="T2" fmla="*/ 2147483647 w 344"/>
                  <a:gd name="T3" fmla="*/ 2147483647 h 107"/>
                  <a:gd name="T4" fmla="*/ 2147483647 w 344"/>
                  <a:gd name="T5" fmla="*/ 2147483647 h 107"/>
                  <a:gd name="T6" fmla="*/ 2147483647 w 344"/>
                  <a:gd name="T7" fmla="*/ 2147483647 h 1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4"/>
                  <a:gd name="T13" fmla="*/ 0 h 107"/>
                  <a:gd name="T14" fmla="*/ 344 w 344"/>
                  <a:gd name="T15" fmla="*/ 107 h 1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4" h="107">
                    <a:moveTo>
                      <a:pt x="0" y="83"/>
                    </a:moveTo>
                    <a:cubicBezTo>
                      <a:pt x="55" y="52"/>
                      <a:pt x="111" y="22"/>
                      <a:pt x="160" y="11"/>
                    </a:cubicBezTo>
                    <a:cubicBezTo>
                      <a:pt x="209" y="0"/>
                      <a:pt x="265" y="3"/>
                      <a:pt x="296" y="19"/>
                    </a:cubicBezTo>
                    <a:cubicBezTo>
                      <a:pt x="327" y="35"/>
                      <a:pt x="335" y="71"/>
                      <a:pt x="344" y="10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D436B64F-B7DD-5AF0-0EA7-87E904A8BE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844925" y="3729038"/>
                <a:ext cx="2657475" cy="195262"/>
              </a:xfrm>
              <a:custGeom>
                <a:avLst/>
                <a:gdLst>
                  <a:gd name="T0" fmla="*/ 0 w 1968"/>
                  <a:gd name="T1" fmla="*/ 0 h 95"/>
                  <a:gd name="T2" fmla="*/ 2147483647 w 1968"/>
                  <a:gd name="T3" fmla="*/ 2147483647 h 95"/>
                  <a:gd name="T4" fmla="*/ 2147483647 w 1968"/>
                  <a:gd name="T5" fmla="*/ 2147483647 h 95"/>
                  <a:gd name="T6" fmla="*/ 2147483647 w 1968"/>
                  <a:gd name="T7" fmla="*/ 2147483647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8"/>
                  <a:gd name="T13" fmla="*/ 0 h 95"/>
                  <a:gd name="T14" fmla="*/ 1968 w 1968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8" h="95">
                    <a:moveTo>
                      <a:pt x="0" y="0"/>
                    </a:moveTo>
                    <a:cubicBezTo>
                      <a:pt x="128" y="40"/>
                      <a:pt x="256" y="81"/>
                      <a:pt x="408" y="88"/>
                    </a:cubicBezTo>
                    <a:cubicBezTo>
                      <a:pt x="560" y="95"/>
                      <a:pt x="652" y="49"/>
                      <a:pt x="912" y="40"/>
                    </a:cubicBezTo>
                    <a:cubicBezTo>
                      <a:pt x="1172" y="31"/>
                      <a:pt x="1570" y="31"/>
                      <a:pt x="1968" y="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Freeform 17">
                <a:extLst>
                  <a:ext uri="{FF2B5EF4-FFF2-40B4-BE49-F238E27FC236}">
                    <a16:creationId xmlns:a16="http://schemas.microsoft.com/office/drawing/2014/main" id="{70CF0504-AD4C-2E68-BB90-063DE8F79F6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00525" y="4452938"/>
                <a:ext cx="1004888" cy="400050"/>
              </a:xfrm>
              <a:custGeom>
                <a:avLst/>
                <a:gdLst>
                  <a:gd name="T0" fmla="*/ 0 w 472"/>
                  <a:gd name="T1" fmla="*/ 0 h 188"/>
                  <a:gd name="T2" fmla="*/ 2147483647 w 472"/>
                  <a:gd name="T3" fmla="*/ 2147483647 h 188"/>
                  <a:gd name="T4" fmla="*/ 2147483647 w 472"/>
                  <a:gd name="T5" fmla="*/ 2147483647 h 188"/>
                  <a:gd name="T6" fmla="*/ 0 60000 65536"/>
                  <a:gd name="T7" fmla="*/ 0 60000 65536"/>
                  <a:gd name="T8" fmla="*/ 0 60000 65536"/>
                  <a:gd name="T9" fmla="*/ 0 w 472"/>
                  <a:gd name="T10" fmla="*/ 0 h 188"/>
                  <a:gd name="T11" fmla="*/ 472 w 472"/>
                  <a:gd name="T12" fmla="*/ 188 h 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2" h="188">
                    <a:moveTo>
                      <a:pt x="0" y="0"/>
                    </a:moveTo>
                    <a:cubicBezTo>
                      <a:pt x="56" y="66"/>
                      <a:pt x="113" y="132"/>
                      <a:pt x="192" y="160"/>
                    </a:cubicBezTo>
                    <a:cubicBezTo>
                      <a:pt x="271" y="188"/>
                      <a:pt x="371" y="178"/>
                      <a:pt x="472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Text Box 18">
                <a:extLst>
                  <a:ext uri="{FF2B5EF4-FFF2-40B4-BE49-F238E27FC236}">
                    <a16:creationId xmlns:a16="http://schemas.microsoft.com/office/drawing/2014/main" id="{8509A6CA-6A32-F5D1-45AE-99FAE4806311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7310867" y="5045075"/>
                <a:ext cx="1341008" cy="689290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73025" tIns="36512" rIns="73025" bIns="36512">
                <a:spAutoFit/>
              </a:bodyPr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it-IT" sz="20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Data Link &amp;</a:t>
                </a:r>
              </a:p>
              <a:p>
                <a:pPr algn="r" eaLnBrk="1" hangingPunct="1">
                  <a:defRPr/>
                </a:pPr>
                <a:r>
                  <a:rPr lang="it-IT" sz="20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Physical</a:t>
                </a:r>
                <a:endParaRPr 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Text Box 19">
                <a:extLst>
                  <a:ext uri="{FF2B5EF4-FFF2-40B4-BE49-F238E27FC236}">
                    <a16:creationId xmlns:a16="http://schemas.microsoft.com/office/drawing/2014/main" id="{DFAC5B80-68A1-C46F-6566-1588BA1166A3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7691438" y="4157663"/>
                <a:ext cx="993798" cy="381514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73025" tIns="36512" rIns="73025" bIns="36512">
                <a:spAutoFit/>
              </a:bodyPr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it-IT" sz="20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Internet</a:t>
                </a:r>
                <a:endParaRPr 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Text Box 20">
                <a:extLst>
                  <a:ext uri="{FF2B5EF4-FFF2-40B4-BE49-F238E27FC236}">
                    <a16:creationId xmlns:a16="http://schemas.microsoft.com/office/drawing/2014/main" id="{3593A270-BB27-8BCD-BCB9-73B235685D2D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7532688" y="3505200"/>
                <a:ext cx="1145826" cy="381514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73025" tIns="36512" rIns="73025" bIns="36512">
                <a:spAutoFit/>
              </a:bodyPr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it-IT" sz="20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Transport</a:t>
                </a:r>
                <a:endParaRPr 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Text Box 21">
                <a:extLst>
                  <a:ext uri="{FF2B5EF4-FFF2-40B4-BE49-F238E27FC236}">
                    <a16:creationId xmlns:a16="http://schemas.microsoft.com/office/drawing/2014/main" id="{59C45471-B376-65F7-9F00-466934238DD1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7446276" y="1765811"/>
                <a:ext cx="1327608" cy="381514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73025" tIns="36512" rIns="73025" bIns="36512">
                <a:spAutoFit/>
              </a:bodyPr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it-IT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Application</a:t>
                </a:r>
                <a:endPara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2">
                <a:extLst>
                  <a:ext uri="{FF2B5EF4-FFF2-40B4-BE49-F238E27FC236}">
                    <a16:creationId xmlns:a16="http://schemas.microsoft.com/office/drawing/2014/main" id="{E5B751FA-5073-AF8B-80C5-C5A0ED48201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2000" y="4100513"/>
                <a:ext cx="598488" cy="20637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Text Box 23">
                <a:extLst>
                  <a:ext uri="{FF2B5EF4-FFF2-40B4-BE49-F238E27FC236}">
                    <a16:creationId xmlns:a16="http://schemas.microsoft.com/office/drawing/2014/main" id="{DDA48C1A-A378-08EB-56BE-169D3292EFA9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602163" y="4068763"/>
                <a:ext cx="609600" cy="2762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defRPr/>
                </a:pPr>
                <a:r>
                  <a:rPr lang="it-IT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ICMP</a:t>
                </a:r>
                <a:endParaRPr lang="en-US" altLang="it-IT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xt Box 24">
                <a:extLst>
                  <a:ext uri="{FF2B5EF4-FFF2-40B4-BE49-F238E27FC236}">
                    <a16:creationId xmlns:a16="http://schemas.microsoft.com/office/drawing/2014/main" id="{6782BED2-0775-72C9-C9F0-6F9B0DF28C00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7336710" y="2400300"/>
                <a:ext cx="1290481" cy="935512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73025" tIns="36512" rIns="73025" bIns="36512">
                <a:spAutoFit/>
              </a:bodyPr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it-IT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Network</a:t>
                </a:r>
              </a:p>
              <a:p>
                <a:pPr algn="ctr" eaLnBrk="1" hangingPunct="1">
                  <a:defRPr/>
                </a:pPr>
                <a:r>
                  <a:rPr lang="it-IT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Management &amp;</a:t>
                </a:r>
              </a:p>
              <a:p>
                <a:pPr algn="ctr" eaLnBrk="1" hangingPunct="1">
                  <a:defRPr/>
                </a:pPr>
                <a:r>
                  <a:rPr lang="it-IT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Control</a:t>
                </a:r>
              </a:p>
              <a:p>
                <a:pPr algn="ctr" eaLnBrk="1" hangingPunct="1">
                  <a:defRPr/>
                </a:pPr>
                <a:r>
                  <a:rPr lang="it-IT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Applications</a:t>
                </a:r>
                <a:endParaRPr lang="en-US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 Box 25">
                <a:extLst>
                  <a:ext uri="{FF2B5EF4-FFF2-40B4-BE49-F238E27FC236}">
                    <a16:creationId xmlns:a16="http://schemas.microsoft.com/office/drawing/2014/main" id="{56FA5EF7-0976-40C1-34C7-84618B305C2F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7543777" y="1306404"/>
                <a:ext cx="1045223" cy="504624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73025" tIns="36512" rIns="73025" bIns="36512">
                <a:spAutoFit/>
              </a:bodyPr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it-IT" sz="14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End User</a:t>
                </a:r>
              </a:p>
              <a:p>
                <a:pPr algn="ctr" eaLnBrk="1" hangingPunct="1">
                  <a:defRPr/>
                </a:pPr>
                <a:r>
                  <a:rPr lang="it-IT" sz="14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Applications</a:t>
                </a:r>
                <a:endParaRPr lang="en-US" sz="1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Freeform 26">
                <a:extLst>
                  <a:ext uri="{FF2B5EF4-FFF2-40B4-BE49-F238E27FC236}">
                    <a16:creationId xmlns:a16="http://schemas.microsoft.com/office/drawing/2014/main" id="{4BD399A2-7FAE-04AD-39A5-D4E4E3F8DB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98863" y="3811588"/>
                <a:ext cx="379412" cy="298450"/>
              </a:xfrm>
              <a:custGeom>
                <a:avLst/>
                <a:gdLst>
                  <a:gd name="T0" fmla="*/ 0 w 296"/>
                  <a:gd name="T1" fmla="*/ 0 h 232"/>
                  <a:gd name="T2" fmla="*/ 2147483647 w 296"/>
                  <a:gd name="T3" fmla="*/ 2147483647 h 232"/>
                  <a:gd name="T4" fmla="*/ 2147483647 w 296"/>
                  <a:gd name="T5" fmla="*/ 2147483647 h 232"/>
                  <a:gd name="T6" fmla="*/ 2147483647 w 296"/>
                  <a:gd name="T7" fmla="*/ 2147483647 h 2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6"/>
                  <a:gd name="T13" fmla="*/ 0 h 232"/>
                  <a:gd name="T14" fmla="*/ 296 w 296"/>
                  <a:gd name="T15" fmla="*/ 232 h 2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" h="232">
                    <a:moveTo>
                      <a:pt x="0" y="0"/>
                    </a:moveTo>
                    <a:cubicBezTo>
                      <a:pt x="20" y="20"/>
                      <a:pt x="40" y="41"/>
                      <a:pt x="80" y="64"/>
                    </a:cubicBezTo>
                    <a:cubicBezTo>
                      <a:pt x="120" y="87"/>
                      <a:pt x="204" y="108"/>
                      <a:pt x="240" y="136"/>
                    </a:cubicBezTo>
                    <a:cubicBezTo>
                      <a:pt x="276" y="164"/>
                      <a:pt x="286" y="198"/>
                      <a:pt x="296" y="2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Freeform 27">
                <a:extLst>
                  <a:ext uri="{FF2B5EF4-FFF2-40B4-BE49-F238E27FC236}">
                    <a16:creationId xmlns:a16="http://schemas.microsoft.com/office/drawing/2014/main" id="{5388E250-439C-801D-7F16-036C5D8480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98950" y="3781425"/>
                <a:ext cx="266700" cy="319088"/>
              </a:xfrm>
              <a:custGeom>
                <a:avLst/>
                <a:gdLst>
                  <a:gd name="T0" fmla="*/ 2147483647 w 208"/>
                  <a:gd name="T1" fmla="*/ 0 h 248"/>
                  <a:gd name="T2" fmla="*/ 2147483647 w 208"/>
                  <a:gd name="T3" fmla="*/ 2147483647 h 248"/>
                  <a:gd name="T4" fmla="*/ 0 w 208"/>
                  <a:gd name="T5" fmla="*/ 2147483647 h 248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248"/>
                  <a:gd name="T11" fmla="*/ 208 w 208"/>
                  <a:gd name="T12" fmla="*/ 248 h 2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248">
                    <a:moveTo>
                      <a:pt x="192" y="0"/>
                    </a:moveTo>
                    <a:cubicBezTo>
                      <a:pt x="200" y="47"/>
                      <a:pt x="208" y="95"/>
                      <a:pt x="176" y="136"/>
                    </a:cubicBezTo>
                    <a:cubicBezTo>
                      <a:pt x="144" y="177"/>
                      <a:pt x="72" y="212"/>
                      <a:pt x="0" y="24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Freeform 28">
                <a:extLst>
                  <a:ext uri="{FF2B5EF4-FFF2-40B4-BE49-F238E27FC236}">
                    <a16:creationId xmlns:a16="http://schemas.microsoft.com/office/drawing/2014/main" id="{4473421F-62A8-83EE-D929-A7DA8EF8453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75213" y="3667125"/>
                <a:ext cx="1627187" cy="66675"/>
              </a:xfrm>
              <a:custGeom>
                <a:avLst/>
                <a:gdLst>
                  <a:gd name="T0" fmla="*/ 0 w 1264"/>
                  <a:gd name="T1" fmla="*/ 0 h 51"/>
                  <a:gd name="T2" fmla="*/ 2147483647 w 1264"/>
                  <a:gd name="T3" fmla="*/ 2147483647 h 51"/>
                  <a:gd name="T4" fmla="*/ 2147483647 w 1264"/>
                  <a:gd name="T5" fmla="*/ 2147483647 h 51"/>
                  <a:gd name="T6" fmla="*/ 2147483647 w 126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64"/>
                  <a:gd name="T13" fmla="*/ 0 h 51"/>
                  <a:gd name="T14" fmla="*/ 1264 w 1264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64" h="51">
                    <a:moveTo>
                      <a:pt x="0" y="0"/>
                    </a:moveTo>
                    <a:cubicBezTo>
                      <a:pt x="158" y="22"/>
                      <a:pt x="317" y="45"/>
                      <a:pt x="472" y="48"/>
                    </a:cubicBezTo>
                    <a:cubicBezTo>
                      <a:pt x="627" y="51"/>
                      <a:pt x="796" y="24"/>
                      <a:pt x="928" y="16"/>
                    </a:cubicBezTo>
                    <a:cubicBezTo>
                      <a:pt x="1060" y="8"/>
                      <a:pt x="1162" y="4"/>
                      <a:pt x="1264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Freeform 29">
                <a:extLst>
                  <a:ext uri="{FF2B5EF4-FFF2-40B4-BE49-F238E27FC236}">
                    <a16:creationId xmlns:a16="http://schemas.microsoft.com/office/drawing/2014/main" id="{E1FCD353-6236-B037-E211-5271C1ADAA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64013" y="4564063"/>
                <a:ext cx="114300" cy="603250"/>
              </a:xfrm>
              <a:custGeom>
                <a:avLst/>
                <a:gdLst>
                  <a:gd name="T0" fmla="*/ 0 w 89"/>
                  <a:gd name="T1" fmla="*/ 0 h 440"/>
                  <a:gd name="T2" fmla="*/ 2147483647 w 89"/>
                  <a:gd name="T3" fmla="*/ 2147483647 h 440"/>
                  <a:gd name="T4" fmla="*/ 2147483647 w 89"/>
                  <a:gd name="T5" fmla="*/ 2147483647 h 440"/>
                  <a:gd name="T6" fmla="*/ 0 60000 65536"/>
                  <a:gd name="T7" fmla="*/ 0 60000 65536"/>
                  <a:gd name="T8" fmla="*/ 0 60000 65536"/>
                  <a:gd name="T9" fmla="*/ 0 w 89"/>
                  <a:gd name="T10" fmla="*/ 0 h 440"/>
                  <a:gd name="T11" fmla="*/ 89 w 89"/>
                  <a:gd name="T12" fmla="*/ 440 h 4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9" h="440">
                    <a:moveTo>
                      <a:pt x="0" y="0"/>
                    </a:moveTo>
                    <a:cubicBezTo>
                      <a:pt x="35" y="71"/>
                      <a:pt x="71" y="143"/>
                      <a:pt x="80" y="216"/>
                    </a:cubicBezTo>
                    <a:cubicBezTo>
                      <a:pt x="89" y="289"/>
                      <a:pt x="72" y="364"/>
                      <a:pt x="56" y="44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Freeform 30">
                <a:extLst>
                  <a:ext uri="{FF2B5EF4-FFF2-40B4-BE49-F238E27FC236}">
                    <a16:creationId xmlns:a16="http://schemas.microsoft.com/office/drawing/2014/main" id="{AC17F3C8-3B04-11E2-DC43-C423A9C9E0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60600" y="3060700"/>
                <a:ext cx="1212850" cy="461963"/>
              </a:xfrm>
              <a:custGeom>
                <a:avLst/>
                <a:gdLst>
                  <a:gd name="T0" fmla="*/ 0 w 944"/>
                  <a:gd name="T1" fmla="*/ 0 h 360"/>
                  <a:gd name="T2" fmla="*/ 2147483647 w 944"/>
                  <a:gd name="T3" fmla="*/ 2147483647 h 360"/>
                  <a:gd name="T4" fmla="*/ 2147483647 w 944"/>
                  <a:gd name="T5" fmla="*/ 2147483647 h 360"/>
                  <a:gd name="T6" fmla="*/ 2147483647 w 944"/>
                  <a:gd name="T7" fmla="*/ 2147483647 h 360"/>
                  <a:gd name="T8" fmla="*/ 2147483647 w 944"/>
                  <a:gd name="T9" fmla="*/ 2147483647 h 3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4"/>
                  <a:gd name="T16" fmla="*/ 0 h 360"/>
                  <a:gd name="T17" fmla="*/ 944 w 944"/>
                  <a:gd name="T18" fmla="*/ 360 h 3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4" h="360">
                    <a:moveTo>
                      <a:pt x="0" y="0"/>
                    </a:moveTo>
                    <a:cubicBezTo>
                      <a:pt x="68" y="77"/>
                      <a:pt x="136" y="155"/>
                      <a:pt x="248" y="184"/>
                    </a:cubicBezTo>
                    <a:cubicBezTo>
                      <a:pt x="360" y="213"/>
                      <a:pt x="564" y="160"/>
                      <a:pt x="672" y="176"/>
                    </a:cubicBezTo>
                    <a:cubicBezTo>
                      <a:pt x="780" y="192"/>
                      <a:pt x="851" y="249"/>
                      <a:pt x="896" y="280"/>
                    </a:cubicBezTo>
                    <a:cubicBezTo>
                      <a:pt x="941" y="311"/>
                      <a:pt x="942" y="335"/>
                      <a:pt x="944" y="36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Freeform 31">
                <a:extLst>
                  <a:ext uri="{FF2B5EF4-FFF2-40B4-BE49-F238E27FC236}">
                    <a16:creationId xmlns:a16="http://schemas.microsoft.com/office/drawing/2014/main" id="{C10B2892-E4DC-1EBD-808E-0F6501B0D41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57525" y="3070225"/>
                <a:ext cx="514350" cy="463550"/>
              </a:xfrm>
              <a:custGeom>
                <a:avLst/>
                <a:gdLst>
                  <a:gd name="T0" fmla="*/ 0 w 400"/>
                  <a:gd name="T1" fmla="*/ 0 h 360"/>
                  <a:gd name="T2" fmla="*/ 2147483647 w 400"/>
                  <a:gd name="T3" fmla="*/ 2147483647 h 360"/>
                  <a:gd name="T4" fmla="*/ 2147483647 w 400"/>
                  <a:gd name="T5" fmla="*/ 2147483647 h 360"/>
                  <a:gd name="T6" fmla="*/ 2147483647 w 400"/>
                  <a:gd name="T7" fmla="*/ 2147483647 h 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0"/>
                  <a:gd name="T13" fmla="*/ 0 h 360"/>
                  <a:gd name="T14" fmla="*/ 400 w 400"/>
                  <a:gd name="T15" fmla="*/ 360 h 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0" h="360">
                    <a:moveTo>
                      <a:pt x="0" y="0"/>
                    </a:moveTo>
                    <a:cubicBezTo>
                      <a:pt x="112" y="32"/>
                      <a:pt x="225" y="65"/>
                      <a:pt x="288" y="104"/>
                    </a:cubicBezTo>
                    <a:cubicBezTo>
                      <a:pt x="351" y="143"/>
                      <a:pt x="357" y="189"/>
                      <a:pt x="376" y="232"/>
                    </a:cubicBezTo>
                    <a:cubicBezTo>
                      <a:pt x="395" y="275"/>
                      <a:pt x="397" y="317"/>
                      <a:pt x="400" y="36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Freeform 32">
                <a:extLst>
                  <a:ext uri="{FF2B5EF4-FFF2-40B4-BE49-F238E27FC236}">
                    <a16:creationId xmlns:a16="http://schemas.microsoft.com/office/drawing/2014/main" id="{AA84990C-9E4E-608A-CF36-C5D06E7940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17913" y="3070225"/>
                <a:ext cx="161925" cy="466725"/>
              </a:xfrm>
              <a:custGeom>
                <a:avLst/>
                <a:gdLst>
                  <a:gd name="T0" fmla="*/ 2147483647 w 113"/>
                  <a:gd name="T1" fmla="*/ 0 h 328"/>
                  <a:gd name="T2" fmla="*/ 2147483647 w 113"/>
                  <a:gd name="T3" fmla="*/ 2147483647 h 328"/>
                  <a:gd name="T4" fmla="*/ 2147483647 w 113"/>
                  <a:gd name="T5" fmla="*/ 2147483647 h 328"/>
                  <a:gd name="T6" fmla="*/ 0 60000 65536"/>
                  <a:gd name="T7" fmla="*/ 0 60000 65536"/>
                  <a:gd name="T8" fmla="*/ 0 60000 65536"/>
                  <a:gd name="T9" fmla="*/ 0 w 113"/>
                  <a:gd name="T10" fmla="*/ 0 h 328"/>
                  <a:gd name="T11" fmla="*/ 113 w 113"/>
                  <a:gd name="T12" fmla="*/ 328 h 3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" h="328">
                    <a:moveTo>
                      <a:pt x="113" y="0"/>
                    </a:moveTo>
                    <a:cubicBezTo>
                      <a:pt x="73" y="52"/>
                      <a:pt x="34" y="105"/>
                      <a:pt x="17" y="160"/>
                    </a:cubicBezTo>
                    <a:cubicBezTo>
                      <a:pt x="0" y="215"/>
                      <a:pt x="10" y="297"/>
                      <a:pt x="9" y="3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Freeform 33">
                <a:extLst>
                  <a:ext uri="{FF2B5EF4-FFF2-40B4-BE49-F238E27FC236}">
                    <a16:creationId xmlns:a16="http://schemas.microsoft.com/office/drawing/2014/main" id="{8CA6EF21-346E-B189-3306-80FFC176EB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38663" y="2555875"/>
                <a:ext cx="357187" cy="1008063"/>
              </a:xfrm>
              <a:custGeom>
                <a:avLst/>
                <a:gdLst>
                  <a:gd name="T0" fmla="*/ 2147483647 w 269"/>
                  <a:gd name="T1" fmla="*/ 2147483647 h 1080"/>
                  <a:gd name="T2" fmla="*/ 2147483647 w 269"/>
                  <a:gd name="T3" fmla="*/ 2147483647 h 1080"/>
                  <a:gd name="T4" fmla="*/ 2147483647 w 269"/>
                  <a:gd name="T5" fmla="*/ 2147483647 h 1080"/>
                  <a:gd name="T6" fmla="*/ 2147483647 w 269"/>
                  <a:gd name="T7" fmla="*/ 2147483647 h 1080"/>
                  <a:gd name="T8" fmla="*/ 2147483647 w 269"/>
                  <a:gd name="T9" fmla="*/ 2147483647 h 1080"/>
                  <a:gd name="T10" fmla="*/ 2147483647 w 269"/>
                  <a:gd name="T11" fmla="*/ 0 h 10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9"/>
                  <a:gd name="T19" fmla="*/ 0 h 1080"/>
                  <a:gd name="T20" fmla="*/ 269 w 269"/>
                  <a:gd name="T21" fmla="*/ 1080 h 10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9" h="1080">
                    <a:moveTo>
                      <a:pt x="33" y="1080"/>
                    </a:moveTo>
                    <a:cubicBezTo>
                      <a:pt x="16" y="984"/>
                      <a:pt x="0" y="889"/>
                      <a:pt x="33" y="848"/>
                    </a:cubicBezTo>
                    <a:cubicBezTo>
                      <a:pt x="66" y="807"/>
                      <a:pt x="197" y="883"/>
                      <a:pt x="233" y="832"/>
                    </a:cubicBezTo>
                    <a:cubicBezTo>
                      <a:pt x="269" y="781"/>
                      <a:pt x="248" y="624"/>
                      <a:pt x="249" y="544"/>
                    </a:cubicBezTo>
                    <a:cubicBezTo>
                      <a:pt x="250" y="464"/>
                      <a:pt x="242" y="443"/>
                      <a:pt x="241" y="352"/>
                    </a:cubicBezTo>
                    <a:cubicBezTo>
                      <a:pt x="240" y="261"/>
                      <a:pt x="240" y="130"/>
                      <a:pt x="241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Freeform 34">
                <a:extLst>
                  <a:ext uri="{FF2B5EF4-FFF2-40B4-BE49-F238E27FC236}">
                    <a16:creationId xmlns:a16="http://schemas.microsoft.com/office/drawing/2014/main" id="{816E5E09-12A2-71C6-0C09-AA15159310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00500" y="2060575"/>
                <a:ext cx="854075" cy="500063"/>
              </a:xfrm>
              <a:custGeom>
                <a:avLst/>
                <a:gdLst>
                  <a:gd name="T0" fmla="*/ 0 w 664"/>
                  <a:gd name="T1" fmla="*/ 0 h 336"/>
                  <a:gd name="T2" fmla="*/ 2147483647 w 664"/>
                  <a:gd name="T3" fmla="*/ 2147483647 h 336"/>
                  <a:gd name="T4" fmla="*/ 2147483647 w 664"/>
                  <a:gd name="T5" fmla="*/ 2147483647 h 336"/>
                  <a:gd name="T6" fmla="*/ 2147483647 w 664"/>
                  <a:gd name="T7" fmla="*/ 2147483647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4"/>
                  <a:gd name="T13" fmla="*/ 0 h 336"/>
                  <a:gd name="T14" fmla="*/ 664 w 66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4" h="336">
                    <a:moveTo>
                      <a:pt x="0" y="0"/>
                    </a:moveTo>
                    <a:cubicBezTo>
                      <a:pt x="41" y="82"/>
                      <a:pt x="83" y="164"/>
                      <a:pt x="176" y="200"/>
                    </a:cubicBezTo>
                    <a:cubicBezTo>
                      <a:pt x="269" y="236"/>
                      <a:pt x="479" y="193"/>
                      <a:pt x="560" y="216"/>
                    </a:cubicBezTo>
                    <a:cubicBezTo>
                      <a:pt x="641" y="239"/>
                      <a:pt x="652" y="287"/>
                      <a:pt x="664" y="33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Freeform 35">
                <a:extLst>
                  <a:ext uri="{FF2B5EF4-FFF2-40B4-BE49-F238E27FC236}">
                    <a16:creationId xmlns:a16="http://schemas.microsoft.com/office/drawing/2014/main" id="{90F89857-01B9-7462-4B68-C588A1D0CE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60925" y="1989138"/>
                <a:ext cx="754063" cy="576262"/>
              </a:xfrm>
              <a:custGeom>
                <a:avLst/>
                <a:gdLst>
                  <a:gd name="T0" fmla="*/ 0 w 617"/>
                  <a:gd name="T1" fmla="*/ 2147483647 h 336"/>
                  <a:gd name="T2" fmla="*/ 2147483647 w 617"/>
                  <a:gd name="T3" fmla="*/ 2147483647 h 336"/>
                  <a:gd name="T4" fmla="*/ 2147483647 w 617"/>
                  <a:gd name="T5" fmla="*/ 2147483647 h 336"/>
                  <a:gd name="T6" fmla="*/ 2147483647 w 617"/>
                  <a:gd name="T7" fmla="*/ 2147483647 h 336"/>
                  <a:gd name="T8" fmla="*/ 2147483647 w 617"/>
                  <a:gd name="T9" fmla="*/ 0 h 3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7"/>
                  <a:gd name="T16" fmla="*/ 0 h 336"/>
                  <a:gd name="T17" fmla="*/ 617 w 617"/>
                  <a:gd name="T18" fmla="*/ 336 h 3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7" h="336">
                    <a:moveTo>
                      <a:pt x="0" y="336"/>
                    </a:moveTo>
                    <a:cubicBezTo>
                      <a:pt x="46" y="270"/>
                      <a:pt x="93" y="204"/>
                      <a:pt x="160" y="184"/>
                    </a:cubicBezTo>
                    <a:cubicBezTo>
                      <a:pt x="227" y="164"/>
                      <a:pt x="329" y="229"/>
                      <a:pt x="400" y="216"/>
                    </a:cubicBezTo>
                    <a:cubicBezTo>
                      <a:pt x="471" y="203"/>
                      <a:pt x="551" y="140"/>
                      <a:pt x="584" y="104"/>
                    </a:cubicBezTo>
                    <a:cubicBezTo>
                      <a:pt x="617" y="68"/>
                      <a:pt x="608" y="34"/>
                      <a:pt x="60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Freeform 36">
                <a:extLst>
                  <a:ext uri="{FF2B5EF4-FFF2-40B4-BE49-F238E27FC236}">
                    <a16:creationId xmlns:a16="http://schemas.microsoft.com/office/drawing/2014/main" id="{CB928F5D-8920-A37A-20A5-5F9DAC1016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60925" y="1919288"/>
                <a:ext cx="1490663" cy="806450"/>
              </a:xfrm>
              <a:custGeom>
                <a:avLst/>
                <a:gdLst>
                  <a:gd name="T0" fmla="*/ 0 w 1117"/>
                  <a:gd name="T1" fmla="*/ 2147483647 h 435"/>
                  <a:gd name="T2" fmla="*/ 2147483647 w 1117"/>
                  <a:gd name="T3" fmla="*/ 2147483647 h 435"/>
                  <a:gd name="T4" fmla="*/ 2147483647 w 1117"/>
                  <a:gd name="T5" fmla="*/ 2147483647 h 435"/>
                  <a:gd name="T6" fmla="*/ 2147483647 w 1117"/>
                  <a:gd name="T7" fmla="*/ 2147483647 h 435"/>
                  <a:gd name="T8" fmla="*/ 2147483647 w 1117"/>
                  <a:gd name="T9" fmla="*/ 2147483647 h 435"/>
                  <a:gd name="T10" fmla="*/ 2147483647 w 1117"/>
                  <a:gd name="T11" fmla="*/ 2147483647 h 435"/>
                  <a:gd name="T12" fmla="*/ 2147483647 w 1117"/>
                  <a:gd name="T13" fmla="*/ 2147483647 h 435"/>
                  <a:gd name="T14" fmla="*/ 2147483647 w 1117"/>
                  <a:gd name="T15" fmla="*/ 2147483647 h 435"/>
                  <a:gd name="T16" fmla="*/ 2147483647 w 1117"/>
                  <a:gd name="T17" fmla="*/ 0 h 4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7"/>
                  <a:gd name="T28" fmla="*/ 0 h 435"/>
                  <a:gd name="T29" fmla="*/ 1117 w 1117"/>
                  <a:gd name="T30" fmla="*/ 435 h 4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7" h="435">
                    <a:moveTo>
                      <a:pt x="0" y="344"/>
                    </a:moveTo>
                    <a:cubicBezTo>
                      <a:pt x="67" y="338"/>
                      <a:pt x="135" y="332"/>
                      <a:pt x="184" y="344"/>
                    </a:cubicBezTo>
                    <a:cubicBezTo>
                      <a:pt x="233" y="356"/>
                      <a:pt x="243" y="403"/>
                      <a:pt x="296" y="416"/>
                    </a:cubicBezTo>
                    <a:cubicBezTo>
                      <a:pt x="349" y="429"/>
                      <a:pt x="415" y="435"/>
                      <a:pt x="504" y="424"/>
                    </a:cubicBezTo>
                    <a:cubicBezTo>
                      <a:pt x="593" y="413"/>
                      <a:pt x="743" y="379"/>
                      <a:pt x="832" y="352"/>
                    </a:cubicBezTo>
                    <a:cubicBezTo>
                      <a:pt x="921" y="325"/>
                      <a:pt x="999" y="291"/>
                      <a:pt x="1040" y="264"/>
                    </a:cubicBezTo>
                    <a:cubicBezTo>
                      <a:pt x="1081" y="237"/>
                      <a:pt x="1068" y="227"/>
                      <a:pt x="1080" y="192"/>
                    </a:cubicBezTo>
                    <a:cubicBezTo>
                      <a:pt x="1092" y="157"/>
                      <a:pt x="1107" y="88"/>
                      <a:pt x="1112" y="56"/>
                    </a:cubicBezTo>
                    <a:cubicBezTo>
                      <a:pt x="1117" y="24"/>
                      <a:pt x="1114" y="12"/>
                      <a:pt x="111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Freeform 37">
                <a:extLst>
                  <a:ext uri="{FF2B5EF4-FFF2-40B4-BE49-F238E27FC236}">
                    <a16:creationId xmlns:a16="http://schemas.microsoft.com/office/drawing/2014/main" id="{A4FE027C-E8A7-1BEF-CE09-9C01696B62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45288" y="3863975"/>
                <a:ext cx="55562" cy="266700"/>
              </a:xfrm>
              <a:custGeom>
                <a:avLst/>
                <a:gdLst>
                  <a:gd name="T0" fmla="*/ 2147483647 w 43"/>
                  <a:gd name="T1" fmla="*/ 0 h 208"/>
                  <a:gd name="T2" fmla="*/ 2147483647 w 43"/>
                  <a:gd name="T3" fmla="*/ 2147483647 h 208"/>
                  <a:gd name="T4" fmla="*/ 2147483647 w 43"/>
                  <a:gd name="T5" fmla="*/ 2147483647 h 208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208"/>
                  <a:gd name="T11" fmla="*/ 43 w 43"/>
                  <a:gd name="T12" fmla="*/ 208 h 2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208">
                    <a:moveTo>
                      <a:pt x="27" y="0"/>
                    </a:moveTo>
                    <a:cubicBezTo>
                      <a:pt x="13" y="38"/>
                      <a:pt x="0" y="77"/>
                      <a:pt x="3" y="112"/>
                    </a:cubicBezTo>
                    <a:cubicBezTo>
                      <a:pt x="6" y="147"/>
                      <a:pt x="24" y="177"/>
                      <a:pt x="43" y="20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Freeform 38">
                <a:extLst>
                  <a:ext uri="{FF2B5EF4-FFF2-40B4-BE49-F238E27FC236}">
                    <a16:creationId xmlns:a16="http://schemas.microsoft.com/office/drawing/2014/main" id="{FA5168E9-D4CB-5BE1-1DA2-554F0A45EC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4565650" y="5530850"/>
                <a:ext cx="34925" cy="114300"/>
              </a:xfrm>
              <a:custGeom>
                <a:avLst/>
                <a:gdLst>
                  <a:gd name="T0" fmla="*/ 2147483647 w 19"/>
                  <a:gd name="T1" fmla="*/ 0 h 56"/>
                  <a:gd name="T2" fmla="*/ 2147483647 w 19"/>
                  <a:gd name="T3" fmla="*/ 2147483647 h 56"/>
                  <a:gd name="T4" fmla="*/ 0 60000 65536"/>
                  <a:gd name="T5" fmla="*/ 0 60000 65536"/>
                  <a:gd name="T6" fmla="*/ 0 w 19"/>
                  <a:gd name="T7" fmla="*/ 0 h 56"/>
                  <a:gd name="T8" fmla="*/ 19 w 19"/>
                  <a:gd name="T9" fmla="*/ 56 h 5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" h="56">
                    <a:moveTo>
                      <a:pt x="19" y="0"/>
                    </a:moveTo>
                    <a:cubicBezTo>
                      <a:pt x="9" y="21"/>
                      <a:pt x="0" y="43"/>
                      <a:pt x="3" y="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Freeform 39">
                <a:extLst>
                  <a:ext uri="{FF2B5EF4-FFF2-40B4-BE49-F238E27FC236}">
                    <a16:creationId xmlns:a16="http://schemas.microsoft.com/office/drawing/2014/main" id="{8F3AC06E-68DF-F9C6-7D6A-D84DD328C1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66850" y="3070225"/>
                <a:ext cx="1924050" cy="442913"/>
              </a:xfrm>
              <a:custGeom>
                <a:avLst/>
                <a:gdLst>
                  <a:gd name="T0" fmla="*/ 0 w 1496"/>
                  <a:gd name="T1" fmla="*/ 0 h 344"/>
                  <a:gd name="T2" fmla="*/ 2147483647 w 1496"/>
                  <a:gd name="T3" fmla="*/ 2147483647 h 344"/>
                  <a:gd name="T4" fmla="*/ 2147483647 w 1496"/>
                  <a:gd name="T5" fmla="*/ 2147483647 h 344"/>
                  <a:gd name="T6" fmla="*/ 2147483647 w 1496"/>
                  <a:gd name="T7" fmla="*/ 2147483647 h 344"/>
                  <a:gd name="T8" fmla="*/ 2147483647 w 1496"/>
                  <a:gd name="T9" fmla="*/ 2147483647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6"/>
                  <a:gd name="T16" fmla="*/ 0 h 344"/>
                  <a:gd name="T17" fmla="*/ 1496 w 1496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6" h="344">
                    <a:moveTo>
                      <a:pt x="0" y="0"/>
                    </a:moveTo>
                    <a:cubicBezTo>
                      <a:pt x="104" y="63"/>
                      <a:pt x="209" y="127"/>
                      <a:pt x="400" y="168"/>
                    </a:cubicBezTo>
                    <a:cubicBezTo>
                      <a:pt x="591" y="209"/>
                      <a:pt x="981" y="233"/>
                      <a:pt x="1144" y="248"/>
                    </a:cubicBezTo>
                    <a:cubicBezTo>
                      <a:pt x="1307" y="263"/>
                      <a:pt x="1318" y="240"/>
                      <a:pt x="1376" y="256"/>
                    </a:cubicBezTo>
                    <a:cubicBezTo>
                      <a:pt x="1434" y="272"/>
                      <a:pt x="1465" y="308"/>
                      <a:pt x="1496" y="3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ectangle 40">
                <a:extLst>
                  <a:ext uri="{FF2B5EF4-FFF2-40B4-BE49-F238E27FC236}">
                    <a16:creationId xmlns:a16="http://schemas.microsoft.com/office/drawing/2014/main" id="{F0F6A9ED-BD5F-7DB1-A09F-7FA75259619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95375" y="2774950"/>
                <a:ext cx="685800" cy="2889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Text Box 41">
                <a:extLst>
                  <a:ext uri="{FF2B5EF4-FFF2-40B4-BE49-F238E27FC236}">
                    <a16:creationId xmlns:a16="http://schemas.microsoft.com/office/drawing/2014/main" id="{9AA40F96-A9E4-8324-DE07-7526567CD6A8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199495" y="2790438"/>
                <a:ext cx="508473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defRPr/>
                </a:pPr>
                <a:r>
                  <a:rPr lang="it-IT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OSPF</a:t>
                </a:r>
                <a:endParaRPr lang="en-US" altLang="it-IT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Rectangle 42">
                <a:extLst>
                  <a:ext uri="{FF2B5EF4-FFF2-40B4-BE49-F238E27FC236}">
                    <a16:creationId xmlns:a16="http://schemas.microsoft.com/office/drawing/2014/main" id="{287D73E5-8FCC-CFF4-7815-D76E247602D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92488" y="2774950"/>
                <a:ext cx="684212" cy="29051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Text Box 43">
                <a:extLst>
                  <a:ext uri="{FF2B5EF4-FFF2-40B4-BE49-F238E27FC236}">
                    <a16:creationId xmlns:a16="http://schemas.microsoft.com/office/drawing/2014/main" id="{98B73EAB-E59C-0917-5839-F7074643A627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159947" y="2790438"/>
                <a:ext cx="566181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SNMP</a:t>
                </a:r>
              </a:p>
            </p:txBody>
          </p:sp>
          <p:sp>
            <p:nvSpPr>
              <p:cNvPr id="50" name="Rectangle 44">
                <a:extLst>
                  <a:ext uri="{FF2B5EF4-FFF2-40B4-BE49-F238E27FC236}">
                    <a16:creationId xmlns:a16="http://schemas.microsoft.com/office/drawing/2014/main" id="{4A87AECF-720A-F280-F6E0-A0709E66417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40013" y="2774950"/>
                <a:ext cx="685800" cy="29051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Text Box 45">
                <a:extLst>
                  <a:ext uri="{FF2B5EF4-FFF2-40B4-BE49-F238E27FC236}">
                    <a16:creationId xmlns:a16="http://schemas.microsoft.com/office/drawing/2014/main" id="{42377641-B804-FEBE-FBE9-0F3091845A6F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508728" y="2790438"/>
                <a:ext cx="386644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RIP</a:t>
                </a:r>
              </a:p>
            </p:txBody>
          </p:sp>
          <p:sp>
            <p:nvSpPr>
              <p:cNvPr id="52" name="Text Box 46">
                <a:extLst>
                  <a:ext uri="{FF2B5EF4-FFF2-40B4-BE49-F238E27FC236}">
                    <a16:creationId xmlns:a16="http://schemas.microsoft.com/office/drawing/2014/main" id="{303D699F-6013-6F35-834B-EB340693D58F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722187" y="2790438"/>
                <a:ext cx="537327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it-IT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HCP</a:t>
                </a:r>
                <a:endParaRPr lang="en-US" altLang="it-IT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tangle 47">
                <a:extLst>
                  <a:ext uri="{FF2B5EF4-FFF2-40B4-BE49-F238E27FC236}">
                    <a16:creationId xmlns:a16="http://schemas.microsoft.com/office/drawing/2014/main" id="{7C78526F-D183-8C97-280F-9F930A60F60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178425" y="1800225"/>
                <a:ext cx="722313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Text Box 48">
                <a:extLst>
                  <a:ext uri="{FF2B5EF4-FFF2-40B4-BE49-F238E27FC236}">
                    <a16:creationId xmlns:a16="http://schemas.microsoft.com/office/drawing/2014/main" id="{935FE8C0-BF14-7065-066B-51312D932080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5293796" y="1812538"/>
                <a:ext cx="513795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HTTP</a:t>
                </a:r>
              </a:p>
            </p:txBody>
          </p:sp>
          <p:sp>
            <p:nvSpPr>
              <p:cNvPr id="55" name="Rectangle 49">
                <a:extLst>
                  <a:ext uri="{FF2B5EF4-FFF2-40B4-BE49-F238E27FC236}">
                    <a16:creationId xmlns:a16="http://schemas.microsoft.com/office/drawing/2014/main" id="{1D8A345C-52C3-CF74-671D-E0F35239E09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60763" y="1800225"/>
                <a:ext cx="719137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Text Box 50">
                <a:extLst>
                  <a:ext uri="{FF2B5EF4-FFF2-40B4-BE49-F238E27FC236}">
                    <a16:creationId xmlns:a16="http://schemas.microsoft.com/office/drawing/2014/main" id="{A494340F-A616-D802-C6EA-ECFC960EE887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645211" y="1812538"/>
                <a:ext cx="566116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Telnet</a:t>
                </a:r>
              </a:p>
            </p:txBody>
          </p:sp>
          <p:sp>
            <p:nvSpPr>
              <p:cNvPr id="57" name="Text Box 51">
                <a:extLst>
                  <a:ext uri="{FF2B5EF4-FFF2-40B4-BE49-F238E27FC236}">
                    <a16:creationId xmlns:a16="http://schemas.microsoft.com/office/drawing/2014/main" id="{799DBF80-3F02-2B4F-B10B-918F4FCFACEB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6094808" y="1799838"/>
                <a:ext cx="542135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SMTP</a:t>
                </a:r>
              </a:p>
            </p:txBody>
          </p:sp>
          <p:sp>
            <p:nvSpPr>
              <p:cNvPr id="58" name="Rectangle 52">
                <a:extLst>
                  <a:ext uri="{FF2B5EF4-FFF2-40B4-BE49-F238E27FC236}">
                    <a16:creationId xmlns:a16="http://schemas.microsoft.com/office/drawing/2014/main" id="{7B1E06B7-E97C-8952-D1A3-99C6B7FB860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22675" y="5138738"/>
                <a:ext cx="2063750" cy="3921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Rectangle 53">
                <a:extLst>
                  <a:ext uri="{FF2B5EF4-FFF2-40B4-BE49-F238E27FC236}">
                    <a16:creationId xmlns:a16="http://schemas.microsoft.com/office/drawing/2014/main" id="{1AC46034-5349-CCA9-E9B2-D76AD28BD76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11563" y="5645150"/>
                <a:ext cx="2095500" cy="3698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Text Box 54">
                <a:extLst>
                  <a:ext uri="{FF2B5EF4-FFF2-40B4-BE49-F238E27FC236}">
                    <a16:creationId xmlns:a16="http://schemas.microsoft.com/office/drawing/2014/main" id="{81434541-93FC-E8A5-0958-251C2E09343D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065813" y="5111899"/>
                <a:ext cx="1069524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defRPr/>
                </a:pPr>
                <a:r>
                  <a:rPr lang="it-IT" altLang="it-IT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Data Link</a:t>
                </a:r>
              </a:p>
              <a:p>
                <a:pPr algn="ctr">
                  <a:defRPr/>
                </a:pPr>
                <a:r>
                  <a:rPr lang="it-IT" altLang="it-IT" sz="1200" i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IEEE 802, PPP</a:t>
                </a:r>
                <a:r>
                  <a:rPr lang="it-IT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it-IT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Text Box 55">
                <a:extLst>
                  <a:ext uri="{FF2B5EF4-FFF2-40B4-BE49-F238E27FC236}">
                    <a16:creationId xmlns:a16="http://schemas.microsoft.com/office/drawing/2014/main" id="{EA7756E5-86D2-DDF3-D11A-19751173CECC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613979" y="5626070"/>
                <a:ext cx="2093842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defRPr/>
                </a:pPr>
                <a:r>
                  <a:rPr lang="it-IT" altLang="it-IT" sz="1200" b="1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Physical</a:t>
                </a:r>
                <a:r>
                  <a:rPr lang="it-IT" altLang="it-IT" sz="12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Layer</a:t>
                </a:r>
              </a:p>
              <a:p>
                <a:pPr algn="ctr">
                  <a:defRPr/>
                </a:pPr>
                <a:r>
                  <a:rPr lang="it-IT" altLang="it-IT" sz="800" i="1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Twisted</a:t>
                </a:r>
                <a:r>
                  <a:rPr lang="it-IT" altLang="it-IT" sz="800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altLang="it-IT" sz="800" i="1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Pairs</a:t>
                </a:r>
                <a:r>
                  <a:rPr lang="it-IT" altLang="it-IT" sz="800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it-IT" altLang="it-IT" sz="800" i="1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Coax</a:t>
                </a:r>
                <a:r>
                  <a:rPr lang="it-IT" altLang="it-IT" sz="800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, Fiber, Radio, Powerline, ..</a:t>
                </a:r>
                <a:endParaRPr lang="en-US" altLang="it-IT" sz="8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Freeform 56">
                <a:extLst>
                  <a:ext uri="{FF2B5EF4-FFF2-40B4-BE49-F238E27FC236}">
                    <a16:creationId xmlns:a16="http://schemas.microsoft.com/office/drawing/2014/main" id="{6D9D3889-6BA1-7C43-D73F-0189912939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443538" y="4919663"/>
                <a:ext cx="131762" cy="219075"/>
              </a:xfrm>
              <a:custGeom>
                <a:avLst/>
                <a:gdLst>
                  <a:gd name="T0" fmla="*/ 2147483647 w 93"/>
                  <a:gd name="T1" fmla="*/ 2147483647 h 153"/>
                  <a:gd name="T2" fmla="*/ 2147483647 w 93"/>
                  <a:gd name="T3" fmla="*/ 2147483647 h 153"/>
                  <a:gd name="T4" fmla="*/ 2147483647 w 93"/>
                  <a:gd name="T5" fmla="*/ 2147483647 h 153"/>
                  <a:gd name="T6" fmla="*/ 2147483647 w 93"/>
                  <a:gd name="T7" fmla="*/ 0 h 1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153"/>
                  <a:gd name="T14" fmla="*/ 93 w 93"/>
                  <a:gd name="T15" fmla="*/ 153 h 1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153">
                    <a:moveTo>
                      <a:pt x="6" y="153"/>
                    </a:moveTo>
                    <a:cubicBezTo>
                      <a:pt x="3" y="130"/>
                      <a:pt x="0" y="107"/>
                      <a:pt x="12" y="93"/>
                    </a:cubicBezTo>
                    <a:cubicBezTo>
                      <a:pt x="24" y="79"/>
                      <a:pt x="65" y="85"/>
                      <a:pt x="78" y="69"/>
                    </a:cubicBezTo>
                    <a:cubicBezTo>
                      <a:pt x="91" y="53"/>
                      <a:pt x="92" y="26"/>
                      <a:pt x="9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57">
                <a:extLst>
                  <a:ext uri="{FF2B5EF4-FFF2-40B4-BE49-F238E27FC236}">
                    <a16:creationId xmlns:a16="http://schemas.microsoft.com/office/drawing/2014/main" id="{B8E588C2-C12A-E9B4-BE8B-85DCBC53EA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30363" y="4100513"/>
                <a:ext cx="630237" cy="2301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Text Box 58">
                <a:extLst>
                  <a:ext uri="{FF2B5EF4-FFF2-40B4-BE49-F238E27FC236}">
                    <a16:creationId xmlns:a16="http://schemas.microsoft.com/office/drawing/2014/main" id="{88D47C1D-B8CA-2428-8655-9390CC88C9F4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449338" y="4273649"/>
                <a:ext cx="495649" cy="307777"/>
              </a:xfrm>
              <a:prstGeom prst="rect">
                <a:avLst/>
              </a:prstGeom>
              <a:solidFill>
                <a:srgbClr val="A5FFA5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defRPr/>
                </a:pPr>
                <a:r>
                  <a:rPr lang="it-IT" altLang="it-IT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altLang="it-IT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Pv</a:t>
                </a:r>
                <a:r>
                  <a:rPr lang="it-IT" altLang="it-IT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  <a:endParaRPr lang="en-US" altLang="it-IT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ectangle 59">
                <a:extLst>
                  <a:ext uri="{FF2B5EF4-FFF2-40B4-BE49-F238E27FC236}">
                    <a16:creationId xmlns:a16="http://schemas.microsoft.com/office/drawing/2014/main" id="{70354CA3-08CF-7BFE-C892-F932817555A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322513" y="4100513"/>
                <a:ext cx="590550" cy="228600"/>
              </a:xfrm>
              <a:prstGeom prst="rect">
                <a:avLst/>
              </a:prstGeom>
              <a:solidFill>
                <a:srgbClr val="FF636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Text Box 60">
                <a:extLst>
                  <a:ext uri="{FF2B5EF4-FFF2-40B4-BE49-F238E27FC236}">
                    <a16:creationId xmlns:a16="http://schemas.microsoft.com/office/drawing/2014/main" id="{00DB2DE0-24B4-E5FD-0AB6-7F00E93012F0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278063" y="4068763"/>
                <a:ext cx="709612" cy="2746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defRPr/>
                </a:pPr>
                <a:r>
                  <a:rPr lang="it-IT" altLang="it-IT"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IPSec</a:t>
                </a:r>
                <a:endParaRPr lang="en-US" altLang="it-IT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 Box 61">
                <a:extLst>
                  <a:ext uri="{FF2B5EF4-FFF2-40B4-BE49-F238E27FC236}">
                    <a16:creationId xmlns:a16="http://schemas.microsoft.com/office/drawing/2014/main" id="{8465660E-0901-05FD-DACB-97C4E5B84567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576388" y="4069963"/>
                <a:ext cx="769937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defRPr/>
                </a:pPr>
                <a:r>
                  <a:rPr lang="it-IT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MobileIP</a:t>
                </a:r>
                <a:endParaRPr lang="en-US" altLang="it-IT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Freeform 62">
                <a:extLst>
                  <a:ext uri="{FF2B5EF4-FFF2-40B4-BE49-F238E27FC236}">
                    <a16:creationId xmlns:a16="http://schemas.microsoft.com/office/drawing/2014/main" id="{4AA5FF86-B2FB-0393-4372-B74E4EDE51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05088" y="3987800"/>
                <a:ext cx="1258887" cy="115888"/>
              </a:xfrm>
              <a:custGeom>
                <a:avLst/>
                <a:gdLst>
                  <a:gd name="T0" fmla="*/ 0 w 960"/>
                  <a:gd name="T1" fmla="*/ 2147483647 h 89"/>
                  <a:gd name="T2" fmla="*/ 2147483647 w 960"/>
                  <a:gd name="T3" fmla="*/ 2147483647 h 89"/>
                  <a:gd name="T4" fmla="*/ 2147483647 w 960"/>
                  <a:gd name="T5" fmla="*/ 2147483647 h 89"/>
                  <a:gd name="T6" fmla="*/ 2147483647 w 960"/>
                  <a:gd name="T7" fmla="*/ 2147483647 h 89"/>
                  <a:gd name="T8" fmla="*/ 2147483647 w 960"/>
                  <a:gd name="T9" fmla="*/ 2147483647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0"/>
                  <a:gd name="T16" fmla="*/ 0 h 89"/>
                  <a:gd name="T17" fmla="*/ 960 w 960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0" h="89">
                    <a:moveTo>
                      <a:pt x="0" y="89"/>
                    </a:moveTo>
                    <a:cubicBezTo>
                      <a:pt x="63" y="64"/>
                      <a:pt x="127" y="40"/>
                      <a:pt x="200" y="25"/>
                    </a:cubicBezTo>
                    <a:cubicBezTo>
                      <a:pt x="273" y="10"/>
                      <a:pt x="352" y="2"/>
                      <a:pt x="440" y="1"/>
                    </a:cubicBezTo>
                    <a:cubicBezTo>
                      <a:pt x="528" y="0"/>
                      <a:pt x="641" y="2"/>
                      <a:pt x="728" y="17"/>
                    </a:cubicBezTo>
                    <a:cubicBezTo>
                      <a:pt x="815" y="32"/>
                      <a:pt x="887" y="60"/>
                      <a:pt x="960" y="8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Freeform 63">
                <a:extLst>
                  <a:ext uri="{FF2B5EF4-FFF2-40B4-BE49-F238E27FC236}">
                    <a16:creationId xmlns:a16="http://schemas.microsoft.com/office/drawing/2014/main" id="{D332EBA7-A876-E1BC-1297-0BF133CC35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68500" y="3938588"/>
                <a:ext cx="1951038" cy="166687"/>
              </a:xfrm>
              <a:custGeom>
                <a:avLst/>
                <a:gdLst>
                  <a:gd name="T0" fmla="*/ 0 w 1365"/>
                  <a:gd name="T1" fmla="*/ 2147483647 h 117"/>
                  <a:gd name="T2" fmla="*/ 2147483647 w 1365"/>
                  <a:gd name="T3" fmla="*/ 2147483647 h 117"/>
                  <a:gd name="T4" fmla="*/ 2147483647 w 1365"/>
                  <a:gd name="T5" fmla="*/ 2147483647 h 117"/>
                  <a:gd name="T6" fmla="*/ 2147483647 w 1365"/>
                  <a:gd name="T7" fmla="*/ 0 h 117"/>
                  <a:gd name="T8" fmla="*/ 2147483647 w 1365"/>
                  <a:gd name="T9" fmla="*/ 2147483647 h 117"/>
                  <a:gd name="T10" fmla="*/ 2147483647 w 1365"/>
                  <a:gd name="T11" fmla="*/ 2147483647 h 117"/>
                  <a:gd name="T12" fmla="*/ 2147483647 w 1365"/>
                  <a:gd name="T13" fmla="*/ 2147483647 h 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65"/>
                  <a:gd name="T22" fmla="*/ 0 h 117"/>
                  <a:gd name="T23" fmla="*/ 1365 w 1365"/>
                  <a:gd name="T24" fmla="*/ 117 h 1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65" h="117">
                    <a:moveTo>
                      <a:pt x="0" y="117"/>
                    </a:moveTo>
                    <a:cubicBezTo>
                      <a:pt x="113" y="84"/>
                      <a:pt x="227" y="51"/>
                      <a:pt x="318" y="33"/>
                    </a:cubicBezTo>
                    <a:cubicBezTo>
                      <a:pt x="409" y="15"/>
                      <a:pt x="461" y="11"/>
                      <a:pt x="549" y="6"/>
                    </a:cubicBezTo>
                    <a:cubicBezTo>
                      <a:pt x="637" y="1"/>
                      <a:pt x="759" y="0"/>
                      <a:pt x="846" y="0"/>
                    </a:cubicBezTo>
                    <a:cubicBezTo>
                      <a:pt x="933" y="0"/>
                      <a:pt x="1012" y="0"/>
                      <a:pt x="1074" y="6"/>
                    </a:cubicBezTo>
                    <a:cubicBezTo>
                      <a:pt x="1136" y="12"/>
                      <a:pt x="1169" y="18"/>
                      <a:pt x="1218" y="36"/>
                    </a:cubicBezTo>
                    <a:cubicBezTo>
                      <a:pt x="1267" y="54"/>
                      <a:pt x="1341" y="104"/>
                      <a:pt x="1365" y="11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Freeform 64">
                <a:extLst>
                  <a:ext uri="{FF2B5EF4-FFF2-40B4-BE49-F238E27FC236}">
                    <a16:creationId xmlns:a16="http://schemas.microsoft.com/office/drawing/2014/main" id="{146FD797-9E73-292F-7331-97F4DB8EC3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46438" y="4035425"/>
                <a:ext cx="476250" cy="60325"/>
              </a:xfrm>
              <a:custGeom>
                <a:avLst/>
                <a:gdLst>
                  <a:gd name="T0" fmla="*/ 0 w 333"/>
                  <a:gd name="T1" fmla="*/ 2147483647 h 43"/>
                  <a:gd name="T2" fmla="*/ 2147483647 w 333"/>
                  <a:gd name="T3" fmla="*/ 2147483647 h 43"/>
                  <a:gd name="T4" fmla="*/ 2147483647 w 333"/>
                  <a:gd name="T5" fmla="*/ 2147483647 h 43"/>
                  <a:gd name="T6" fmla="*/ 2147483647 w 333"/>
                  <a:gd name="T7" fmla="*/ 2147483647 h 43"/>
                  <a:gd name="T8" fmla="*/ 2147483647 w 333"/>
                  <a:gd name="T9" fmla="*/ 214748364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3"/>
                  <a:gd name="T16" fmla="*/ 0 h 43"/>
                  <a:gd name="T17" fmla="*/ 333 w 33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3" h="43">
                    <a:moveTo>
                      <a:pt x="0" y="40"/>
                    </a:moveTo>
                    <a:cubicBezTo>
                      <a:pt x="30" y="27"/>
                      <a:pt x="60" y="14"/>
                      <a:pt x="93" y="7"/>
                    </a:cubicBezTo>
                    <a:cubicBezTo>
                      <a:pt x="126" y="0"/>
                      <a:pt x="166" y="0"/>
                      <a:pt x="198" y="1"/>
                    </a:cubicBezTo>
                    <a:cubicBezTo>
                      <a:pt x="230" y="2"/>
                      <a:pt x="266" y="6"/>
                      <a:pt x="288" y="13"/>
                    </a:cubicBezTo>
                    <a:cubicBezTo>
                      <a:pt x="310" y="20"/>
                      <a:pt x="321" y="31"/>
                      <a:pt x="333" y="4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Freeform 65">
                <a:extLst>
                  <a:ext uri="{FF2B5EF4-FFF2-40B4-BE49-F238E27FC236}">
                    <a16:creationId xmlns:a16="http://schemas.microsoft.com/office/drawing/2014/main" id="{C791A3AB-E7F1-CF96-6FD3-16897B5158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95738" y="2736850"/>
                <a:ext cx="536575" cy="795338"/>
              </a:xfrm>
              <a:custGeom>
                <a:avLst/>
                <a:gdLst>
                  <a:gd name="T0" fmla="*/ 0 w 395"/>
                  <a:gd name="T1" fmla="*/ 0 h 616"/>
                  <a:gd name="T2" fmla="*/ 2147483647 w 395"/>
                  <a:gd name="T3" fmla="*/ 2147483647 h 616"/>
                  <a:gd name="T4" fmla="*/ 2147483647 w 395"/>
                  <a:gd name="T5" fmla="*/ 2147483647 h 616"/>
                  <a:gd name="T6" fmla="*/ 2147483647 w 395"/>
                  <a:gd name="T7" fmla="*/ 2147483647 h 616"/>
                  <a:gd name="T8" fmla="*/ 2147483647 w 395"/>
                  <a:gd name="T9" fmla="*/ 2147483647 h 616"/>
                  <a:gd name="T10" fmla="*/ 2147483647 w 395"/>
                  <a:gd name="T11" fmla="*/ 2147483647 h 6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5"/>
                  <a:gd name="T19" fmla="*/ 0 h 616"/>
                  <a:gd name="T20" fmla="*/ 395 w 395"/>
                  <a:gd name="T21" fmla="*/ 616 h 6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5" h="616">
                    <a:moveTo>
                      <a:pt x="0" y="0"/>
                    </a:moveTo>
                    <a:cubicBezTo>
                      <a:pt x="36" y="5"/>
                      <a:pt x="72" y="11"/>
                      <a:pt x="88" y="64"/>
                    </a:cubicBezTo>
                    <a:cubicBezTo>
                      <a:pt x="104" y="117"/>
                      <a:pt x="67" y="257"/>
                      <a:pt x="96" y="320"/>
                    </a:cubicBezTo>
                    <a:cubicBezTo>
                      <a:pt x="125" y="383"/>
                      <a:pt x="217" y="408"/>
                      <a:pt x="264" y="440"/>
                    </a:cubicBezTo>
                    <a:cubicBezTo>
                      <a:pt x="311" y="472"/>
                      <a:pt x="357" y="483"/>
                      <a:pt x="376" y="512"/>
                    </a:cubicBezTo>
                    <a:cubicBezTo>
                      <a:pt x="395" y="541"/>
                      <a:pt x="385" y="578"/>
                      <a:pt x="376" y="61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Freeform 66">
                <a:extLst>
                  <a:ext uri="{FF2B5EF4-FFF2-40B4-BE49-F238E27FC236}">
                    <a16:creationId xmlns:a16="http://schemas.microsoft.com/office/drawing/2014/main" id="{CE687909-9959-49C3-D149-4E838ABB7F7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74925" y="2663825"/>
                <a:ext cx="1127125" cy="182563"/>
              </a:xfrm>
              <a:custGeom>
                <a:avLst/>
                <a:gdLst>
                  <a:gd name="T0" fmla="*/ 0 w 840"/>
                  <a:gd name="T1" fmla="*/ 2147483647 h 120"/>
                  <a:gd name="T2" fmla="*/ 2147483647 w 840"/>
                  <a:gd name="T3" fmla="*/ 2147483647 h 120"/>
                  <a:gd name="T4" fmla="*/ 2147483647 w 840"/>
                  <a:gd name="T5" fmla="*/ 2147483647 h 120"/>
                  <a:gd name="T6" fmla="*/ 2147483647 w 840"/>
                  <a:gd name="T7" fmla="*/ 2147483647 h 120"/>
                  <a:gd name="T8" fmla="*/ 2147483647 w 840"/>
                  <a:gd name="T9" fmla="*/ 2147483647 h 120"/>
                  <a:gd name="T10" fmla="*/ 2147483647 w 840"/>
                  <a:gd name="T11" fmla="*/ 2147483647 h 120"/>
                  <a:gd name="T12" fmla="*/ 2147483647 w 840"/>
                  <a:gd name="T13" fmla="*/ 0 h 1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0"/>
                  <a:gd name="T22" fmla="*/ 0 h 120"/>
                  <a:gd name="T23" fmla="*/ 840 w 840"/>
                  <a:gd name="T24" fmla="*/ 120 h 1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0" h="120">
                    <a:moveTo>
                      <a:pt x="0" y="120"/>
                    </a:moveTo>
                    <a:cubicBezTo>
                      <a:pt x="10" y="87"/>
                      <a:pt x="20" y="55"/>
                      <a:pt x="56" y="40"/>
                    </a:cubicBezTo>
                    <a:cubicBezTo>
                      <a:pt x="92" y="25"/>
                      <a:pt x="159" y="32"/>
                      <a:pt x="216" y="32"/>
                    </a:cubicBezTo>
                    <a:cubicBezTo>
                      <a:pt x="273" y="32"/>
                      <a:pt x="348" y="39"/>
                      <a:pt x="400" y="40"/>
                    </a:cubicBezTo>
                    <a:cubicBezTo>
                      <a:pt x="452" y="41"/>
                      <a:pt x="480" y="41"/>
                      <a:pt x="528" y="40"/>
                    </a:cubicBezTo>
                    <a:cubicBezTo>
                      <a:pt x="576" y="39"/>
                      <a:pt x="636" y="39"/>
                      <a:pt x="688" y="32"/>
                    </a:cubicBezTo>
                    <a:cubicBezTo>
                      <a:pt x="740" y="25"/>
                      <a:pt x="816" y="12"/>
                      <a:pt x="84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Rectangle 67">
                <a:extLst>
                  <a:ext uri="{FF2B5EF4-FFF2-40B4-BE49-F238E27FC236}">
                    <a16:creationId xmlns:a16="http://schemas.microsoft.com/office/drawing/2014/main" id="{D927214F-9427-BEBF-82D7-A8DFA77CE47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00413" y="3521075"/>
                <a:ext cx="544512" cy="2889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Text Box 68">
                <a:extLst>
                  <a:ext uri="{FF2B5EF4-FFF2-40B4-BE49-F238E27FC236}">
                    <a16:creationId xmlns:a16="http://schemas.microsoft.com/office/drawing/2014/main" id="{F26199A7-83E2-923F-489A-89036B4828AD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325023" y="3523863"/>
                <a:ext cx="458780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it-IT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UD</a:t>
                </a:r>
                <a:r>
                  <a:rPr lang="en-US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</a:p>
            </p:txBody>
          </p:sp>
          <p:sp>
            <p:nvSpPr>
              <p:cNvPr id="75" name="Freeform 69">
                <a:extLst>
                  <a:ext uri="{FF2B5EF4-FFF2-40B4-BE49-F238E27FC236}">
                    <a16:creationId xmlns:a16="http://schemas.microsoft.com/office/drawing/2014/main" id="{64FDE3B6-2779-F9A6-44AF-394628C84A4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16150" y="2092325"/>
                <a:ext cx="492125" cy="273050"/>
              </a:xfrm>
              <a:custGeom>
                <a:avLst/>
                <a:gdLst>
                  <a:gd name="T0" fmla="*/ 0 w 344"/>
                  <a:gd name="T1" fmla="*/ 0 h 168"/>
                  <a:gd name="T2" fmla="*/ 2147483647 w 344"/>
                  <a:gd name="T3" fmla="*/ 2147483647 h 168"/>
                  <a:gd name="T4" fmla="*/ 2147483647 w 344"/>
                  <a:gd name="T5" fmla="*/ 2147483647 h 168"/>
                  <a:gd name="T6" fmla="*/ 2147483647 w 344"/>
                  <a:gd name="T7" fmla="*/ 2147483647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4"/>
                  <a:gd name="T13" fmla="*/ 0 h 168"/>
                  <a:gd name="T14" fmla="*/ 344 w 344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4" h="168">
                    <a:moveTo>
                      <a:pt x="0" y="0"/>
                    </a:moveTo>
                    <a:cubicBezTo>
                      <a:pt x="9" y="48"/>
                      <a:pt x="19" y="96"/>
                      <a:pt x="56" y="112"/>
                    </a:cubicBezTo>
                    <a:cubicBezTo>
                      <a:pt x="93" y="128"/>
                      <a:pt x="176" y="87"/>
                      <a:pt x="224" y="96"/>
                    </a:cubicBezTo>
                    <a:cubicBezTo>
                      <a:pt x="272" y="105"/>
                      <a:pt x="323" y="151"/>
                      <a:pt x="344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Freeform 70">
                <a:extLst>
                  <a:ext uri="{FF2B5EF4-FFF2-40B4-BE49-F238E27FC236}">
                    <a16:creationId xmlns:a16="http://schemas.microsoft.com/office/drawing/2014/main" id="{8EB53571-67B0-D571-F8B3-518D68635D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74850" y="2092325"/>
                <a:ext cx="47625" cy="296863"/>
              </a:xfrm>
              <a:custGeom>
                <a:avLst/>
                <a:gdLst>
                  <a:gd name="T0" fmla="*/ 2147483647 w 33"/>
                  <a:gd name="T1" fmla="*/ 0 h 208"/>
                  <a:gd name="T2" fmla="*/ 2147483647 w 33"/>
                  <a:gd name="T3" fmla="*/ 2147483647 h 208"/>
                  <a:gd name="T4" fmla="*/ 2147483647 w 33"/>
                  <a:gd name="T5" fmla="*/ 2147483647 h 208"/>
                  <a:gd name="T6" fmla="*/ 0 60000 65536"/>
                  <a:gd name="T7" fmla="*/ 0 60000 65536"/>
                  <a:gd name="T8" fmla="*/ 0 60000 65536"/>
                  <a:gd name="T9" fmla="*/ 0 w 33"/>
                  <a:gd name="T10" fmla="*/ 0 h 208"/>
                  <a:gd name="T11" fmla="*/ 33 w 33"/>
                  <a:gd name="T12" fmla="*/ 208 h 2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" h="208">
                    <a:moveTo>
                      <a:pt x="25" y="0"/>
                    </a:moveTo>
                    <a:cubicBezTo>
                      <a:pt x="12" y="26"/>
                      <a:pt x="0" y="53"/>
                      <a:pt x="1" y="88"/>
                    </a:cubicBezTo>
                    <a:cubicBezTo>
                      <a:pt x="2" y="123"/>
                      <a:pt x="17" y="165"/>
                      <a:pt x="33" y="20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Freeform 71">
                <a:extLst>
                  <a:ext uri="{FF2B5EF4-FFF2-40B4-BE49-F238E27FC236}">
                    <a16:creationId xmlns:a16="http://schemas.microsoft.com/office/drawing/2014/main" id="{E7F48D4C-3844-EB1B-FE72-AC99425178A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90838" y="2011363"/>
                <a:ext cx="112712" cy="320675"/>
              </a:xfrm>
              <a:custGeom>
                <a:avLst/>
                <a:gdLst>
                  <a:gd name="T0" fmla="*/ 0 w 79"/>
                  <a:gd name="T1" fmla="*/ 2147483647 h 224"/>
                  <a:gd name="T2" fmla="*/ 2147483647 w 79"/>
                  <a:gd name="T3" fmla="*/ 2147483647 h 224"/>
                  <a:gd name="T4" fmla="*/ 2147483647 w 79"/>
                  <a:gd name="T5" fmla="*/ 0 h 224"/>
                  <a:gd name="T6" fmla="*/ 0 60000 65536"/>
                  <a:gd name="T7" fmla="*/ 0 60000 65536"/>
                  <a:gd name="T8" fmla="*/ 0 60000 65536"/>
                  <a:gd name="T9" fmla="*/ 0 w 79"/>
                  <a:gd name="T10" fmla="*/ 0 h 224"/>
                  <a:gd name="T11" fmla="*/ 79 w 79"/>
                  <a:gd name="T12" fmla="*/ 224 h 2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9" h="224">
                    <a:moveTo>
                      <a:pt x="0" y="224"/>
                    </a:moveTo>
                    <a:cubicBezTo>
                      <a:pt x="32" y="186"/>
                      <a:pt x="65" y="149"/>
                      <a:pt x="72" y="112"/>
                    </a:cubicBezTo>
                    <a:cubicBezTo>
                      <a:pt x="79" y="75"/>
                      <a:pt x="59" y="37"/>
                      <a:pt x="4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Freeform 72">
                <a:extLst>
                  <a:ext uri="{FF2B5EF4-FFF2-40B4-BE49-F238E27FC236}">
                    <a16:creationId xmlns:a16="http://schemas.microsoft.com/office/drawing/2014/main" id="{F3C57987-0DA1-BF54-488A-2184E0650C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97213" y="2068513"/>
                <a:ext cx="766762" cy="354012"/>
              </a:xfrm>
              <a:custGeom>
                <a:avLst/>
                <a:gdLst>
                  <a:gd name="T0" fmla="*/ 0 w 536"/>
                  <a:gd name="T1" fmla="*/ 0 h 248"/>
                  <a:gd name="T2" fmla="*/ 2147483647 w 536"/>
                  <a:gd name="T3" fmla="*/ 2147483647 h 248"/>
                  <a:gd name="T4" fmla="*/ 2147483647 w 536"/>
                  <a:gd name="T5" fmla="*/ 2147483647 h 248"/>
                  <a:gd name="T6" fmla="*/ 2147483647 w 536"/>
                  <a:gd name="T7" fmla="*/ 2147483647 h 248"/>
                  <a:gd name="T8" fmla="*/ 2147483647 w 536"/>
                  <a:gd name="T9" fmla="*/ 2147483647 h 2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6"/>
                  <a:gd name="T16" fmla="*/ 0 h 248"/>
                  <a:gd name="T17" fmla="*/ 536 w 536"/>
                  <a:gd name="T18" fmla="*/ 248 h 2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6" h="248">
                    <a:moveTo>
                      <a:pt x="0" y="0"/>
                    </a:moveTo>
                    <a:cubicBezTo>
                      <a:pt x="24" y="28"/>
                      <a:pt x="49" y="57"/>
                      <a:pt x="88" y="64"/>
                    </a:cubicBezTo>
                    <a:cubicBezTo>
                      <a:pt x="127" y="71"/>
                      <a:pt x="172" y="33"/>
                      <a:pt x="232" y="40"/>
                    </a:cubicBezTo>
                    <a:cubicBezTo>
                      <a:pt x="292" y="47"/>
                      <a:pt x="397" y="69"/>
                      <a:pt x="448" y="104"/>
                    </a:cubicBezTo>
                    <a:cubicBezTo>
                      <a:pt x="499" y="139"/>
                      <a:pt x="517" y="193"/>
                      <a:pt x="536" y="24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Rectangle 73">
                <a:extLst>
                  <a:ext uri="{FF2B5EF4-FFF2-40B4-BE49-F238E27FC236}">
                    <a16:creationId xmlns:a16="http://schemas.microsoft.com/office/drawing/2014/main" id="{1B869B82-E02B-7A1B-9BB3-18B9D4C7B0E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6675" y="1785938"/>
                <a:ext cx="722313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Text Box 74">
                <a:extLst>
                  <a:ext uri="{FF2B5EF4-FFF2-40B4-BE49-F238E27FC236}">
                    <a16:creationId xmlns:a16="http://schemas.microsoft.com/office/drawing/2014/main" id="{4DAA5865-094C-69E5-CDEF-BCC0E77106F7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745586" y="1799838"/>
                <a:ext cx="465127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VoIP</a:t>
                </a:r>
              </a:p>
            </p:txBody>
          </p:sp>
          <p:sp>
            <p:nvSpPr>
              <p:cNvPr id="81" name="Rectangle 75">
                <a:extLst>
                  <a:ext uri="{FF2B5EF4-FFF2-40B4-BE49-F238E27FC236}">
                    <a16:creationId xmlns:a16="http://schemas.microsoft.com/office/drawing/2014/main" id="{52BD453C-0A9C-C34F-5402-3A54714A077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749425" y="1785938"/>
                <a:ext cx="72072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Text Box 76">
                <a:extLst>
                  <a:ext uri="{FF2B5EF4-FFF2-40B4-BE49-F238E27FC236}">
                    <a16:creationId xmlns:a16="http://schemas.microsoft.com/office/drawing/2014/main" id="{857E4156-6A55-819D-7415-21B869862A6E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845848" y="1799838"/>
                <a:ext cx="545341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defRPr/>
                </a:pPr>
                <a:r>
                  <a:rPr lang="it-IT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Video</a:t>
                </a:r>
                <a:endParaRPr lang="en-US" altLang="it-IT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Rectangle 77">
                <a:extLst>
                  <a:ext uri="{FF2B5EF4-FFF2-40B4-BE49-F238E27FC236}">
                    <a16:creationId xmlns:a16="http://schemas.microsoft.com/office/drawing/2014/main" id="{F751929C-714E-0B28-CE26-35EBC6ED7DB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563813" y="2339975"/>
                <a:ext cx="719137" cy="3063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Text Box 78">
                <a:extLst>
                  <a:ext uri="{FF2B5EF4-FFF2-40B4-BE49-F238E27FC236}">
                    <a16:creationId xmlns:a16="http://schemas.microsoft.com/office/drawing/2014/main" id="{E44B243A-9FB7-7F2A-CADA-3217649F1CBB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539105" y="2342763"/>
                <a:ext cx="789190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RTP/RTCP</a:t>
                </a:r>
              </a:p>
            </p:txBody>
          </p:sp>
          <p:sp>
            <p:nvSpPr>
              <p:cNvPr id="85" name="Rectangle 79">
                <a:extLst>
                  <a:ext uri="{FF2B5EF4-FFF2-40B4-BE49-F238E27FC236}">
                    <a16:creationId xmlns:a16="http://schemas.microsoft.com/office/drawing/2014/main" id="{6BEFB56D-F5EE-E478-88FB-141066736EC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97250" y="2351088"/>
                <a:ext cx="720725" cy="30638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Rectangle 80">
                <a:extLst>
                  <a:ext uri="{FF2B5EF4-FFF2-40B4-BE49-F238E27FC236}">
                    <a16:creationId xmlns:a16="http://schemas.microsoft.com/office/drawing/2014/main" id="{E619D343-E54A-569B-0786-44C82E95684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93863" y="2339975"/>
                <a:ext cx="720725" cy="3063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Text Box 81">
                <a:extLst>
                  <a:ext uri="{FF2B5EF4-FFF2-40B4-BE49-F238E27FC236}">
                    <a16:creationId xmlns:a16="http://schemas.microsoft.com/office/drawing/2014/main" id="{BF62A7A9-303F-88E1-64BC-8CE761499741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817056" y="2342763"/>
                <a:ext cx="491801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RTSP</a:t>
                </a:r>
              </a:p>
            </p:txBody>
          </p:sp>
          <p:sp>
            <p:nvSpPr>
              <p:cNvPr id="88" name="Text Box 82">
                <a:extLst>
                  <a:ext uri="{FF2B5EF4-FFF2-40B4-BE49-F238E27FC236}">
                    <a16:creationId xmlns:a16="http://schemas.microsoft.com/office/drawing/2014/main" id="{3E6E541D-5565-64B3-7EA0-01F0C0341CBE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568321" y="2376101"/>
                <a:ext cx="373820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SIP</a:t>
                </a:r>
              </a:p>
            </p:txBody>
          </p:sp>
          <p:sp>
            <p:nvSpPr>
              <p:cNvPr id="89" name="Text Box 83">
                <a:extLst>
                  <a:ext uri="{FF2B5EF4-FFF2-40B4-BE49-F238E27FC236}">
                    <a16:creationId xmlns:a16="http://schemas.microsoft.com/office/drawing/2014/main" id="{1C60380C-96BC-1141-03D1-0766CE288F5A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6935394" y="5864483"/>
                <a:ext cx="2182467" cy="314383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 lIns="73025" tIns="36512" rIns="73025" bIns="36512">
                <a:spAutoFit/>
              </a:bodyPr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it-IT" sz="16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Source: M. Dècina, 2003</a:t>
                </a:r>
                <a:endParaRPr lang="en-US" sz="16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Rectangle 84">
                <a:extLst>
                  <a:ext uri="{FF2B5EF4-FFF2-40B4-BE49-F238E27FC236}">
                    <a16:creationId xmlns:a16="http://schemas.microsoft.com/office/drawing/2014/main" id="{9DA654FD-C917-4D46-10B7-B4B47C884EF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12800" y="4910138"/>
                <a:ext cx="2617788" cy="1111250"/>
              </a:xfrm>
              <a:prstGeom prst="rect">
                <a:avLst/>
              </a:prstGeom>
              <a:solidFill>
                <a:srgbClr val="FF6363"/>
              </a:solidFill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73025" tIns="36512" rIns="73025" bIns="36512">
                <a:spAutoFit/>
              </a:bodyPr>
              <a:lstStyle/>
              <a:p>
                <a:pPr algn="ctr">
                  <a:defRPr/>
                </a:pPr>
                <a:r>
                  <a:rPr lang="it-IT" sz="1600" b="1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All Internet Protocols</a:t>
                </a:r>
              </a:p>
              <a:p>
                <a:pPr algn="ctr">
                  <a:defRPr/>
                </a:pPr>
                <a:r>
                  <a:rPr lang="it-IT" sz="1600" b="1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will soon include</a:t>
                </a:r>
              </a:p>
              <a:p>
                <a:pPr algn="ctr">
                  <a:defRPr/>
                </a:pPr>
                <a:r>
                  <a:rPr lang="it-IT" sz="1600" b="1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Security</a:t>
                </a:r>
              </a:p>
              <a:p>
                <a:pPr algn="ctr">
                  <a:defRPr/>
                </a:pPr>
                <a:r>
                  <a:rPr lang="it-IT" sz="1000" b="1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The red ones are</a:t>
                </a:r>
              </a:p>
              <a:p>
                <a:pPr algn="ctr">
                  <a:defRPr/>
                </a:pPr>
                <a:r>
                  <a:rPr lang="it-IT" sz="1000" b="1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Security Protocols</a:t>
                </a:r>
              </a:p>
            </p:txBody>
          </p:sp>
          <p:sp>
            <p:nvSpPr>
              <p:cNvPr id="91" name="Freeform 85">
                <a:extLst>
                  <a:ext uri="{FF2B5EF4-FFF2-40B4-BE49-F238E27FC236}">
                    <a16:creationId xmlns:a16="http://schemas.microsoft.com/office/drawing/2014/main" id="{CA061609-B20B-07E8-54F9-4F97670173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54263" y="3063875"/>
                <a:ext cx="2147887" cy="514350"/>
              </a:xfrm>
              <a:custGeom>
                <a:avLst/>
                <a:gdLst>
                  <a:gd name="T0" fmla="*/ 0 w 1539"/>
                  <a:gd name="T1" fmla="*/ 0 h 360"/>
                  <a:gd name="T2" fmla="*/ 2147483647 w 1539"/>
                  <a:gd name="T3" fmla="*/ 2147483647 h 360"/>
                  <a:gd name="T4" fmla="*/ 2147483647 w 1539"/>
                  <a:gd name="T5" fmla="*/ 2147483647 h 360"/>
                  <a:gd name="T6" fmla="*/ 2147483647 w 1539"/>
                  <a:gd name="T7" fmla="*/ 2147483647 h 360"/>
                  <a:gd name="T8" fmla="*/ 2147483647 w 1539"/>
                  <a:gd name="T9" fmla="*/ 2147483647 h 360"/>
                  <a:gd name="T10" fmla="*/ 2147483647 w 1539"/>
                  <a:gd name="T11" fmla="*/ 2147483647 h 360"/>
                  <a:gd name="T12" fmla="*/ 2147483647 w 1539"/>
                  <a:gd name="T13" fmla="*/ 2147483647 h 360"/>
                  <a:gd name="T14" fmla="*/ 2147483647 w 1539"/>
                  <a:gd name="T15" fmla="*/ 2147483647 h 360"/>
                  <a:gd name="T16" fmla="*/ 2147483647 w 1539"/>
                  <a:gd name="T17" fmla="*/ 2147483647 h 360"/>
                  <a:gd name="T18" fmla="*/ 2147483647 w 1539"/>
                  <a:gd name="T19" fmla="*/ 2147483647 h 360"/>
                  <a:gd name="T20" fmla="*/ 2147483647 w 1539"/>
                  <a:gd name="T21" fmla="*/ 2147483647 h 3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39"/>
                  <a:gd name="T34" fmla="*/ 0 h 360"/>
                  <a:gd name="T35" fmla="*/ 1539 w 1539"/>
                  <a:gd name="T36" fmla="*/ 360 h 3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39" h="360">
                    <a:moveTo>
                      <a:pt x="0" y="0"/>
                    </a:moveTo>
                    <a:cubicBezTo>
                      <a:pt x="80" y="37"/>
                      <a:pt x="161" y="75"/>
                      <a:pt x="224" y="96"/>
                    </a:cubicBezTo>
                    <a:cubicBezTo>
                      <a:pt x="287" y="117"/>
                      <a:pt x="316" y="121"/>
                      <a:pt x="376" y="128"/>
                    </a:cubicBezTo>
                    <a:cubicBezTo>
                      <a:pt x="436" y="135"/>
                      <a:pt x="504" y="129"/>
                      <a:pt x="584" y="136"/>
                    </a:cubicBezTo>
                    <a:cubicBezTo>
                      <a:pt x="664" y="143"/>
                      <a:pt x="756" y="161"/>
                      <a:pt x="856" y="168"/>
                    </a:cubicBezTo>
                    <a:cubicBezTo>
                      <a:pt x="956" y="175"/>
                      <a:pt x="1093" y="173"/>
                      <a:pt x="1184" y="176"/>
                    </a:cubicBezTo>
                    <a:cubicBezTo>
                      <a:pt x="1275" y="179"/>
                      <a:pt x="1352" y="179"/>
                      <a:pt x="1400" y="184"/>
                    </a:cubicBezTo>
                    <a:cubicBezTo>
                      <a:pt x="1448" y="189"/>
                      <a:pt x="1455" y="197"/>
                      <a:pt x="1472" y="208"/>
                    </a:cubicBezTo>
                    <a:cubicBezTo>
                      <a:pt x="1489" y="219"/>
                      <a:pt x="1493" y="231"/>
                      <a:pt x="1504" y="248"/>
                    </a:cubicBezTo>
                    <a:cubicBezTo>
                      <a:pt x="1515" y="265"/>
                      <a:pt x="1533" y="293"/>
                      <a:pt x="1536" y="312"/>
                    </a:cubicBezTo>
                    <a:cubicBezTo>
                      <a:pt x="1539" y="331"/>
                      <a:pt x="1529" y="345"/>
                      <a:pt x="1520" y="36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Rectangle 86">
                <a:extLst>
                  <a:ext uri="{FF2B5EF4-FFF2-40B4-BE49-F238E27FC236}">
                    <a16:creationId xmlns:a16="http://schemas.microsoft.com/office/drawing/2014/main" id="{EED0A51A-6AF7-ADCD-309D-65C22D91462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36738" y="2774950"/>
                <a:ext cx="684212" cy="29051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87">
                <a:extLst>
                  <a:ext uri="{FF2B5EF4-FFF2-40B4-BE49-F238E27FC236}">
                    <a16:creationId xmlns:a16="http://schemas.microsoft.com/office/drawing/2014/main" id="{E5515CA0-C7A5-365F-9A1B-D5E62651325F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947913" y="2790438"/>
                <a:ext cx="449161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DNS</a:t>
                </a:r>
              </a:p>
            </p:txBody>
          </p:sp>
          <p:sp>
            <p:nvSpPr>
              <p:cNvPr id="94" name="Freeform 88">
                <a:extLst>
                  <a:ext uri="{FF2B5EF4-FFF2-40B4-BE49-F238E27FC236}">
                    <a16:creationId xmlns:a16="http://schemas.microsoft.com/office/drawing/2014/main" id="{102FA27B-1FA2-F9F0-1424-782F4B9296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38613" y="1693863"/>
                <a:ext cx="455612" cy="125412"/>
              </a:xfrm>
              <a:custGeom>
                <a:avLst/>
                <a:gdLst>
                  <a:gd name="T0" fmla="*/ 0 w 320"/>
                  <a:gd name="T1" fmla="*/ 2147483647 h 87"/>
                  <a:gd name="T2" fmla="*/ 2147483647 w 320"/>
                  <a:gd name="T3" fmla="*/ 2147483647 h 87"/>
                  <a:gd name="T4" fmla="*/ 2147483647 w 320"/>
                  <a:gd name="T5" fmla="*/ 2147483647 h 87"/>
                  <a:gd name="T6" fmla="*/ 2147483647 w 320"/>
                  <a:gd name="T7" fmla="*/ 2147483647 h 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0"/>
                  <a:gd name="T13" fmla="*/ 0 h 87"/>
                  <a:gd name="T14" fmla="*/ 320 w 320"/>
                  <a:gd name="T15" fmla="*/ 87 h 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0" h="87">
                    <a:moveTo>
                      <a:pt x="0" y="71"/>
                    </a:moveTo>
                    <a:cubicBezTo>
                      <a:pt x="58" y="42"/>
                      <a:pt x="116" y="14"/>
                      <a:pt x="160" y="7"/>
                    </a:cubicBezTo>
                    <a:cubicBezTo>
                      <a:pt x="204" y="0"/>
                      <a:pt x="237" y="18"/>
                      <a:pt x="264" y="31"/>
                    </a:cubicBezTo>
                    <a:cubicBezTo>
                      <a:pt x="291" y="44"/>
                      <a:pt x="305" y="65"/>
                      <a:pt x="320" y="8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Freeform 89">
                <a:extLst>
                  <a:ext uri="{FF2B5EF4-FFF2-40B4-BE49-F238E27FC236}">
                    <a16:creationId xmlns:a16="http://schemas.microsoft.com/office/drawing/2014/main" id="{E81A2210-9225-56BA-28FB-E7A03DC6F0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72013" y="2082800"/>
                <a:ext cx="190500" cy="481013"/>
              </a:xfrm>
              <a:custGeom>
                <a:avLst/>
                <a:gdLst>
                  <a:gd name="T0" fmla="*/ 2147483647 w 134"/>
                  <a:gd name="T1" fmla="*/ 0 h 336"/>
                  <a:gd name="T2" fmla="*/ 2147483647 w 134"/>
                  <a:gd name="T3" fmla="*/ 2147483647 h 336"/>
                  <a:gd name="T4" fmla="*/ 2147483647 w 134"/>
                  <a:gd name="T5" fmla="*/ 2147483647 h 336"/>
                  <a:gd name="T6" fmla="*/ 2147483647 w 134"/>
                  <a:gd name="T7" fmla="*/ 2147483647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"/>
                  <a:gd name="T13" fmla="*/ 0 h 336"/>
                  <a:gd name="T14" fmla="*/ 134 w 13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" h="336">
                    <a:moveTo>
                      <a:pt x="26" y="0"/>
                    </a:moveTo>
                    <a:cubicBezTo>
                      <a:pt x="13" y="37"/>
                      <a:pt x="0" y="74"/>
                      <a:pt x="11" y="102"/>
                    </a:cubicBezTo>
                    <a:cubicBezTo>
                      <a:pt x="22" y="130"/>
                      <a:pt x="75" y="129"/>
                      <a:pt x="95" y="168"/>
                    </a:cubicBezTo>
                    <a:cubicBezTo>
                      <a:pt x="115" y="207"/>
                      <a:pt x="124" y="271"/>
                      <a:pt x="134" y="33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Rectangle 90">
                <a:extLst>
                  <a:ext uri="{FF2B5EF4-FFF2-40B4-BE49-F238E27FC236}">
                    <a16:creationId xmlns:a16="http://schemas.microsoft.com/office/drawing/2014/main" id="{C5C8CD5A-EF56-37FA-A83A-BB53A8960E0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76738" y="1800225"/>
                <a:ext cx="722312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Text Box 91">
                <a:extLst>
                  <a:ext uri="{FF2B5EF4-FFF2-40B4-BE49-F238E27FC236}">
                    <a16:creationId xmlns:a16="http://schemas.microsoft.com/office/drawing/2014/main" id="{DDAA25AE-BC11-A274-C1B2-562B3D084DDB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540487" y="1812538"/>
                <a:ext cx="410689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FT</a:t>
                </a:r>
                <a:r>
                  <a:rPr lang="it-IT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endParaRPr lang="en-US" altLang="it-IT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Freeform 92">
                <a:extLst>
                  <a:ext uri="{FF2B5EF4-FFF2-40B4-BE49-F238E27FC236}">
                    <a16:creationId xmlns:a16="http://schemas.microsoft.com/office/drawing/2014/main" id="{9C7399A7-CD23-A786-E04D-EB7DC634DC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60638" y="2828925"/>
                <a:ext cx="982662" cy="693738"/>
              </a:xfrm>
              <a:custGeom>
                <a:avLst/>
                <a:gdLst>
                  <a:gd name="T0" fmla="*/ 2147483647 w 687"/>
                  <a:gd name="T1" fmla="*/ 0 h 486"/>
                  <a:gd name="T2" fmla="*/ 2147483647 w 687"/>
                  <a:gd name="T3" fmla="*/ 2147483647 h 486"/>
                  <a:gd name="T4" fmla="*/ 2147483647 w 687"/>
                  <a:gd name="T5" fmla="*/ 2147483647 h 486"/>
                  <a:gd name="T6" fmla="*/ 2147483647 w 687"/>
                  <a:gd name="T7" fmla="*/ 2147483647 h 486"/>
                  <a:gd name="T8" fmla="*/ 2147483647 w 687"/>
                  <a:gd name="T9" fmla="*/ 2147483647 h 486"/>
                  <a:gd name="T10" fmla="*/ 2147483647 w 687"/>
                  <a:gd name="T11" fmla="*/ 2147483647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7"/>
                  <a:gd name="T19" fmla="*/ 0 h 486"/>
                  <a:gd name="T20" fmla="*/ 687 w 687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7" h="486">
                    <a:moveTo>
                      <a:pt x="9" y="0"/>
                    </a:moveTo>
                    <a:cubicBezTo>
                      <a:pt x="6" y="47"/>
                      <a:pt x="4" y="94"/>
                      <a:pt x="12" y="129"/>
                    </a:cubicBezTo>
                    <a:cubicBezTo>
                      <a:pt x="20" y="164"/>
                      <a:pt x="0" y="192"/>
                      <a:pt x="57" y="210"/>
                    </a:cubicBezTo>
                    <a:cubicBezTo>
                      <a:pt x="114" y="228"/>
                      <a:pt x="271" y="221"/>
                      <a:pt x="354" y="240"/>
                    </a:cubicBezTo>
                    <a:cubicBezTo>
                      <a:pt x="437" y="259"/>
                      <a:pt x="500" y="286"/>
                      <a:pt x="555" y="327"/>
                    </a:cubicBezTo>
                    <a:cubicBezTo>
                      <a:pt x="610" y="368"/>
                      <a:pt x="648" y="427"/>
                      <a:pt x="687" y="48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Freeform 93">
                <a:extLst>
                  <a:ext uri="{FF2B5EF4-FFF2-40B4-BE49-F238E27FC236}">
                    <a16:creationId xmlns:a16="http://schemas.microsoft.com/office/drawing/2014/main" id="{9EF88FFE-4B99-8F6F-4B1F-B093FBA411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71750" y="2643188"/>
                <a:ext cx="385763" cy="193675"/>
              </a:xfrm>
              <a:custGeom>
                <a:avLst/>
                <a:gdLst>
                  <a:gd name="T0" fmla="*/ 0 w 269"/>
                  <a:gd name="T1" fmla="*/ 2147483647 h 121"/>
                  <a:gd name="T2" fmla="*/ 2147483647 w 269"/>
                  <a:gd name="T3" fmla="*/ 2147483647 h 121"/>
                  <a:gd name="T4" fmla="*/ 2147483647 w 269"/>
                  <a:gd name="T5" fmla="*/ 2147483647 h 121"/>
                  <a:gd name="T6" fmla="*/ 2147483647 w 269"/>
                  <a:gd name="T7" fmla="*/ 2147483647 h 121"/>
                  <a:gd name="T8" fmla="*/ 2147483647 w 269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9"/>
                  <a:gd name="T16" fmla="*/ 0 h 121"/>
                  <a:gd name="T17" fmla="*/ 269 w 269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9" h="121">
                    <a:moveTo>
                      <a:pt x="0" y="121"/>
                    </a:moveTo>
                    <a:cubicBezTo>
                      <a:pt x="0" y="86"/>
                      <a:pt x="0" y="52"/>
                      <a:pt x="21" y="36"/>
                    </a:cubicBezTo>
                    <a:cubicBezTo>
                      <a:pt x="42" y="20"/>
                      <a:pt x="91" y="28"/>
                      <a:pt x="128" y="27"/>
                    </a:cubicBezTo>
                    <a:cubicBezTo>
                      <a:pt x="165" y="26"/>
                      <a:pt x="223" y="32"/>
                      <a:pt x="246" y="28"/>
                    </a:cubicBezTo>
                    <a:cubicBezTo>
                      <a:pt x="269" y="24"/>
                      <a:pt x="269" y="12"/>
                      <a:pt x="26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Freeform 94">
                <a:extLst>
                  <a:ext uri="{FF2B5EF4-FFF2-40B4-BE49-F238E27FC236}">
                    <a16:creationId xmlns:a16="http://schemas.microsoft.com/office/drawing/2014/main" id="{82E34147-BCB4-746A-4EC8-364931E1E98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759200" y="2663825"/>
                <a:ext cx="234950" cy="65088"/>
              </a:xfrm>
              <a:custGeom>
                <a:avLst/>
                <a:gdLst>
                  <a:gd name="T0" fmla="*/ 2147483647 w 124"/>
                  <a:gd name="T1" fmla="*/ 0 h 46"/>
                  <a:gd name="T2" fmla="*/ 2147483647 w 124"/>
                  <a:gd name="T3" fmla="*/ 2147483647 h 46"/>
                  <a:gd name="T4" fmla="*/ 2147483647 w 124"/>
                  <a:gd name="T5" fmla="*/ 2147483647 h 46"/>
                  <a:gd name="T6" fmla="*/ 2147483647 w 124"/>
                  <a:gd name="T7" fmla="*/ 2147483647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4"/>
                  <a:gd name="T13" fmla="*/ 0 h 46"/>
                  <a:gd name="T14" fmla="*/ 124 w 124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4" h="46">
                    <a:moveTo>
                      <a:pt x="10" y="0"/>
                    </a:moveTo>
                    <a:cubicBezTo>
                      <a:pt x="5" y="13"/>
                      <a:pt x="0" y="27"/>
                      <a:pt x="10" y="32"/>
                    </a:cubicBezTo>
                    <a:cubicBezTo>
                      <a:pt x="20" y="37"/>
                      <a:pt x="53" y="30"/>
                      <a:pt x="72" y="32"/>
                    </a:cubicBezTo>
                    <a:cubicBezTo>
                      <a:pt x="91" y="34"/>
                      <a:pt x="107" y="40"/>
                      <a:pt x="124" y="4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Freeform 95">
                <a:extLst>
                  <a:ext uri="{FF2B5EF4-FFF2-40B4-BE49-F238E27FC236}">
                    <a16:creationId xmlns:a16="http://schemas.microsoft.com/office/drawing/2014/main" id="{426A3DB8-5E8C-E110-FC22-C22D2BC6AD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4538" y="2643188"/>
                <a:ext cx="1993900" cy="120650"/>
              </a:xfrm>
              <a:custGeom>
                <a:avLst/>
                <a:gdLst>
                  <a:gd name="T0" fmla="*/ 2147483647 w 1395"/>
                  <a:gd name="T1" fmla="*/ 0 h 72"/>
                  <a:gd name="T2" fmla="*/ 2147483647 w 1395"/>
                  <a:gd name="T3" fmla="*/ 2147483647 h 72"/>
                  <a:gd name="T4" fmla="*/ 2147483647 w 1395"/>
                  <a:gd name="T5" fmla="*/ 2147483647 h 72"/>
                  <a:gd name="T6" fmla="*/ 2147483647 w 1395"/>
                  <a:gd name="T7" fmla="*/ 2147483647 h 72"/>
                  <a:gd name="T8" fmla="*/ 2147483647 w 1395"/>
                  <a:gd name="T9" fmla="*/ 2147483647 h 72"/>
                  <a:gd name="T10" fmla="*/ 2147483647 w 1395"/>
                  <a:gd name="T11" fmla="*/ 2147483647 h 72"/>
                  <a:gd name="T12" fmla="*/ 2147483647 w 1395"/>
                  <a:gd name="T13" fmla="*/ 2147483647 h 72"/>
                  <a:gd name="T14" fmla="*/ 2147483647 w 1395"/>
                  <a:gd name="T15" fmla="*/ 2147483647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95"/>
                  <a:gd name="T25" fmla="*/ 0 h 72"/>
                  <a:gd name="T26" fmla="*/ 1395 w 1395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95" h="72">
                    <a:moveTo>
                      <a:pt x="27" y="0"/>
                    </a:moveTo>
                    <a:cubicBezTo>
                      <a:pt x="13" y="18"/>
                      <a:pt x="0" y="37"/>
                      <a:pt x="15" y="46"/>
                    </a:cubicBezTo>
                    <a:cubicBezTo>
                      <a:pt x="30" y="55"/>
                      <a:pt x="77" y="57"/>
                      <a:pt x="119" y="56"/>
                    </a:cubicBezTo>
                    <a:cubicBezTo>
                      <a:pt x="161" y="55"/>
                      <a:pt x="208" y="40"/>
                      <a:pt x="269" y="42"/>
                    </a:cubicBezTo>
                    <a:cubicBezTo>
                      <a:pt x="330" y="44"/>
                      <a:pt x="338" y="64"/>
                      <a:pt x="483" y="68"/>
                    </a:cubicBezTo>
                    <a:cubicBezTo>
                      <a:pt x="628" y="72"/>
                      <a:pt x="1004" y="67"/>
                      <a:pt x="1139" y="64"/>
                    </a:cubicBezTo>
                    <a:cubicBezTo>
                      <a:pt x="1274" y="61"/>
                      <a:pt x="1250" y="49"/>
                      <a:pt x="1293" y="48"/>
                    </a:cubicBezTo>
                    <a:cubicBezTo>
                      <a:pt x="1336" y="47"/>
                      <a:pt x="1365" y="53"/>
                      <a:pt x="1395" y="6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Rectangle 96">
                <a:extLst>
                  <a:ext uri="{FF2B5EF4-FFF2-40B4-BE49-F238E27FC236}">
                    <a16:creationId xmlns:a16="http://schemas.microsoft.com/office/drawing/2014/main" id="{5A41160D-D438-85A9-CAEF-8CBBEFB090B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719888" y="1282700"/>
                <a:ext cx="720725" cy="304800"/>
              </a:xfrm>
              <a:prstGeom prst="rect">
                <a:avLst/>
              </a:prstGeom>
              <a:solidFill>
                <a:srgbClr val="FF636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it-IT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" name="Rectangle 97">
                <a:extLst>
                  <a:ext uri="{FF2B5EF4-FFF2-40B4-BE49-F238E27FC236}">
                    <a16:creationId xmlns:a16="http://schemas.microsoft.com/office/drawing/2014/main" id="{C3EAA6E3-28D9-0C73-7D7B-98FB4F88AA1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997575" y="1785938"/>
                <a:ext cx="722313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it-IT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98">
                <a:extLst>
                  <a:ext uri="{FF2B5EF4-FFF2-40B4-BE49-F238E27FC236}">
                    <a16:creationId xmlns:a16="http://schemas.microsoft.com/office/drawing/2014/main" id="{ECD6024B-36CE-26C0-A9A3-DBA02ED0C38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40450" y="1824038"/>
                <a:ext cx="504946" cy="258403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73025" tIns="36512" rIns="73025" bIns="36512">
                <a:spAutoFit/>
              </a:bodyPr>
              <a:lstStyle/>
              <a:p>
                <a:pPr eaLnBrk="0" hangingPunct="0">
                  <a:defRPr/>
                </a:pPr>
                <a:r>
                  <a:rPr lang="en-US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SMTP</a:t>
                </a:r>
              </a:p>
            </p:txBody>
          </p:sp>
          <p:sp>
            <p:nvSpPr>
              <p:cNvPr id="105" name="Rectangle 99">
                <a:extLst>
                  <a:ext uri="{FF2B5EF4-FFF2-40B4-BE49-F238E27FC236}">
                    <a16:creationId xmlns:a16="http://schemas.microsoft.com/office/drawing/2014/main" id="{664BE4E0-B7A0-7864-5E5B-0C0FACD2F00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781800" y="1309688"/>
                <a:ext cx="654025" cy="258403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73025" tIns="36512" rIns="73025" bIns="36512">
                <a:spAutoFit/>
              </a:bodyPr>
              <a:lstStyle/>
              <a:p>
                <a:pPr eaLnBrk="0" hangingPunct="0">
                  <a:defRPr/>
                </a:pPr>
                <a:r>
                  <a:rPr lang="en-US" altLang="it-IT"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S/MIME</a:t>
                </a:r>
              </a:p>
            </p:txBody>
          </p:sp>
          <p:sp>
            <p:nvSpPr>
              <p:cNvPr id="106" name="Rectangle 100">
                <a:extLst>
                  <a:ext uri="{FF2B5EF4-FFF2-40B4-BE49-F238E27FC236}">
                    <a16:creationId xmlns:a16="http://schemas.microsoft.com/office/drawing/2014/main" id="{81A393B9-3750-7A7A-55BA-14FE5E9D67D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951538" y="1282700"/>
                <a:ext cx="722312" cy="304800"/>
              </a:xfrm>
              <a:prstGeom prst="rect">
                <a:avLst/>
              </a:prstGeom>
              <a:solidFill>
                <a:srgbClr val="FF636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it-IT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Rectangle 101">
                <a:extLst>
                  <a:ext uri="{FF2B5EF4-FFF2-40B4-BE49-F238E27FC236}">
                    <a16:creationId xmlns:a16="http://schemas.microsoft.com/office/drawing/2014/main" id="{3C394228-767A-3D04-8726-80563965ED9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40450" y="1309688"/>
                <a:ext cx="412750" cy="258762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73025" tIns="36512" rIns="73025" bIns="36512">
                <a:spAutoFit/>
              </a:bodyPr>
              <a:lstStyle/>
              <a:p>
                <a:pPr eaLnBrk="0" hangingPunct="0">
                  <a:defRPr/>
                </a:pPr>
                <a:r>
                  <a:rPr lang="en-US" altLang="it-IT"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PGP</a:t>
                </a:r>
              </a:p>
            </p:txBody>
          </p:sp>
          <p:sp>
            <p:nvSpPr>
              <p:cNvPr id="108" name="Rectangle 102">
                <a:extLst>
                  <a:ext uri="{FF2B5EF4-FFF2-40B4-BE49-F238E27FC236}">
                    <a16:creationId xmlns:a16="http://schemas.microsoft.com/office/drawing/2014/main" id="{BBF9405D-3FF8-F5AD-8C61-84AB888C5A2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175250" y="1293813"/>
                <a:ext cx="720725" cy="304800"/>
              </a:xfrm>
              <a:prstGeom prst="rect">
                <a:avLst/>
              </a:prstGeom>
              <a:solidFill>
                <a:srgbClr val="FF636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it-IT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Rectangle 103">
                <a:extLst>
                  <a:ext uri="{FF2B5EF4-FFF2-40B4-BE49-F238E27FC236}">
                    <a16:creationId xmlns:a16="http://schemas.microsoft.com/office/drawing/2014/main" id="{3FC1A935-ECA1-AF29-FB13-1C3EBA7BC10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76863" y="1309688"/>
                <a:ext cx="368691" cy="258403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73025" tIns="36512" rIns="73025" bIns="36512">
                <a:spAutoFit/>
              </a:bodyPr>
              <a:lstStyle/>
              <a:p>
                <a:pPr eaLnBrk="0" hangingPunct="0">
                  <a:defRPr/>
                </a:pPr>
                <a:r>
                  <a:rPr lang="en-US" altLang="it-IT"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SET</a:t>
                </a:r>
              </a:p>
            </p:txBody>
          </p:sp>
          <p:sp>
            <p:nvSpPr>
              <p:cNvPr id="110" name="Rectangle 104">
                <a:extLst>
                  <a:ext uri="{FF2B5EF4-FFF2-40B4-BE49-F238E27FC236}">
                    <a16:creationId xmlns:a16="http://schemas.microsoft.com/office/drawing/2014/main" id="{7E4B1D70-DFB2-9BEC-0C36-4D9E7EF7B5F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488113" y="2243138"/>
                <a:ext cx="688975" cy="304800"/>
              </a:xfrm>
              <a:prstGeom prst="rect">
                <a:avLst/>
              </a:prstGeom>
              <a:solidFill>
                <a:srgbClr val="FF636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r" eaLnBrk="1" hangingPunct="1"/>
                <a:endParaRPr lang="it-IT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Rectangle 105">
                <a:extLst>
                  <a:ext uri="{FF2B5EF4-FFF2-40B4-BE49-F238E27FC236}">
                    <a16:creationId xmlns:a16="http://schemas.microsoft.com/office/drawing/2014/main" id="{BD7E052E-7EDC-890C-0B27-9E9CAF4BD11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462713" y="2257425"/>
                <a:ext cx="704873" cy="258403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73025" tIns="36512" rIns="73025" bIns="36512">
                <a:spAutoFit/>
              </a:bodyPr>
              <a:lstStyle/>
              <a:p>
                <a:pPr eaLnBrk="0" hangingPunct="0">
                  <a:defRPr/>
                </a:pPr>
                <a:r>
                  <a:rPr lang="en-US" altLang="it-IT"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  <a:r>
                  <a:rPr lang="it-IT" altLang="it-IT"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lang="en-US" altLang="it-IT"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rberos</a:t>
                </a:r>
              </a:p>
            </p:txBody>
          </p:sp>
          <p:sp>
            <p:nvSpPr>
              <p:cNvPr id="112" name="Freeform 106">
                <a:extLst>
                  <a:ext uri="{FF2B5EF4-FFF2-40B4-BE49-F238E27FC236}">
                    <a16:creationId xmlns:a16="http://schemas.microsoft.com/office/drawing/2014/main" id="{BBD07963-AE5B-EE49-D403-C2A0A503C8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521325" y="1577975"/>
                <a:ext cx="103188" cy="215900"/>
              </a:xfrm>
              <a:custGeom>
                <a:avLst/>
                <a:gdLst>
                  <a:gd name="T0" fmla="*/ 0 w 73"/>
                  <a:gd name="T1" fmla="*/ 0 h 152"/>
                  <a:gd name="T2" fmla="*/ 2147483647 w 73"/>
                  <a:gd name="T3" fmla="*/ 2147483647 h 152"/>
                  <a:gd name="T4" fmla="*/ 2147483647 w 73"/>
                  <a:gd name="T5" fmla="*/ 2147483647 h 152"/>
                  <a:gd name="T6" fmla="*/ 2147483647 w 73"/>
                  <a:gd name="T7" fmla="*/ 2147483647 h 1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152"/>
                  <a:gd name="T14" fmla="*/ 73 w 73"/>
                  <a:gd name="T15" fmla="*/ 152 h 1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152">
                    <a:moveTo>
                      <a:pt x="0" y="0"/>
                    </a:moveTo>
                    <a:cubicBezTo>
                      <a:pt x="35" y="21"/>
                      <a:pt x="71" y="43"/>
                      <a:pt x="72" y="64"/>
                    </a:cubicBezTo>
                    <a:cubicBezTo>
                      <a:pt x="73" y="85"/>
                      <a:pt x="12" y="113"/>
                      <a:pt x="8" y="128"/>
                    </a:cubicBezTo>
                    <a:cubicBezTo>
                      <a:pt x="4" y="143"/>
                      <a:pt x="26" y="147"/>
                      <a:pt x="48" y="152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Freeform 107">
                <a:extLst>
                  <a:ext uri="{FF2B5EF4-FFF2-40B4-BE49-F238E27FC236}">
                    <a16:creationId xmlns:a16="http://schemas.microsoft.com/office/drawing/2014/main" id="{A38F5897-8F2D-CEB4-E6D2-55AAAC225E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83313" y="1565275"/>
                <a:ext cx="104775" cy="217488"/>
              </a:xfrm>
              <a:custGeom>
                <a:avLst/>
                <a:gdLst>
                  <a:gd name="T0" fmla="*/ 0 w 73"/>
                  <a:gd name="T1" fmla="*/ 0 h 152"/>
                  <a:gd name="T2" fmla="*/ 2147483647 w 73"/>
                  <a:gd name="T3" fmla="*/ 2147483647 h 152"/>
                  <a:gd name="T4" fmla="*/ 2147483647 w 73"/>
                  <a:gd name="T5" fmla="*/ 2147483647 h 152"/>
                  <a:gd name="T6" fmla="*/ 2147483647 w 73"/>
                  <a:gd name="T7" fmla="*/ 2147483647 h 1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152"/>
                  <a:gd name="T14" fmla="*/ 73 w 73"/>
                  <a:gd name="T15" fmla="*/ 152 h 1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152">
                    <a:moveTo>
                      <a:pt x="0" y="0"/>
                    </a:moveTo>
                    <a:cubicBezTo>
                      <a:pt x="35" y="21"/>
                      <a:pt x="71" y="43"/>
                      <a:pt x="72" y="64"/>
                    </a:cubicBezTo>
                    <a:cubicBezTo>
                      <a:pt x="73" y="85"/>
                      <a:pt x="12" y="113"/>
                      <a:pt x="8" y="128"/>
                    </a:cubicBezTo>
                    <a:cubicBezTo>
                      <a:pt x="4" y="143"/>
                      <a:pt x="26" y="147"/>
                      <a:pt x="48" y="152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Freeform 108">
                <a:extLst>
                  <a:ext uri="{FF2B5EF4-FFF2-40B4-BE49-F238E27FC236}">
                    <a16:creationId xmlns:a16="http://schemas.microsoft.com/office/drawing/2014/main" id="{B2D8D000-BBC4-3A36-5999-6A360A691D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445250" y="1565275"/>
                <a:ext cx="646113" cy="206375"/>
              </a:xfrm>
              <a:custGeom>
                <a:avLst/>
                <a:gdLst>
                  <a:gd name="T0" fmla="*/ 2147483647 w 452"/>
                  <a:gd name="T1" fmla="*/ 2147483647 h 144"/>
                  <a:gd name="T2" fmla="*/ 2147483647 w 452"/>
                  <a:gd name="T3" fmla="*/ 2147483647 h 144"/>
                  <a:gd name="T4" fmla="*/ 2147483647 w 452"/>
                  <a:gd name="T5" fmla="*/ 2147483647 h 144"/>
                  <a:gd name="T6" fmla="*/ 2147483647 w 452"/>
                  <a:gd name="T7" fmla="*/ 2147483647 h 144"/>
                  <a:gd name="T8" fmla="*/ 2147483647 w 452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2"/>
                  <a:gd name="T16" fmla="*/ 0 h 144"/>
                  <a:gd name="T17" fmla="*/ 452 w 452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2" h="144">
                    <a:moveTo>
                      <a:pt x="1" y="144"/>
                    </a:moveTo>
                    <a:cubicBezTo>
                      <a:pt x="0" y="105"/>
                      <a:pt x="0" y="67"/>
                      <a:pt x="25" y="56"/>
                    </a:cubicBezTo>
                    <a:cubicBezTo>
                      <a:pt x="50" y="45"/>
                      <a:pt x="89" y="76"/>
                      <a:pt x="153" y="80"/>
                    </a:cubicBezTo>
                    <a:cubicBezTo>
                      <a:pt x="217" y="84"/>
                      <a:pt x="366" y="93"/>
                      <a:pt x="409" y="80"/>
                    </a:cubicBezTo>
                    <a:cubicBezTo>
                      <a:pt x="452" y="67"/>
                      <a:pt x="430" y="33"/>
                      <a:pt x="409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Rectangle 109">
                <a:extLst>
                  <a:ext uri="{FF2B5EF4-FFF2-40B4-BE49-F238E27FC236}">
                    <a16:creationId xmlns:a16="http://schemas.microsoft.com/office/drawing/2014/main" id="{C79E5E4A-CC3C-0DC7-344A-A878C8072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3275" y="4437063"/>
                <a:ext cx="708527" cy="289181"/>
              </a:xfrm>
              <a:prstGeom prst="rect">
                <a:avLst/>
              </a:prstGeom>
              <a:solidFill>
                <a:srgbClr val="A5FFA5"/>
              </a:solidFill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73025" tIns="36512" rIns="73025" bIns="36512">
                <a:spAutoFit/>
              </a:bodyPr>
              <a:lstStyle/>
              <a:p>
                <a:pPr eaLnBrk="0" hangingPunct="0">
                  <a:defRPr/>
                </a:pPr>
                <a:r>
                  <a:rPr lang="it-IT" altLang="it-IT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ICM</a:t>
                </a:r>
                <a:r>
                  <a:rPr lang="en-US" altLang="it-IT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Pv</a:t>
                </a:r>
                <a:r>
                  <a:rPr lang="it-IT" altLang="it-IT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  <a:endParaRPr lang="en-US" altLang="it-IT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6" name="Freeform 110">
                <a:extLst>
                  <a:ext uri="{FF2B5EF4-FFF2-40B4-BE49-F238E27FC236}">
                    <a16:creationId xmlns:a16="http://schemas.microsoft.com/office/drawing/2014/main" id="{1B1AF41B-717A-1956-1D76-AFEABCC21A5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14850" y="4325938"/>
                <a:ext cx="1976438" cy="165100"/>
              </a:xfrm>
              <a:custGeom>
                <a:avLst/>
                <a:gdLst>
                  <a:gd name="T0" fmla="*/ 0 w 1536"/>
                  <a:gd name="T1" fmla="*/ 2147483647 h 127"/>
                  <a:gd name="T2" fmla="*/ 2147483647 w 1536"/>
                  <a:gd name="T3" fmla="*/ 2147483647 h 127"/>
                  <a:gd name="T4" fmla="*/ 2147483647 w 1536"/>
                  <a:gd name="T5" fmla="*/ 0 h 127"/>
                  <a:gd name="T6" fmla="*/ 0 60000 65536"/>
                  <a:gd name="T7" fmla="*/ 0 60000 65536"/>
                  <a:gd name="T8" fmla="*/ 0 60000 65536"/>
                  <a:gd name="T9" fmla="*/ 0 w 1536"/>
                  <a:gd name="T10" fmla="*/ 0 h 127"/>
                  <a:gd name="T11" fmla="*/ 1536 w 1536"/>
                  <a:gd name="T12" fmla="*/ 127 h 1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36" h="127">
                    <a:moveTo>
                      <a:pt x="0" y="40"/>
                    </a:moveTo>
                    <a:cubicBezTo>
                      <a:pt x="168" y="83"/>
                      <a:pt x="336" y="127"/>
                      <a:pt x="592" y="120"/>
                    </a:cubicBezTo>
                    <a:cubicBezTo>
                      <a:pt x="848" y="113"/>
                      <a:pt x="1192" y="56"/>
                      <a:pt x="153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Rectangle 111">
                <a:extLst>
                  <a:ext uri="{FF2B5EF4-FFF2-40B4-BE49-F238E27FC236}">
                    <a16:creationId xmlns:a16="http://schemas.microsoft.com/office/drawing/2014/main" id="{04238488-7F0C-B14C-381A-55B0AD56558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92700" y="4697413"/>
                <a:ext cx="920750" cy="227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8" name="Text Box 112">
                <a:extLst>
                  <a:ext uri="{FF2B5EF4-FFF2-40B4-BE49-F238E27FC236}">
                    <a16:creationId xmlns:a16="http://schemas.microsoft.com/office/drawing/2014/main" id="{11DD8D21-695A-8399-BF4B-E5538B4A7819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5108575" y="4675188"/>
                <a:ext cx="930275" cy="2762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defRPr/>
                </a:pPr>
                <a:r>
                  <a:rPr lang="it-IT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ARP/RARP</a:t>
                </a:r>
                <a:endParaRPr lang="en-US" altLang="it-IT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Rectangle 113">
                <a:extLst>
                  <a:ext uri="{FF2B5EF4-FFF2-40B4-BE49-F238E27FC236}">
                    <a16:creationId xmlns:a16="http://schemas.microsoft.com/office/drawing/2014/main" id="{3890A7EE-6CEB-53D8-217A-3893B6C4B0D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703888" y="2246313"/>
                <a:ext cx="693737" cy="304800"/>
              </a:xfrm>
              <a:prstGeom prst="rect">
                <a:avLst/>
              </a:prstGeom>
              <a:solidFill>
                <a:srgbClr val="FF636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it-IT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0" name="Text Box 114">
                <a:extLst>
                  <a:ext uri="{FF2B5EF4-FFF2-40B4-BE49-F238E27FC236}">
                    <a16:creationId xmlns:a16="http://schemas.microsoft.com/office/drawing/2014/main" id="{2DBF0278-B7FC-6232-44F5-9F302B6F4A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1050" y="2281238"/>
                <a:ext cx="341440" cy="258403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73025" tIns="36512" rIns="73025" bIns="36512">
                <a:spAutoFit/>
              </a:bodyPr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it-IT"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IKE</a:t>
                </a: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1" name="Freeform 115">
                <a:extLst>
                  <a:ext uri="{FF2B5EF4-FFF2-40B4-BE49-F238E27FC236}">
                    <a16:creationId xmlns:a16="http://schemas.microsoft.com/office/drawing/2014/main" id="{05154A78-AE7F-A849-800B-BD69E42B5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463" y="2547938"/>
                <a:ext cx="3076575" cy="971550"/>
              </a:xfrm>
              <a:custGeom>
                <a:avLst/>
                <a:gdLst>
                  <a:gd name="T0" fmla="*/ 2147483647 w 1938"/>
                  <a:gd name="T1" fmla="*/ 2147483647 h 612"/>
                  <a:gd name="T2" fmla="*/ 2147483647 w 1938"/>
                  <a:gd name="T3" fmla="*/ 2147483647 h 612"/>
                  <a:gd name="T4" fmla="*/ 2147483647 w 1938"/>
                  <a:gd name="T5" fmla="*/ 2147483647 h 612"/>
                  <a:gd name="T6" fmla="*/ 2147483647 w 1938"/>
                  <a:gd name="T7" fmla="*/ 2147483647 h 612"/>
                  <a:gd name="T8" fmla="*/ 2147483647 w 1938"/>
                  <a:gd name="T9" fmla="*/ 2147483647 h 612"/>
                  <a:gd name="T10" fmla="*/ 2147483647 w 1938"/>
                  <a:gd name="T11" fmla="*/ 2147483647 h 612"/>
                  <a:gd name="T12" fmla="*/ 2147483647 w 1938"/>
                  <a:gd name="T13" fmla="*/ 2147483647 h 612"/>
                  <a:gd name="T14" fmla="*/ 2147483647 w 1938"/>
                  <a:gd name="T15" fmla="*/ 2147483647 h 612"/>
                  <a:gd name="T16" fmla="*/ 2147483647 w 1938"/>
                  <a:gd name="T17" fmla="*/ 2147483647 h 612"/>
                  <a:gd name="T18" fmla="*/ 2147483647 w 1938"/>
                  <a:gd name="T19" fmla="*/ 2147483647 h 612"/>
                  <a:gd name="T20" fmla="*/ 2147483647 w 1938"/>
                  <a:gd name="T21" fmla="*/ 2147483647 h 612"/>
                  <a:gd name="T22" fmla="*/ 2147483647 w 1938"/>
                  <a:gd name="T23" fmla="*/ 2147483647 h 612"/>
                  <a:gd name="T24" fmla="*/ 2147483647 w 1938"/>
                  <a:gd name="T25" fmla="*/ 2147483647 h 612"/>
                  <a:gd name="T26" fmla="*/ 2147483647 w 1938"/>
                  <a:gd name="T27" fmla="*/ 2147483647 h 612"/>
                  <a:gd name="T28" fmla="*/ 2147483647 w 1938"/>
                  <a:gd name="T29" fmla="*/ 2147483647 h 612"/>
                  <a:gd name="T30" fmla="*/ 2147483647 w 1938"/>
                  <a:gd name="T31" fmla="*/ 2147483647 h 612"/>
                  <a:gd name="T32" fmla="*/ 2147483647 w 1938"/>
                  <a:gd name="T33" fmla="*/ 2147483647 h 612"/>
                  <a:gd name="T34" fmla="*/ 2147483647 w 1938"/>
                  <a:gd name="T35" fmla="*/ 2147483647 h 612"/>
                  <a:gd name="T36" fmla="*/ 2147483647 w 1938"/>
                  <a:gd name="T37" fmla="*/ 2147483647 h 612"/>
                  <a:gd name="T38" fmla="*/ 2147483647 w 1938"/>
                  <a:gd name="T39" fmla="*/ 0 h 6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938"/>
                  <a:gd name="T61" fmla="*/ 0 h 612"/>
                  <a:gd name="T62" fmla="*/ 1938 w 1938"/>
                  <a:gd name="T63" fmla="*/ 612 h 6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938" h="612">
                    <a:moveTo>
                      <a:pt x="6" y="612"/>
                    </a:moveTo>
                    <a:cubicBezTo>
                      <a:pt x="3" y="577"/>
                      <a:pt x="0" y="542"/>
                      <a:pt x="9" y="510"/>
                    </a:cubicBezTo>
                    <a:cubicBezTo>
                      <a:pt x="18" y="478"/>
                      <a:pt x="33" y="439"/>
                      <a:pt x="60" y="420"/>
                    </a:cubicBezTo>
                    <a:cubicBezTo>
                      <a:pt x="87" y="401"/>
                      <a:pt x="143" y="403"/>
                      <a:pt x="174" y="393"/>
                    </a:cubicBezTo>
                    <a:cubicBezTo>
                      <a:pt x="205" y="383"/>
                      <a:pt x="229" y="388"/>
                      <a:pt x="243" y="360"/>
                    </a:cubicBezTo>
                    <a:cubicBezTo>
                      <a:pt x="257" y="332"/>
                      <a:pt x="255" y="265"/>
                      <a:pt x="258" y="225"/>
                    </a:cubicBezTo>
                    <a:cubicBezTo>
                      <a:pt x="261" y="185"/>
                      <a:pt x="246" y="141"/>
                      <a:pt x="258" y="120"/>
                    </a:cubicBezTo>
                    <a:cubicBezTo>
                      <a:pt x="270" y="99"/>
                      <a:pt x="305" y="101"/>
                      <a:pt x="333" y="99"/>
                    </a:cubicBezTo>
                    <a:cubicBezTo>
                      <a:pt x="361" y="97"/>
                      <a:pt x="398" y="105"/>
                      <a:pt x="426" y="108"/>
                    </a:cubicBezTo>
                    <a:cubicBezTo>
                      <a:pt x="454" y="111"/>
                      <a:pt x="471" y="117"/>
                      <a:pt x="504" y="117"/>
                    </a:cubicBezTo>
                    <a:cubicBezTo>
                      <a:pt x="537" y="117"/>
                      <a:pt x="594" y="116"/>
                      <a:pt x="627" y="111"/>
                    </a:cubicBezTo>
                    <a:cubicBezTo>
                      <a:pt x="660" y="106"/>
                      <a:pt x="654" y="92"/>
                      <a:pt x="702" y="90"/>
                    </a:cubicBezTo>
                    <a:cubicBezTo>
                      <a:pt x="750" y="88"/>
                      <a:pt x="863" y="91"/>
                      <a:pt x="918" y="96"/>
                    </a:cubicBezTo>
                    <a:cubicBezTo>
                      <a:pt x="973" y="101"/>
                      <a:pt x="978" y="117"/>
                      <a:pt x="1032" y="120"/>
                    </a:cubicBezTo>
                    <a:cubicBezTo>
                      <a:pt x="1086" y="123"/>
                      <a:pt x="1186" y="118"/>
                      <a:pt x="1245" y="114"/>
                    </a:cubicBezTo>
                    <a:cubicBezTo>
                      <a:pt x="1304" y="110"/>
                      <a:pt x="1336" y="94"/>
                      <a:pt x="1386" y="93"/>
                    </a:cubicBezTo>
                    <a:cubicBezTo>
                      <a:pt x="1436" y="92"/>
                      <a:pt x="1492" y="109"/>
                      <a:pt x="1548" y="108"/>
                    </a:cubicBezTo>
                    <a:cubicBezTo>
                      <a:pt x="1604" y="107"/>
                      <a:pt x="1667" y="88"/>
                      <a:pt x="1722" y="84"/>
                    </a:cubicBezTo>
                    <a:cubicBezTo>
                      <a:pt x="1777" y="80"/>
                      <a:pt x="1842" y="98"/>
                      <a:pt x="1878" y="84"/>
                    </a:cubicBezTo>
                    <a:cubicBezTo>
                      <a:pt x="1914" y="70"/>
                      <a:pt x="1926" y="35"/>
                      <a:pt x="1938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2" name="Freeform 116">
                <a:extLst>
                  <a:ext uri="{FF2B5EF4-FFF2-40B4-BE49-F238E27FC236}">
                    <a16:creationId xmlns:a16="http://schemas.microsoft.com/office/drawing/2014/main" id="{FEB4AC9C-F0F5-9B2D-8651-6375A902C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9775" y="2552700"/>
                <a:ext cx="288925" cy="138113"/>
              </a:xfrm>
              <a:custGeom>
                <a:avLst/>
                <a:gdLst>
                  <a:gd name="T0" fmla="*/ 2147483647 w 182"/>
                  <a:gd name="T1" fmla="*/ 0 h 87"/>
                  <a:gd name="T2" fmla="*/ 2147483647 w 182"/>
                  <a:gd name="T3" fmla="*/ 2147483647 h 87"/>
                  <a:gd name="T4" fmla="*/ 2147483647 w 182"/>
                  <a:gd name="T5" fmla="*/ 2147483647 h 87"/>
                  <a:gd name="T6" fmla="*/ 0 w 182"/>
                  <a:gd name="T7" fmla="*/ 2147483647 h 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2"/>
                  <a:gd name="T13" fmla="*/ 0 h 87"/>
                  <a:gd name="T14" fmla="*/ 182 w 182"/>
                  <a:gd name="T15" fmla="*/ 87 h 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2" h="87">
                    <a:moveTo>
                      <a:pt x="156" y="0"/>
                    </a:moveTo>
                    <a:cubicBezTo>
                      <a:pt x="169" y="24"/>
                      <a:pt x="182" y="48"/>
                      <a:pt x="162" y="57"/>
                    </a:cubicBezTo>
                    <a:cubicBezTo>
                      <a:pt x="142" y="66"/>
                      <a:pt x="63" y="49"/>
                      <a:pt x="36" y="54"/>
                    </a:cubicBezTo>
                    <a:cubicBezTo>
                      <a:pt x="9" y="59"/>
                      <a:pt x="4" y="80"/>
                      <a:pt x="0" y="87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" name="Freeform 117">
                <a:extLst>
                  <a:ext uri="{FF2B5EF4-FFF2-40B4-BE49-F238E27FC236}">
                    <a16:creationId xmlns:a16="http://schemas.microsoft.com/office/drawing/2014/main" id="{CBBD4815-6A65-3DBD-3D8C-CEDA50A1F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3475" y="5181600"/>
                <a:ext cx="1547813" cy="300038"/>
              </a:xfrm>
              <a:custGeom>
                <a:avLst/>
                <a:gdLst>
                  <a:gd name="T0" fmla="*/ 2147483647 w 1047"/>
                  <a:gd name="T1" fmla="*/ 2147483647 h 189"/>
                  <a:gd name="T2" fmla="*/ 2147483647 w 1047"/>
                  <a:gd name="T3" fmla="*/ 2147483647 h 189"/>
                  <a:gd name="T4" fmla="*/ 2147483647 w 1047"/>
                  <a:gd name="T5" fmla="*/ 2147483647 h 189"/>
                  <a:gd name="T6" fmla="*/ 2147483647 w 1047"/>
                  <a:gd name="T7" fmla="*/ 2147483647 h 189"/>
                  <a:gd name="T8" fmla="*/ 2147483647 w 1047"/>
                  <a:gd name="T9" fmla="*/ 2147483647 h 189"/>
                  <a:gd name="T10" fmla="*/ 2147483647 w 1047"/>
                  <a:gd name="T11" fmla="*/ 2147483647 h 189"/>
                  <a:gd name="T12" fmla="*/ 2147483647 w 1047"/>
                  <a:gd name="T13" fmla="*/ 0 h 1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7"/>
                  <a:gd name="T22" fmla="*/ 0 h 189"/>
                  <a:gd name="T23" fmla="*/ 1047 w 1047"/>
                  <a:gd name="T24" fmla="*/ 189 h 1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7" h="189">
                    <a:moveTo>
                      <a:pt x="7" y="112"/>
                    </a:moveTo>
                    <a:cubicBezTo>
                      <a:pt x="3" y="74"/>
                      <a:pt x="0" y="37"/>
                      <a:pt x="39" y="32"/>
                    </a:cubicBezTo>
                    <a:cubicBezTo>
                      <a:pt x="78" y="27"/>
                      <a:pt x="166" y="56"/>
                      <a:pt x="239" y="80"/>
                    </a:cubicBezTo>
                    <a:cubicBezTo>
                      <a:pt x="312" y="104"/>
                      <a:pt x="404" y="163"/>
                      <a:pt x="479" y="176"/>
                    </a:cubicBezTo>
                    <a:cubicBezTo>
                      <a:pt x="554" y="189"/>
                      <a:pt x="600" y="181"/>
                      <a:pt x="687" y="160"/>
                    </a:cubicBezTo>
                    <a:cubicBezTo>
                      <a:pt x="774" y="139"/>
                      <a:pt x="951" y="75"/>
                      <a:pt x="999" y="48"/>
                    </a:cubicBezTo>
                    <a:cubicBezTo>
                      <a:pt x="1047" y="21"/>
                      <a:pt x="1011" y="10"/>
                      <a:pt x="975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4" name="Freeform 118">
                <a:extLst>
                  <a:ext uri="{FF2B5EF4-FFF2-40B4-BE49-F238E27FC236}">
                    <a16:creationId xmlns:a16="http://schemas.microsoft.com/office/drawing/2014/main" id="{FAC6E8DB-BAD5-DA1B-161E-2F7A481F7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6938" y="5316538"/>
                <a:ext cx="396875" cy="190500"/>
              </a:xfrm>
              <a:custGeom>
                <a:avLst/>
                <a:gdLst>
                  <a:gd name="T0" fmla="*/ 2147483647 w 250"/>
                  <a:gd name="T1" fmla="*/ 2147483647 h 120"/>
                  <a:gd name="T2" fmla="*/ 2147483647 w 250"/>
                  <a:gd name="T3" fmla="*/ 2147483647 h 120"/>
                  <a:gd name="T4" fmla="*/ 2147483647 w 250"/>
                  <a:gd name="T5" fmla="*/ 2147483647 h 120"/>
                  <a:gd name="T6" fmla="*/ 2147483647 w 250"/>
                  <a:gd name="T7" fmla="*/ 2147483647 h 120"/>
                  <a:gd name="T8" fmla="*/ 2147483647 w 250"/>
                  <a:gd name="T9" fmla="*/ 2147483647 h 120"/>
                  <a:gd name="T10" fmla="*/ 2147483647 w 250"/>
                  <a:gd name="T11" fmla="*/ 2147483647 h 120"/>
                  <a:gd name="T12" fmla="*/ 2147483647 w 250"/>
                  <a:gd name="T13" fmla="*/ 2147483647 h 120"/>
                  <a:gd name="T14" fmla="*/ 2147483647 w 250"/>
                  <a:gd name="T15" fmla="*/ 2147483647 h 120"/>
                  <a:gd name="T16" fmla="*/ 2147483647 w 250"/>
                  <a:gd name="T17" fmla="*/ 2147483647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0"/>
                  <a:gd name="T28" fmla="*/ 0 h 120"/>
                  <a:gd name="T29" fmla="*/ 250 w 250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0" h="120">
                    <a:moveTo>
                      <a:pt x="123" y="11"/>
                    </a:moveTo>
                    <a:cubicBezTo>
                      <a:pt x="88" y="7"/>
                      <a:pt x="47" y="0"/>
                      <a:pt x="27" y="11"/>
                    </a:cubicBezTo>
                    <a:cubicBezTo>
                      <a:pt x="7" y="22"/>
                      <a:pt x="0" y="58"/>
                      <a:pt x="3" y="75"/>
                    </a:cubicBezTo>
                    <a:cubicBezTo>
                      <a:pt x="6" y="92"/>
                      <a:pt x="23" y="110"/>
                      <a:pt x="43" y="115"/>
                    </a:cubicBezTo>
                    <a:cubicBezTo>
                      <a:pt x="63" y="120"/>
                      <a:pt x="98" y="107"/>
                      <a:pt x="123" y="107"/>
                    </a:cubicBezTo>
                    <a:cubicBezTo>
                      <a:pt x="148" y="107"/>
                      <a:pt x="175" y="119"/>
                      <a:pt x="195" y="115"/>
                    </a:cubicBezTo>
                    <a:cubicBezTo>
                      <a:pt x="215" y="111"/>
                      <a:pt x="236" y="96"/>
                      <a:pt x="243" y="83"/>
                    </a:cubicBezTo>
                    <a:cubicBezTo>
                      <a:pt x="250" y="70"/>
                      <a:pt x="248" y="46"/>
                      <a:pt x="235" y="35"/>
                    </a:cubicBezTo>
                    <a:cubicBezTo>
                      <a:pt x="222" y="24"/>
                      <a:pt x="158" y="15"/>
                      <a:pt x="123" y="11"/>
                    </a:cubicBez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5" name="Rectangle 119">
                <a:extLst>
                  <a:ext uri="{FF2B5EF4-FFF2-40B4-BE49-F238E27FC236}">
                    <a16:creationId xmlns:a16="http://schemas.microsoft.com/office/drawing/2014/main" id="{BB4DC5EF-181D-99FA-2B58-B397BC2A66D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065838" y="5018088"/>
                <a:ext cx="785215" cy="258403"/>
              </a:xfrm>
              <a:prstGeom prst="rect">
                <a:avLst/>
              </a:prstGeom>
              <a:solidFill>
                <a:srgbClr val="FF6363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73025" tIns="36512" rIns="73025" bIns="36512">
                <a:spAutoFit/>
              </a:bodyPr>
              <a:lstStyle/>
              <a:p>
                <a:pPr eaLnBrk="0" hangingPunct="0">
                  <a:defRPr/>
                </a:pPr>
                <a:r>
                  <a:rPr lang="en-US" altLang="it-IT"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PA</a:t>
                </a:r>
                <a:r>
                  <a:rPr lang="it-IT" altLang="it-IT"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altLang="it-IT"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/CHAP</a:t>
                </a:r>
              </a:p>
            </p:txBody>
          </p:sp>
          <p:sp>
            <p:nvSpPr>
              <p:cNvPr id="126" name="Freeform 120">
                <a:extLst>
                  <a:ext uri="{FF2B5EF4-FFF2-40B4-BE49-F238E27FC236}">
                    <a16:creationId xmlns:a16="http://schemas.microsoft.com/office/drawing/2014/main" id="{B9419E06-664C-BDE5-5EB9-1740024131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00500" y="3016250"/>
                <a:ext cx="509588" cy="1133475"/>
              </a:xfrm>
              <a:custGeom>
                <a:avLst/>
                <a:gdLst>
                  <a:gd name="T0" fmla="*/ 2147483647 w 392"/>
                  <a:gd name="T1" fmla="*/ 2147483647 h 792"/>
                  <a:gd name="T2" fmla="*/ 2147483647 w 392"/>
                  <a:gd name="T3" fmla="*/ 2147483647 h 792"/>
                  <a:gd name="T4" fmla="*/ 2147483647 w 392"/>
                  <a:gd name="T5" fmla="*/ 2147483647 h 792"/>
                  <a:gd name="T6" fmla="*/ 2147483647 w 392"/>
                  <a:gd name="T7" fmla="*/ 2147483647 h 792"/>
                  <a:gd name="T8" fmla="*/ 2147483647 w 392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2"/>
                  <a:gd name="T16" fmla="*/ 0 h 792"/>
                  <a:gd name="T17" fmla="*/ 392 w 392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2" h="792">
                    <a:moveTo>
                      <a:pt x="40" y="792"/>
                    </a:moveTo>
                    <a:cubicBezTo>
                      <a:pt x="20" y="627"/>
                      <a:pt x="0" y="463"/>
                      <a:pt x="8" y="352"/>
                    </a:cubicBezTo>
                    <a:cubicBezTo>
                      <a:pt x="16" y="241"/>
                      <a:pt x="40" y="172"/>
                      <a:pt x="88" y="128"/>
                    </a:cubicBezTo>
                    <a:cubicBezTo>
                      <a:pt x="136" y="84"/>
                      <a:pt x="246" y="109"/>
                      <a:pt x="296" y="88"/>
                    </a:cubicBezTo>
                    <a:cubicBezTo>
                      <a:pt x="346" y="67"/>
                      <a:pt x="369" y="33"/>
                      <a:pt x="3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7" name="Freeform 121">
                <a:extLst>
                  <a:ext uri="{FF2B5EF4-FFF2-40B4-BE49-F238E27FC236}">
                    <a16:creationId xmlns:a16="http://schemas.microsoft.com/office/drawing/2014/main" id="{5E0D71B0-BA15-9B2B-B861-5D120D37663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70350" y="3022600"/>
                <a:ext cx="1235075" cy="1144588"/>
              </a:xfrm>
              <a:custGeom>
                <a:avLst/>
                <a:gdLst>
                  <a:gd name="T0" fmla="*/ 2147483647 w 992"/>
                  <a:gd name="T1" fmla="*/ 2147483647 h 800"/>
                  <a:gd name="T2" fmla="*/ 2147483647 w 992"/>
                  <a:gd name="T3" fmla="*/ 2147483647 h 800"/>
                  <a:gd name="T4" fmla="*/ 2147483647 w 992"/>
                  <a:gd name="T5" fmla="*/ 2147483647 h 800"/>
                  <a:gd name="T6" fmla="*/ 2147483647 w 992"/>
                  <a:gd name="T7" fmla="*/ 2147483647 h 800"/>
                  <a:gd name="T8" fmla="*/ 2147483647 w 992"/>
                  <a:gd name="T9" fmla="*/ 2147483647 h 800"/>
                  <a:gd name="T10" fmla="*/ 2147483647 w 992"/>
                  <a:gd name="T11" fmla="*/ 2147483647 h 800"/>
                  <a:gd name="T12" fmla="*/ 2147483647 w 992"/>
                  <a:gd name="T13" fmla="*/ 2147483647 h 800"/>
                  <a:gd name="T14" fmla="*/ 2147483647 w 992"/>
                  <a:gd name="T15" fmla="*/ 0 h 8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92"/>
                  <a:gd name="T25" fmla="*/ 0 h 800"/>
                  <a:gd name="T26" fmla="*/ 992 w 992"/>
                  <a:gd name="T27" fmla="*/ 800 h 8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92" h="800">
                    <a:moveTo>
                      <a:pt x="37" y="800"/>
                    </a:moveTo>
                    <a:cubicBezTo>
                      <a:pt x="23" y="682"/>
                      <a:pt x="10" y="564"/>
                      <a:pt x="13" y="488"/>
                    </a:cubicBezTo>
                    <a:cubicBezTo>
                      <a:pt x="16" y="412"/>
                      <a:pt x="0" y="393"/>
                      <a:pt x="53" y="344"/>
                    </a:cubicBezTo>
                    <a:cubicBezTo>
                      <a:pt x="106" y="295"/>
                      <a:pt x="244" y="217"/>
                      <a:pt x="333" y="192"/>
                    </a:cubicBezTo>
                    <a:cubicBezTo>
                      <a:pt x="422" y="167"/>
                      <a:pt x="509" y="196"/>
                      <a:pt x="589" y="192"/>
                    </a:cubicBezTo>
                    <a:cubicBezTo>
                      <a:pt x="669" y="188"/>
                      <a:pt x="750" y="184"/>
                      <a:pt x="813" y="168"/>
                    </a:cubicBezTo>
                    <a:cubicBezTo>
                      <a:pt x="876" y="152"/>
                      <a:pt x="938" y="124"/>
                      <a:pt x="965" y="96"/>
                    </a:cubicBezTo>
                    <a:cubicBezTo>
                      <a:pt x="992" y="68"/>
                      <a:pt x="982" y="34"/>
                      <a:pt x="97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Rectangle 122">
                <a:extLst>
                  <a:ext uri="{FF2B5EF4-FFF2-40B4-BE49-F238E27FC236}">
                    <a16:creationId xmlns:a16="http://schemas.microsoft.com/office/drawing/2014/main" id="{D3C08B20-391D-C803-C162-8D0C1C2B478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35438" y="2774950"/>
                <a:ext cx="698500" cy="2936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9" name="Rectangle 123">
                <a:extLst>
                  <a:ext uri="{FF2B5EF4-FFF2-40B4-BE49-F238E27FC236}">
                    <a16:creationId xmlns:a16="http://schemas.microsoft.com/office/drawing/2014/main" id="{7E6AD1BD-B404-F38F-E73D-FD04AE3A01E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930775" y="2786063"/>
                <a:ext cx="701675" cy="2889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0" name="Text Box 124">
                <a:extLst>
                  <a:ext uri="{FF2B5EF4-FFF2-40B4-BE49-F238E27FC236}">
                    <a16:creationId xmlns:a16="http://schemas.microsoft.com/office/drawing/2014/main" id="{2747F532-2453-96C2-82F7-CE06D07BE03B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205845" y="2796788"/>
                <a:ext cx="508473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OSPF</a:t>
                </a:r>
              </a:p>
            </p:txBody>
          </p:sp>
          <p:sp>
            <p:nvSpPr>
              <p:cNvPr id="131" name="Text Box 125">
                <a:extLst>
                  <a:ext uri="{FF2B5EF4-FFF2-40B4-BE49-F238E27FC236}">
                    <a16:creationId xmlns:a16="http://schemas.microsoft.com/office/drawing/2014/main" id="{D7EF2D5E-B95E-E92E-A5F0-6C07E7CD000E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5030518" y="2806313"/>
                <a:ext cx="502189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RSVP</a:t>
                </a:r>
              </a:p>
            </p:txBody>
          </p:sp>
          <p:sp>
            <p:nvSpPr>
              <p:cNvPr id="132" name="Text Box 126">
                <a:extLst>
                  <a:ext uri="{FF2B5EF4-FFF2-40B4-BE49-F238E27FC236}">
                    <a16:creationId xmlns:a16="http://schemas.microsoft.com/office/drawing/2014/main" id="{DE2CE163-D4EA-7C19-F52A-931CDB9D5B15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508728" y="2796788"/>
                <a:ext cx="386644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RIP</a:t>
                </a:r>
              </a:p>
            </p:txBody>
          </p:sp>
          <p:sp>
            <p:nvSpPr>
              <p:cNvPr id="133" name="Freeform 127">
                <a:extLst>
                  <a:ext uri="{FF2B5EF4-FFF2-40B4-BE49-F238E27FC236}">
                    <a16:creationId xmlns:a16="http://schemas.microsoft.com/office/drawing/2014/main" id="{C15E6669-D27B-A3F6-8FB6-EDE2500DF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925" y="3009900"/>
                <a:ext cx="1325563" cy="533400"/>
              </a:xfrm>
              <a:custGeom>
                <a:avLst/>
                <a:gdLst>
                  <a:gd name="T0" fmla="*/ 2147483647 w 992"/>
                  <a:gd name="T1" fmla="*/ 0 h 336"/>
                  <a:gd name="T2" fmla="*/ 2147483647 w 992"/>
                  <a:gd name="T3" fmla="*/ 2147483647 h 336"/>
                  <a:gd name="T4" fmla="*/ 2147483647 w 992"/>
                  <a:gd name="T5" fmla="*/ 2147483647 h 336"/>
                  <a:gd name="T6" fmla="*/ 2147483647 w 992"/>
                  <a:gd name="T7" fmla="*/ 2147483647 h 336"/>
                  <a:gd name="T8" fmla="*/ 2147483647 w 992"/>
                  <a:gd name="T9" fmla="*/ 2147483647 h 336"/>
                  <a:gd name="T10" fmla="*/ 2147483647 w 992"/>
                  <a:gd name="T11" fmla="*/ 2147483647 h 336"/>
                  <a:gd name="T12" fmla="*/ 2147483647 w 992"/>
                  <a:gd name="T13" fmla="*/ 2147483647 h 336"/>
                  <a:gd name="T14" fmla="*/ 2147483647 w 992"/>
                  <a:gd name="T15" fmla="*/ 2147483647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92"/>
                  <a:gd name="T25" fmla="*/ 0 h 336"/>
                  <a:gd name="T26" fmla="*/ 992 w 992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92" h="336">
                    <a:moveTo>
                      <a:pt x="976" y="0"/>
                    </a:moveTo>
                    <a:cubicBezTo>
                      <a:pt x="984" y="36"/>
                      <a:pt x="992" y="72"/>
                      <a:pt x="976" y="96"/>
                    </a:cubicBezTo>
                    <a:cubicBezTo>
                      <a:pt x="960" y="120"/>
                      <a:pt x="936" y="128"/>
                      <a:pt x="880" y="144"/>
                    </a:cubicBezTo>
                    <a:cubicBezTo>
                      <a:pt x="824" y="160"/>
                      <a:pt x="720" y="176"/>
                      <a:pt x="640" y="192"/>
                    </a:cubicBezTo>
                    <a:cubicBezTo>
                      <a:pt x="560" y="208"/>
                      <a:pt x="488" y="232"/>
                      <a:pt x="400" y="240"/>
                    </a:cubicBezTo>
                    <a:cubicBezTo>
                      <a:pt x="312" y="248"/>
                      <a:pt x="176" y="232"/>
                      <a:pt x="112" y="240"/>
                    </a:cubicBezTo>
                    <a:cubicBezTo>
                      <a:pt x="48" y="248"/>
                      <a:pt x="32" y="272"/>
                      <a:pt x="16" y="288"/>
                    </a:cubicBezTo>
                    <a:cubicBezTo>
                      <a:pt x="0" y="304"/>
                      <a:pt x="8" y="320"/>
                      <a:pt x="16" y="33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Rectangle 128">
                <a:extLst>
                  <a:ext uri="{FF2B5EF4-FFF2-40B4-BE49-F238E27FC236}">
                    <a16:creationId xmlns:a16="http://schemas.microsoft.com/office/drawing/2014/main" id="{C717550C-04F6-071A-9D7F-0E2484E3BB6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65788" y="2786063"/>
                <a:ext cx="758825" cy="2794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Text Box 129">
                <a:extLst>
                  <a:ext uri="{FF2B5EF4-FFF2-40B4-BE49-F238E27FC236}">
                    <a16:creationId xmlns:a16="http://schemas.microsoft.com/office/drawing/2014/main" id="{175C8092-2449-3657-8BD1-5E51B033D483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5871435" y="2806313"/>
                <a:ext cx="445955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BGP</a:t>
                </a:r>
              </a:p>
            </p:txBody>
          </p:sp>
          <p:sp>
            <p:nvSpPr>
              <p:cNvPr id="136" name="Rectangle 130">
                <a:extLst>
                  <a:ext uri="{FF2B5EF4-FFF2-40B4-BE49-F238E27FC236}">
                    <a16:creationId xmlns:a16="http://schemas.microsoft.com/office/drawing/2014/main" id="{FB238ADE-E3D2-1EC3-A169-870C8E03471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22675" y="4100513"/>
                <a:ext cx="887413" cy="4635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Text Box 131">
                <a:extLst>
                  <a:ext uri="{FF2B5EF4-FFF2-40B4-BE49-F238E27FC236}">
                    <a16:creationId xmlns:a16="http://schemas.microsoft.com/office/drawing/2014/main" id="{B1AA9BEB-AAC2-114F-AEE3-35DFA7620024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851318" y="4181088"/>
                <a:ext cx="450764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it-IT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Pv4</a:t>
                </a:r>
              </a:p>
            </p:txBody>
          </p:sp>
          <p:sp>
            <p:nvSpPr>
              <p:cNvPr id="138" name="Freeform 132">
                <a:extLst>
                  <a:ext uri="{FF2B5EF4-FFF2-40B4-BE49-F238E27FC236}">
                    <a16:creationId xmlns:a16="http://schemas.microsoft.com/office/drawing/2014/main" id="{6B936A65-7BB2-5E83-AD24-68EF2CE00C0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62488" y="3333750"/>
                <a:ext cx="1004887" cy="180975"/>
              </a:xfrm>
              <a:custGeom>
                <a:avLst/>
                <a:gdLst>
                  <a:gd name="T0" fmla="*/ 0 w 703"/>
                  <a:gd name="T1" fmla="*/ 2147483647 h 127"/>
                  <a:gd name="T2" fmla="*/ 2147483647 w 703"/>
                  <a:gd name="T3" fmla="*/ 2147483647 h 127"/>
                  <a:gd name="T4" fmla="*/ 2147483647 w 703"/>
                  <a:gd name="T5" fmla="*/ 2147483647 h 127"/>
                  <a:gd name="T6" fmla="*/ 2147483647 w 703"/>
                  <a:gd name="T7" fmla="*/ 2147483647 h 127"/>
                  <a:gd name="T8" fmla="*/ 2147483647 w 703"/>
                  <a:gd name="T9" fmla="*/ 2147483647 h 127"/>
                  <a:gd name="T10" fmla="*/ 2147483647 w 703"/>
                  <a:gd name="T11" fmla="*/ 2147483647 h 127"/>
                  <a:gd name="T12" fmla="*/ 2147483647 w 703"/>
                  <a:gd name="T13" fmla="*/ 2147483647 h 1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3"/>
                  <a:gd name="T22" fmla="*/ 0 h 127"/>
                  <a:gd name="T23" fmla="*/ 703 w 703"/>
                  <a:gd name="T24" fmla="*/ 127 h 1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3" h="127">
                    <a:moveTo>
                      <a:pt x="0" y="127"/>
                    </a:moveTo>
                    <a:cubicBezTo>
                      <a:pt x="24" y="97"/>
                      <a:pt x="48" y="67"/>
                      <a:pt x="88" y="47"/>
                    </a:cubicBezTo>
                    <a:cubicBezTo>
                      <a:pt x="128" y="27"/>
                      <a:pt x="176" y="14"/>
                      <a:pt x="240" y="7"/>
                    </a:cubicBezTo>
                    <a:cubicBezTo>
                      <a:pt x="304" y="0"/>
                      <a:pt x="421" y="0"/>
                      <a:pt x="472" y="7"/>
                    </a:cubicBezTo>
                    <a:cubicBezTo>
                      <a:pt x="523" y="14"/>
                      <a:pt x="509" y="40"/>
                      <a:pt x="544" y="47"/>
                    </a:cubicBezTo>
                    <a:cubicBezTo>
                      <a:pt x="579" y="54"/>
                      <a:pt x="657" y="39"/>
                      <a:pt x="680" y="47"/>
                    </a:cubicBezTo>
                    <a:cubicBezTo>
                      <a:pt x="703" y="55"/>
                      <a:pt x="691" y="75"/>
                      <a:pt x="680" y="95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9" name="Freeform 133">
                <a:extLst>
                  <a:ext uri="{FF2B5EF4-FFF2-40B4-BE49-F238E27FC236}">
                    <a16:creationId xmlns:a16="http://schemas.microsoft.com/office/drawing/2014/main" id="{76EDE97A-5D61-0DBE-88DB-F7BEC3D8A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563" y="2492375"/>
                <a:ext cx="227012" cy="858838"/>
              </a:xfrm>
              <a:custGeom>
                <a:avLst/>
                <a:gdLst>
                  <a:gd name="T0" fmla="*/ 2147483647 w 143"/>
                  <a:gd name="T1" fmla="*/ 2147483647 h 504"/>
                  <a:gd name="T2" fmla="*/ 2147483647 w 143"/>
                  <a:gd name="T3" fmla="*/ 2147483647 h 504"/>
                  <a:gd name="T4" fmla="*/ 2147483647 w 143"/>
                  <a:gd name="T5" fmla="*/ 2147483647 h 504"/>
                  <a:gd name="T6" fmla="*/ 2147483647 w 143"/>
                  <a:gd name="T7" fmla="*/ 2147483647 h 504"/>
                  <a:gd name="T8" fmla="*/ 2147483647 w 143"/>
                  <a:gd name="T9" fmla="*/ 2147483647 h 504"/>
                  <a:gd name="T10" fmla="*/ 2147483647 w 143"/>
                  <a:gd name="T11" fmla="*/ 2147483647 h 504"/>
                  <a:gd name="T12" fmla="*/ 2147483647 w 143"/>
                  <a:gd name="T13" fmla="*/ 2147483647 h 504"/>
                  <a:gd name="T14" fmla="*/ 2147483647 w 143"/>
                  <a:gd name="T15" fmla="*/ 0 h 5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3"/>
                  <a:gd name="T25" fmla="*/ 0 h 504"/>
                  <a:gd name="T26" fmla="*/ 143 w 143"/>
                  <a:gd name="T27" fmla="*/ 504 h 5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3" h="504">
                    <a:moveTo>
                      <a:pt x="22" y="504"/>
                    </a:moveTo>
                    <a:cubicBezTo>
                      <a:pt x="30" y="470"/>
                      <a:pt x="38" y="436"/>
                      <a:pt x="37" y="411"/>
                    </a:cubicBezTo>
                    <a:cubicBezTo>
                      <a:pt x="36" y="386"/>
                      <a:pt x="18" y="382"/>
                      <a:pt x="13" y="351"/>
                    </a:cubicBezTo>
                    <a:cubicBezTo>
                      <a:pt x="8" y="320"/>
                      <a:pt x="0" y="256"/>
                      <a:pt x="4" y="222"/>
                    </a:cubicBezTo>
                    <a:cubicBezTo>
                      <a:pt x="8" y="188"/>
                      <a:pt x="23" y="160"/>
                      <a:pt x="37" y="144"/>
                    </a:cubicBezTo>
                    <a:cubicBezTo>
                      <a:pt x="51" y="128"/>
                      <a:pt x="71" y="133"/>
                      <a:pt x="88" y="123"/>
                    </a:cubicBezTo>
                    <a:cubicBezTo>
                      <a:pt x="105" y="113"/>
                      <a:pt x="129" y="101"/>
                      <a:pt x="136" y="81"/>
                    </a:cubicBezTo>
                    <a:cubicBezTo>
                      <a:pt x="143" y="61"/>
                      <a:pt x="136" y="30"/>
                      <a:pt x="13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3025" tIns="36512" rIns="73025" bIns="36512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Rectangle 134">
                <a:extLst>
                  <a:ext uri="{FF2B5EF4-FFF2-40B4-BE49-F238E27FC236}">
                    <a16:creationId xmlns:a16="http://schemas.microsoft.com/office/drawing/2014/main" id="{C084BDD4-B9BF-856D-5DA4-1B8962ACBEC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92675" y="2246313"/>
                <a:ext cx="722313" cy="304800"/>
              </a:xfrm>
              <a:prstGeom prst="rect">
                <a:avLst/>
              </a:prstGeom>
              <a:solidFill>
                <a:srgbClr val="FF636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it-IT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1" name="Text Box 135">
                <a:extLst>
                  <a:ext uri="{FF2B5EF4-FFF2-40B4-BE49-F238E27FC236}">
                    <a16:creationId xmlns:a16="http://schemas.microsoft.com/office/drawing/2014/main" id="{BFF2AF6D-F6C3-7D34-651F-24D093A2D2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188" y="2276475"/>
                <a:ext cx="384721" cy="258403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73025" tIns="36512" rIns="73025" bIns="36512">
                <a:spAutoFit/>
              </a:bodyPr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it-IT"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SSH</a:t>
                </a: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2" name="Rectangle 136">
                <a:extLst>
                  <a:ext uri="{FF2B5EF4-FFF2-40B4-BE49-F238E27FC236}">
                    <a16:creationId xmlns:a16="http://schemas.microsoft.com/office/drawing/2014/main" id="{2AF10FC2-78C1-82C6-AEB7-850045DF6E1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162550" y="3465513"/>
                <a:ext cx="722313" cy="304800"/>
              </a:xfrm>
              <a:prstGeom prst="rect">
                <a:avLst/>
              </a:prstGeom>
              <a:solidFill>
                <a:srgbClr val="FF636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it-IT" alt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Rectangle 137">
                <a:extLst>
                  <a:ext uri="{FF2B5EF4-FFF2-40B4-BE49-F238E27FC236}">
                    <a16:creationId xmlns:a16="http://schemas.microsoft.com/office/drawing/2014/main" id="{C52C8CE5-B89F-D224-5BA2-EF243DE4B8A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173663" y="3503613"/>
                <a:ext cx="621965" cy="258403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73025" tIns="36512" rIns="73025" bIns="36512">
                <a:spAutoFit/>
              </a:bodyPr>
              <a:lstStyle/>
              <a:p>
                <a:pPr eaLnBrk="0" hangingPunct="0">
                  <a:defRPr/>
                </a:pPr>
                <a:r>
                  <a:rPr lang="en-US" altLang="it-IT"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SSL/TLS</a:t>
                </a:r>
              </a:p>
            </p:txBody>
          </p:sp>
          <p:sp>
            <p:nvSpPr>
              <p:cNvPr id="144" name="Rectangle 138">
                <a:extLst>
                  <a:ext uri="{FF2B5EF4-FFF2-40B4-BE49-F238E27FC236}">
                    <a16:creationId xmlns:a16="http://schemas.microsoft.com/office/drawing/2014/main" id="{1E5884C9-7654-3E5C-0840-2F7444431CF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41813" y="3509963"/>
                <a:ext cx="541337" cy="2889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it-IT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5" name="Text Box 139">
                <a:extLst>
                  <a:ext uri="{FF2B5EF4-FFF2-40B4-BE49-F238E27FC236}">
                    <a16:creationId xmlns:a16="http://schemas.microsoft.com/office/drawing/2014/main" id="{5CAF8BEC-E0F7-34AE-9615-F5D1CAAC21DD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403097" y="3523863"/>
                <a:ext cx="418769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it-IT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TCP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DC195E-0E85-9A8D-4C14-6CB2052C2541}"/>
                </a:ext>
              </a:extLst>
            </p:cNvPr>
            <p:cNvSpPr txBox="1"/>
            <p:nvPr/>
          </p:nvSpPr>
          <p:spPr>
            <a:xfrm>
              <a:off x="1377815" y="1263975"/>
              <a:ext cx="1847109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Public Key Crypto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SSL/TLS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HTTP/HTTPS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SSH/IKE/Kerberos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1872CA-6D75-9CFF-15ED-336443F0CEF6}"/>
                </a:ext>
              </a:extLst>
            </p:cNvPr>
            <p:cNvSpPr txBox="1"/>
            <p:nvPr/>
          </p:nvSpPr>
          <p:spPr>
            <a:xfrm>
              <a:off x="2170914" y="4854262"/>
              <a:ext cx="3076361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SSL: Secure Socket Layer</a:t>
              </a:r>
            </a:p>
            <a:p>
              <a:r>
                <a:rPr lang="en-US" sz="1600" dirty="0">
                  <a:solidFill>
                    <a:srgbClr val="FF0000"/>
                  </a:solidFill>
                </a:rPr>
                <a:t>TLS: Transport Layer Security</a:t>
              </a:r>
            </a:p>
            <a:p>
              <a:r>
                <a:rPr lang="en-US" sz="1600" dirty="0">
                  <a:solidFill>
                    <a:srgbClr val="FF0000"/>
                  </a:solidFill>
                </a:rPr>
                <a:t>HTTPS: </a:t>
              </a:r>
              <a:r>
                <a:rPr lang="en-US" sz="1600" dirty="0" err="1">
                  <a:solidFill>
                    <a:srgbClr val="FF0000"/>
                  </a:solidFill>
                </a:rPr>
                <a:t>HyperTexT</a:t>
              </a:r>
              <a:r>
                <a:rPr lang="en-US" sz="1600" dirty="0">
                  <a:solidFill>
                    <a:srgbClr val="FF0000"/>
                  </a:solidFill>
                </a:rPr>
                <a:t> Protocol Secure</a:t>
              </a:r>
            </a:p>
            <a:p>
              <a:r>
                <a:rPr lang="en-US" sz="1600" dirty="0">
                  <a:solidFill>
                    <a:srgbClr val="FF0000"/>
                  </a:solidFill>
                </a:rPr>
                <a:t>SSH: Secure Shell</a:t>
              </a:r>
            </a:p>
          </p:txBody>
        </p:sp>
      </p:grpSp>
      <p:sp>
        <p:nvSpPr>
          <p:cNvPr id="146" name="Segnaposto data 3">
            <a:extLst>
              <a:ext uri="{FF2B5EF4-FFF2-40B4-BE49-F238E27FC236}">
                <a16:creationId xmlns:a16="http://schemas.microsoft.com/office/drawing/2014/main" id="{1895535F-6F42-3D1E-D0E4-50798B9BD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276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147" name="Segnaposto piè di pagina 4">
            <a:extLst>
              <a:ext uri="{FF2B5EF4-FFF2-40B4-BE49-F238E27FC236}">
                <a16:creationId xmlns:a16="http://schemas.microsoft.com/office/drawing/2014/main" id="{D4BFA557-5CFC-0128-F7EA-F95165F5E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4261" y="6356350"/>
            <a:ext cx="7096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AA63CF-133F-3B44-CC86-E66F48B27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E2D0C3-CF72-4680-8817-2C7FA986AADF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798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E9225-0953-F988-9126-365BD2C6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Quantum Computing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2811C-61C5-1C9C-FD99-741E903E8D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9C96B-4707-06B2-D49C-3A6F9D651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sp>
        <p:nvSpPr>
          <p:cNvPr id="7" name="Title 16">
            <a:extLst>
              <a:ext uri="{FF2B5EF4-FFF2-40B4-BE49-F238E27FC236}">
                <a16:creationId xmlns:a16="http://schemas.microsoft.com/office/drawing/2014/main" id="{EDA736EF-9122-6E16-4796-1A10B07534A1}"/>
              </a:ext>
            </a:extLst>
          </p:cNvPr>
          <p:cNvSpPr txBox="1">
            <a:spLocks/>
          </p:cNvSpPr>
          <p:nvPr/>
        </p:nvSpPr>
        <p:spPr>
          <a:xfrm>
            <a:off x="-3016221" y="-32602"/>
            <a:ext cx="93262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475C5C-33BF-4640-8A25-080DEAB0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71" y="1360175"/>
            <a:ext cx="2336800" cy="2921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C30983-C7B6-057B-FC60-1ED710B0C3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t="27783"/>
          <a:stretch/>
        </p:blipFill>
        <p:spPr>
          <a:xfrm>
            <a:off x="2916384" y="3983798"/>
            <a:ext cx="3148672" cy="1883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815CF5-47B9-67D6-434F-E49F2D2F0191}"/>
              </a:ext>
            </a:extLst>
          </p:cNvPr>
          <p:cNvSpPr txBox="1"/>
          <p:nvPr/>
        </p:nvSpPr>
        <p:spPr>
          <a:xfrm>
            <a:off x="495031" y="4316087"/>
            <a:ext cx="2433680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IBM 127 Qubit Eagle Computer,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8D47A3-8D0F-6DFC-1FB5-2F1A8638F884}"/>
              </a:ext>
            </a:extLst>
          </p:cNvPr>
          <p:cNvSpPr txBox="1"/>
          <p:nvPr/>
        </p:nvSpPr>
        <p:spPr>
          <a:xfrm>
            <a:off x="3205907" y="5891126"/>
            <a:ext cx="2558714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IBM 433 Qubit </a:t>
            </a:r>
            <a:r>
              <a:rPr kumimoji="0" lang="en-US" sz="1050" b="0" i="1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Ospray</a:t>
            </a: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Computer, 2022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D1E5A1-651E-15DC-D7CE-A1C04C2F9CBF}"/>
              </a:ext>
            </a:extLst>
          </p:cNvPr>
          <p:cNvSpPr/>
          <p:nvPr/>
        </p:nvSpPr>
        <p:spPr>
          <a:xfrm>
            <a:off x="6350319" y="1237294"/>
            <a:ext cx="2700000" cy="4522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Quantum Computing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EC1CF2-3807-7169-F10A-6E5EE5D49836}"/>
              </a:ext>
            </a:extLst>
          </p:cNvPr>
          <p:cNvSpPr/>
          <p:nvPr/>
        </p:nvSpPr>
        <p:spPr>
          <a:xfrm>
            <a:off x="9157038" y="1237294"/>
            <a:ext cx="2700000" cy="4522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Classic Computing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8C292E-34FF-3C02-99D9-91AC01A83385}"/>
              </a:ext>
            </a:extLst>
          </p:cNvPr>
          <p:cNvCxnSpPr>
            <a:cxnSpLocks/>
          </p:cNvCxnSpPr>
          <p:nvPr/>
        </p:nvCxnSpPr>
        <p:spPr>
          <a:xfrm>
            <a:off x="9103678" y="1237293"/>
            <a:ext cx="0" cy="504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142497-068E-D493-A60B-97F08AE20DA2}"/>
              </a:ext>
            </a:extLst>
          </p:cNvPr>
          <p:cNvCxnSpPr>
            <a:cxnSpLocks/>
          </p:cNvCxnSpPr>
          <p:nvPr/>
        </p:nvCxnSpPr>
        <p:spPr>
          <a:xfrm flipH="1">
            <a:off x="6405510" y="2838788"/>
            <a:ext cx="54000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1786CD-7874-48EF-C0B7-C5AA7ED9CD79}"/>
              </a:ext>
            </a:extLst>
          </p:cNvPr>
          <p:cNvCxnSpPr>
            <a:cxnSpLocks/>
          </p:cNvCxnSpPr>
          <p:nvPr/>
        </p:nvCxnSpPr>
        <p:spPr>
          <a:xfrm flipH="1">
            <a:off x="6405510" y="5116890"/>
            <a:ext cx="54000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336405-9D51-5B8A-1588-5CE35EAB0CA7}"/>
              </a:ext>
            </a:extLst>
          </p:cNvPr>
          <p:cNvCxnSpPr>
            <a:cxnSpLocks/>
          </p:cNvCxnSpPr>
          <p:nvPr/>
        </p:nvCxnSpPr>
        <p:spPr>
          <a:xfrm flipH="1">
            <a:off x="6405510" y="3977839"/>
            <a:ext cx="54000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278C49AA-7124-FB7B-2CF9-19296424C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905" y="1893310"/>
            <a:ext cx="617273" cy="73158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CD35A17-82B2-DD36-76C2-EC3F1C6CB5FE}"/>
              </a:ext>
            </a:extLst>
          </p:cNvPr>
          <p:cNvGrpSpPr/>
          <p:nvPr/>
        </p:nvGrpSpPr>
        <p:grpSpPr>
          <a:xfrm>
            <a:off x="7160430" y="1717039"/>
            <a:ext cx="4636966" cy="1080000"/>
            <a:chOff x="7160430" y="1615443"/>
            <a:chExt cx="4636966" cy="10800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A90C8A-1161-195C-B4A8-06B098B4413B}"/>
                </a:ext>
              </a:extLst>
            </p:cNvPr>
            <p:cNvSpPr txBox="1"/>
            <p:nvPr/>
          </p:nvSpPr>
          <p:spPr>
            <a:xfrm>
              <a:off x="7160430" y="1615443"/>
              <a:ext cx="1836000" cy="108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Calculates with qubits, which can represent 0 and 1 at the same time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FC3F32-E943-0A84-B538-622B6BDA6709}"/>
                </a:ext>
              </a:extLst>
            </p:cNvPr>
            <p:cNvSpPr txBox="1"/>
            <p:nvPr/>
          </p:nvSpPr>
          <p:spPr>
            <a:xfrm>
              <a:off x="9961396" y="1615443"/>
              <a:ext cx="1836000" cy="108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Calculates with transistors, which can represent either 0 or 1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44E074AD-54F7-BF91-0E35-B447AFF43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3237" y="1986505"/>
            <a:ext cx="746825" cy="54106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D896423-DA9C-ACF8-6E45-9B8F4994292D}"/>
              </a:ext>
            </a:extLst>
          </p:cNvPr>
          <p:cNvGrpSpPr/>
          <p:nvPr/>
        </p:nvGrpSpPr>
        <p:grpSpPr>
          <a:xfrm>
            <a:off x="7160430" y="2865613"/>
            <a:ext cx="4636966" cy="1080000"/>
            <a:chOff x="7160430" y="1615443"/>
            <a:chExt cx="4636966" cy="10800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6C6E68-4868-6769-FAD8-15B767528E36}"/>
                </a:ext>
              </a:extLst>
            </p:cNvPr>
            <p:cNvSpPr txBox="1"/>
            <p:nvPr/>
          </p:nvSpPr>
          <p:spPr>
            <a:xfrm>
              <a:off x="7160430" y="1615443"/>
              <a:ext cx="1836000" cy="108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Power increases exponentially in proportion to the number of qubits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41C269-B949-4F93-3760-569CE677727F}"/>
                </a:ext>
              </a:extLst>
            </p:cNvPr>
            <p:cNvSpPr txBox="1"/>
            <p:nvPr/>
          </p:nvSpPr>
          <p:spPr>
            <a:xfrm>
              <a:off x="9961396" y="1615443"/>
              <a:ext cx="1836000" cy="108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Power increases in a 1:1 relationship with the number of transistors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6AFB41-4618-FF3A-D4AE-85EB7BE607BE}"/>
              </a:ext>
            </a:extLst>
          </p:cNvPr>
          <p:cNvGrpSpPr/>
          <p:nvPr/>
        </p:nvGrpSpPr>
        <p:grpSpPr>
          <a:xfrm>
            <a:off x="7160430" y="4012086"/>
            <a:ext cx="4636966" cy="1080000"/>
            <a:chOff x="7160430" y="1615443"/>
            <a:chExt cx="4636966" cy="10800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606A3C-B966-FD27-F64A-E7DAFC8DCB36}"/>
                </a:ext>
              </a:extLst>
            </p:cNvPr>
            <p:cNvSpPr txBox="1"/>
            <p:nvPr/>
          </p:nvSpPr>
          <p:spPr>
            <a:xfrm>
              <a:off x="7160430" y="1615443"/>
              <a:ext cx="1836000" cy="108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Quantum computers have high error rates and need to be kept ultracold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F9B4C2A-8A6C-9E99-4515-A87C8DE4C79C}"/>
                </a:ext>
              </a:extLst>
            </p:cNvPr>
            <p:cNvSpPr txBox="1"/>
            <p:nvPr/>
          </p:nvSpPr>
          <p:spPr>
            <a:xfrm>
              <a:off x="9961396" y="1615443"/>
              <a:ext cx="1836000" cy="108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Classical computers have low error rates and can operate at room temp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D4B74FF-BE35-8A1F-C95F-FCD0EC309559}"/>
              </a:ext>
            </a:extLst>
          </p:cNvPr>
          <p:cNvGrpSpPr/>
          <p:nvPr/>
        </p:nvGrpSpPr>
        <p:grpSpPr>
          <a:xfrm>
            <a:off x="7160430" y="5182674"/>
            <a:ext cx="4636966" cy="1080000"/>
            <a:chOff x="7160430" y="1615443"/>
            <a:chExt cx="4636966" cy="10800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0C3B8A-43E2-6ECF-E40E-D7F8CC4E0E66}"/>
                </a:ext>
              </a:extLst>
            </p:cNvPr>
            <p:cNvSpPr txBox="1"/>
            <p:nvPr/>
          </p:nvSpPr>
          <p:spPr>
            <a:xfrm>
              <a:off x="7160430" y="1615443"/>
              <a:ext cx="1836000" cy="108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Well suited for tasks like optimization problems, data analysis, and simulations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C14A8B7-0E3B-0A8A-F7ED-A2217681A936}"/>
                </a:ext>
              </a:extLst>
            </p:cNvPr>
            <p:cNvSpPr txBox="1"/>
            <p:nvPr/>
          </p:nvSpPr>
          <p:spPr>
            <a:xfrm>
              <a:off x="9961396" y="1615443"/>
              <a:ext cx="1836000" cy="108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Most everyday processing is best handled by classical computers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FB83DCE5-E1A5-1AC6-40AE-DA48BBB5E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2094" y="3052684"/>
            <a:ext cx="624894" cy="7620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203D476-0C6B-A25B-ED82-C65E86A5B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7801" y="4200625"/>
            <a:ext cx="693480" cy="69348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6246AAA-9E71-513D-8673-C90F247A14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7818" y="5372123"/>
            <a:ext cx="533446" cy="70110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D3579B7-1264-B8E4-ADAC-958DD1AC2D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1340" y="3128891"/>
            <a:ext cx="670618" cy="6858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8667DA0-73F4-239B-655F-FE88B6B610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5151" y="4207490"/>
            <a:ext cx="662997" cy="70110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CEFC9DE-328A-E7CD-2F84-C0F288797F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1357" y="5505496"/>
            <a:ext cx="510584" cy="541067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2F57BC4-E01A-4582-D441-E7C2ADA5B3F4}"/>
              </a:ext>
            </a:extLst>
          </p:cNvPr>
          <p:cNvSpPr/>
          <p:nvPr/>
        </p:nvSpPr>
        <p:spPr>
          <a:xfrm>
            <a:off x="311727" y="1320423"/>
            <a:ext cx="2780145" cy="32534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2EE2AD-255E-3C02-3945-C22B15FA3E32}"/>
              </a:ext>
            </a:extLst>
          </p:cNvPr>
          <p:cNvSpPr/>
          <p:nvPr/>
        </p:nvSpPr>
        <p:spPr>
          <a:xfrm rot="5400000">
            <a:off x="3267666" y="3315896"/>
            <a:ext cx="2448035" cy="324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7F24E8-9E98-A8D4-5C8C-A37B6C7C55B5}"/>
              </a:ext>
            </a:extLst>
          </p:cNvPr>
          <p:cNvSpPr txBox="1"/>
          <p:nvPr/>
        </p:nvSpPr>
        <p:spPr>
          <a:xfrm>
            <a:off x="3048000" y="324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Quantum Computing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17985BF-8693-B356-132C-B858D67AAD13}"/>
              </a:ext>
            </a:extLst>
          </p:cNvPr>
          <p:cNvSpPr/>
          <p:nvPr/>
        </p:nvSpPr>
        <p:spPr>
          <a:xfrm>
            <a:off x="6437800" y="4083692"/>
            <a:ext cx="2665877" cy="10069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C45B8C-DC2B-D7A5-B215-828906133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E2D0C3-CF72-4680-8817-2C7FA986AADF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63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C8295DD-A1E4-9111-C408-972BE04CE2D5}"/>
              </a:ext>
            </a:extLst>
          </p:cNvPr>
          <p:cNvGrpSpPr/>
          <p:nvPr/>
        </p:nvGrpSpPr>
        <p:grpSpPr>
          <a:xfrm>
            <a:off x="1219037" y="1433289"/>
            <a:ext cx="9725189" cy="4826716"/>
            <a:chOff x="1219037" y="1145056"/>
            <a:chExt cx="9725189" cy="48267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7AFF6E1-B260-D4B6-1AE4-2D6AE9540D05}"/>
                </a:ext>
              </a:extLst>
            </p:cNvPr>
            <p:cNvGrpSpPr/>
            <p:nvPr/>
          </p:nvGrpSpPr>
          <p:grpSpPr>
            <a:xfrm>
              <a:off x="1219037" y="1145056"/>
              <a:ext cx="9725189" cy="4826716"/>
              <a:chOff x="924760" y="1365912"/>
              <a:chExt cx="10457779" cy="550063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90BB3DE-4162-4E47-65CC-1568E997D086}"/>
                  </a:ext>
                </a:extLst>
              </p:cNvPr>
              <p:cNvGrpSpPr/>
              <p:nvPr/>
            </p:nvGrpSpPr>
            <p:grpSpPr>
              <a:xfrm>
                <a:off x="924760" y="1468843"/>
                <a:ext cx="5307237" cy="4953111"/>
                <a:chOff x="1305759" y="1606683"/>
                <a:chExt cx="5307237" cy="495311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125E2C88-532A-0221-01A2-9EF01AE43EFF}"/>
                    </a:ext>
                  </a:extLst>
                </p:cNvPr>
                <p:cNvGrpSpPr/>
                <p:nvPr/>
              </p:nvGrpSpPr>
              <p:grpSpPr>
                <a:xfrm>
                  <a:off x="1305759" y="1606683"/>
                  <a:ext cx="5307237" cy="3082697"/>
                  <a:chOff x="1963350" y="2373113"/>
                  <a:chExt cx="5380286" cy="3490409"/>
                </a:xfrm>
              </p:grpSpPr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08B09683-14D0-5799-940B-0F95E13AC17E}"/>
                      </a:ext>
                    </a:extLst>
                  </p:cNvPr>
                  <p:cNvGrpSpPr/>
                  <p:nvPr/>
                </p:nvGrpSpPr>
                <p:grpSpPr>
                  <a:xfrm>
                    <a:off x="1963350" y="2373113"/>
                    <a:ext cx="4305248" cy="2671791"/>
                    <a:chOff x="1963350" y="2373113"/>
                    <a:chExt cx="4305248" cy="2671791"/>
                  </a:xfrm>
                </p:grpSpPr>
                <p:grpSp>
                  <p:nvGrpSpPr>
                    <p:cNvPr id="15" name="Group 14">
                      <a:extLst>
                        <a:ext uri="{FF2B5EF4-FFF2-40B4-BE49-F238E27FC236}">
                          <a16:creationId xmlns:a16="http://schemas.microsoft.com/office/drawing/2014/main" id="{CF8D9CFD-53A5-737C-57B6-2805FAEB69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63350" y="2373113"/>
                      <a:ext cx="4305248" cy="2671791"/>
                      <a:chOff x="1846236" y="3370400"/>
                      <a:chExt cx="3329411" cy="2107737"/>
                    </a:xfrm>
                  </p:grpSpPr>
                  <p:sp>
                    <p:nvSpPr>
                      <p:cNvPr id="17" name="Oval 16">
                        <a:extLst>
                          <a:ext uri="{FF2B5EF4-FFF2-40B4-BE49-F238E27FC236}">
                            <a16:creationId xmlns:a16="http://schemas.microsoft.com/office/drawing/2014/main" id="{805D7F84-8676-66DD-5C43-6F89B14434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46236" y="3370400"/>
                        <a:ext cx="2012574" cy="2049137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 b="1"/>
                      </a:p>
                    </p:txBody>
                  </p:sp>
                  <p:sp>
                    <p:nvSpPr>
                      <p:cNvPr id="18" name="Oval 17">
                        <a:extLst>
                          <a:ext uri="{FF2B5EF4-FFF2-40B4-BE49-F238E27FC236}">
                            <a16:creationId xmlns:a16="http://schemas.microsoft.com/office/drawing/2014/main" id="{64A74340-23BA-3B4A-8346-90753C0831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94982" y="3429000"/>
                        <a:ext cx="2012574" cy="2049137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 b="1"/>
                      </a:p>
                    </p:txBody>
                  </p:sp>
                  <p:sp>
                    <p:nvSpPr>
                      <p:cNvPr id="19" name="Oval 18">
                        <a:extLst>
                          <a:ext uri="{FF2B5EF4-FFF2-40B4-BE49-F238E27FC236}">
                            <a16:creationId xmlns:a16="http://schemas.microsoft.com/office/drawing/2014/main" id="{616E11EA-B3C8-5162-8D27-F89A555F6F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86656" y="4466318"/>
                        <a:ext cx="661012" cy="610310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 b="1"/>
                      </a:p>
                    </p:txBody>
                  </p:sp>
                  <p:sp>
                    <p:nvSpPr>
                      <p:cNvPr id="20" name="TextBox 19">
                        <a:extLst>
                          <a:ext uri="{FF2B5EF4-FFF2-40B4-BE49-F238E27FC236}">
                            <a16:creationId xmlns:a16="http://schemas.microsoft.com/office/drawing/2014/main" id="{58138DC7-F286-1D16-ACB2-56AA11CC72C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257863" y="4614963"/>
                        <a:ext cx="270550" cy="407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000" b="1" dirty="0"/>
                          <a:t>P</a:t>
                        </a:r>
                      </a:p>
                    </p:txBody>
                  </p:sp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8E931532-856A-1995-855B-ED5E6E82DC6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97784" y="3837540"/>
                        <a:ext cx="412445" cy="407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000" b="1" dirty="0"/>
                          <a:t>NP</a:t>
                        </a:r>
                      </a:p>
                    </p:txBody>
                  </p:sp>
                  <p:sp>
                    <p:nvSpPr>
                      <p:cNvPr id="22" name="TextBox 21">
                        <a:extLst>
                          <a:ext uri="{FF2B5EF4-FFF2-40B4-BE49-F238E27FC236}">
                            <a16:creationId xmlns:a16="http://schemas.microsoft.com/office/drawing/2014/main" id="{9A3BAC98-25E9-7893-E2AB-9240C8BE601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955733" y="4253513"/>
                        <a:ext cx="1219914" cy="407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sz="2000" b="1" dirty="0"/>
                          <a:t>NP-Hard</a:t>
                        </a:r>
                      </a:p>
                    </p:txBody>
                  </p:sp>
                </p:grp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CAB52DB3-2659-8C34-D70E-FE3ECC3D369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28132" y="3225635"/>
                      <a:ext cx="1333830" cy="9134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2000" b="1" dirty="0"/>
                        <a:t>NP- Complete</a:t>
                      </a:r>
                    </a:p>
                  </p:txBody>
                </p:sp>
              </p:grpSp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84F28165-0310-2F6B-FFE2-2C6D55C14378}"/>
                      </a:ext>
                    </a:extLst>
                  </p:cNvPr>
                  <p:cNvSpPr txBox="1"/>
                  <p:nvPr/>
                </p:nvSpPr>
                <p:spPr>
                  <a:xfrm>
                    <a:off x="2035207" y="5029531"/>
                    <a:ext cx="5308429" cy="8339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/>
                      <a:t>P = Polynomial time Problems</a:t>
                    </a:r>
                  </a:p>
                  <a:p>
                    <a:r>
                      <a:rPr lang="en-US" b="1" dirty="0"/>
                      <a:t>NP: Non-deterministic Polynomial time Problems</a:t>
                    </a:r>
                  </a:p>
                </p:txBody>
              </p:sp>
            </p:grpSp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E56CAD6F-8D1B-24C8-C059-847194451B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20076" y="4598747"/>
                  <a:ext cx="4698508" cy="19610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7976159-1DCE-9648-479D-D0E5CB0DD900}"/>
                  </a:ext>
                </a:extLst>
              </p:cNvPr>
              <p:cNvGrpSpPr/>
              <p:nvPr/>
            </p:nvGrpSpPr>
            <p:grpSpPr>
              <a:xfrm>
                <a:off x="5744029" y="1365912"/>
                <a:ext cx="5638510" cy="5500634"/>
                <a:chOff x="6125029" y="1365912"/>
                <a:chExt cx="5638510" cy="5500634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B9C0F2B-437F-EE70-B470-1427D9C81309}"/>
                    </a:ext>
                  </a:extLst>
                </p:cNvPr>
                <p:cNvSpPr txBox="1"/>
                <p:nvPr/>
              </p:nvSpPr>
              <p:spPr>
                <a:xfrm>
                  <a:off x="6439372" y="5075873"/>
                  <a:ext cx="5143343" cy="4208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Bounded-error Quantum Polynomial time (BQP)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29A7C90-E2E9-FF94-178E-A18CA481DCA2}"/>
                    </a:ext>
                  </a:extLst>
                </p:cNvPr>
                <p:cNvSpPr txBox="1"/>
                <p:nvPr/>
              </p:nvSpPr>
              <p:spPr>
                <a:xfrm>
                  <a:off x="6125029" y="1365912"/>
                  <a:ext cx="5316477" cy="4208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Where BQP lives in the world of complexity classes</a:t>
                  </a:r>
                </a:p>
              </p:txBody>
            </p:sp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58CEF93B-B0BA-D392-4FF5-F58F3A672B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2771" t="25541" r="23505" b="11165"/>
                <a:stretch/>
              </p:blipFill>
              <p:spPr>
                <a:xfrm>
                  <a:off x="6274054" y="1705874"/>
                  <a:ext cx="5189879" cy="3439319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54FEE77-BCA2-2DC4-083E-C49C074595EE}"/>
                    </a:ext>
                  </a:extLst>
                </p:cNvPr>
                <p:cNvSpPr txBox="1"/>
                <p:nvPr/>
              </p:nvSpPr>
              <p:spPr>
                <a:xfrm>
                  <a:off x="6188329" y="5498624"/>
                  <a:ext cx="5575210" cy="1367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i="1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Quantum Algorithms can be based on Phase Estimation: including </a:t>
                  </a:r>
                  <a:r>
                    <a:rPr lang="en-US" b="1" i="1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Shor’s algorithm</a:t>
                  </a:r>
                  <a:r>
                    <a:rPr lang="en-US" i="1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on Amplitude Amplification including </a:t>
                  </a:r>
                  <a:r>
                    <a:rPr lang="en-US" b="1" i="1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Grover’s algorithm</a:t>
                  </a:r>
                  <a:r>
                    <a:rPr lang="en-US" i="1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and on </a:t>
                  </a:r>
                  <a:r>
                    <a:rPr lang="en-US" b="1" i="1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Quantum Walks </a:t>
                  </a:r>
                  <a:endParaRPr lang="en-US" b="1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A7ED3DD-2203-6C28-F030-6D7090276847}"/>
                </a:ext>
              </a:extLst>
            </p:cNvPr>
            <p:cNvSpPr txBox="1"/>
            <p:nvPr/>
          </p:nvSpPr>
          <p:spPr>
            <a:xfrm>
              <a:off x="1323245" y="5523770"/>
              <a:ext cx="41736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rgbClr val="FF0000"/>
                  </a:solidFill>
                  <a:latin typeface="Abadi" panose="020B0604020104020204" pitchFamily="34" charset="0"/>
                  <a:cs typeface="Arial" panose="020B0604020202020204" pitchFamily="34" charset="0"/>
                </a:rPr>
                <a:t>Factorial Time - n! - Error </a:t>
              </a:r>
              <a:r>
                <a:rPr lang="en-US" sz="1600" i="1" dirty="0">
                  <a:solidFill>
                    <a:srgbClr val="FF0000"/>
                  </a:solidFill>
                  <a:cs typeface="Arial" panose="020B0604020202020204" pitchFamily="34" charset="0"/>
                </a:rPr>
                <a:t>Correcting</a:t>
              </a:r>
              <a:r>
                <a:rPr lang="en-US" sz="1600" i="1" dirty="0">
                  <a:solidFill>
                    <a:srgbClr val="FF0000"/>
                  </a:solidFill>
                  <a:latin typeface="Abadi" panose="020B0604020104020204" pitchFamily="34" charset="0"/>
                  <a:cs typeface="Arial" panose="020B0604020202020204" pitchFamily="34" charset="0"/>
                </a:rPr>
                <a:t> Code</a:t>
              </a: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899E8C8-717A-30EF-7AEB-727A86ED3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56" y="365126"/>
            <a:ext cx="9332843" cy="981075"/>
          </a:xfrm>
        </p:spPr>
        <p:txBody>
          <a:bodyPr/>
          <a:lstStyle/>
          <a:p>
            <a:r>
              <a:rPr lang="en-US" dirty="0"/>
              <a:t>Computational Complexity Theory</a:t>
            </a:r>
          </a:p>
        </p:txBody>
      </p:sp>
      <p:sp>
        <p:nvSpPr>
          <p:cNvPr id="25" name="Segnaposto data 3">
            <a:extLst>
              <a:ext uri="{FF2B5EF4-FFF2-40B4-BE49-F238E27FC236}">
                <a16:creationId xmlns:a16="http://schemas.microsoft.com/office/drawing/2014/main" id="{7A61B1BF-7F3B-0C3F-F668-925906159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276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26" name="Segnaposto piè di pagina 4">
            <a:extLst>
              <a:ext uri="{FF2B5EF4-FFF2-40B4-BE49-F238E27FC236}">
                <a16:creationId xmlns:a16="http://schemas.microsoft.com/office/drawing/2014/main" id="{69F1EE44-91F5-B228-87CC-4E2A417CC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4261" y="6356350"/>
            <a:ext cx="7096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BB2EBF-F861-7D49-F7D3-7C2B9B233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E2D0C3-CF72-4680-8817-2C7FA986AADF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641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B732-22E1-652A-EFCC-4DE34ABC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Quantum Cyber Threats to Encryption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DB2B3-B493-A932-2294-4FAAC4B857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861AF-20AE-BB8C-F18A-56221CA4B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69E0289-B421-79C1-BAE4-29CB40E4A46F}"/>
              </a:ext>
            </a:extLst>
          </p:cNvPr>
          <p:cNvSpPr txBox="1">
            <a:spLocks/>
          </p:cNvSpPr>
          <p:nvPr/>
        </p:nvSpPr>
        <p:spPr>
          <a:xfrm>
            <a:off x="2089377" y="366465"/>
            <a:ext cx="9264424" cy="9797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441F98-0748-EDBD-FAB9-F42208BE1942}"/>
              </a:ext>
            </a:extLst>
          </p:cNvPr>
          <p:cNvGrpSpPr/>
          <p:nvPr/>
        </p:nvGrpSpPr>
        <p:grpSpPr>
          <a:xfrm>
            <a:off x="371474" y="1428584"/>
            <a:ext cx="11463853" cy="4498294"/>
            <a:chOff x="371474" y="1428584"/>
            <a:chExt cx="11463853" cy="44982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4ED84C-2905-8AA4-5DCA-9B64E04F074E}"/>
                </a:ext>
              </a:extLst>
            </p:cNvPr>
            <p:cNvSpPr txBox="1"/>
            <p:nvPr/>
          </p:nvSpPr>
          <p:spPr>
            <a:xfrm>
              <a:off x="371475" y="1428584"/>
              <a:ext cx="1146333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0" i="0" u="none" strike="noStrike" baseline="0" dirty="0">
                  <a:solidFill>
                    <a:schemeClr val="tx2"/>
                  </a:solidFill>
                </a:rPr>
                <a:t>There are two types of encryption systems currently in use: symmetric and asymmetric encryption (which is also known as public key cryptography).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9640AD-1268-592F-B7A3-89DC67E4B95A}"/>
                </a:ext>
              </a:extLst>
            </p:cNvPr>
            <p:cNvSpPr txBox="1">
              <a:spLocks/>
            </p:cNvSpPr>
            <p:nvPr/>
          </p:nvSpPr>
          <p:spPr>
            <a:xfrm>
              <a:off x="371475" y="2204889"/>
              <a:ext cx="5592445" cy="329167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2000" i="0" u="none" strike="noStrike" baseline="0" dirty="0">
                  <a:solidFill>
                    <a:srgbClr val="FF0000"/>
                  </a:solidFill>
                </a:rPr>
                <a:t>Quantum Computing poses a real threat to </a:t>
              </a:r>
              <a:r>
                <a:rPr lang="en-US" sz="2000" dirty="0">
                  <a:solidFill>
                    <a:srgbClr val="FF0000"/>
                  </a:solidFill>
                </a:rPr>
                <a:t>systems leveraging </a:t>
              </a:r>
              <a:r>
                <a:rPr lang="en-US" sz="2000" i="0" u="none" strike="noStrike" baseline="0" dirty="0">
                  <a:solidFill>
                    <a:srgbClr val="FF0000"/>
                  </a:solidFill>
                </a:rPr>
                <a:t>asymmetric encryption</a:t>
              </a:r>
            </a:p>
            <a:p>
              <a:pPr algn="l"/>
              <a:r>
                <a:rPr lang="en-US" b="0" i="0" u="none" strike="noStrike" baseline="0" dirty="0">
                  <a:solidFill>
                    <a:srgbClr val="FF0000"/>
                  </a:solidFill>
                </a:rPr>
                <a:t>“</a:t>
              </a:r>
              <a:r>
                <a:rPr lang="en-US" b="1" i="0" u="none" strike="noStrike" baseline="0" dirty="0">
                  <a:solidFill>
                    <a:srgbClr val="FF0000"/>
                  </a:solidFill>
                </a:rPr>
                <a:t>Shor’s algorithm</a:t>
              </a:r>
              <a:r>
                <a:rPr lang="en-US" b="0" i="0" u="none" strike="noStrike" baseline="0" dirty="0">
                  <a:solidFill>
                    <a:srgbClr val="FF0000"/>
                  </a:solidFill>
                </a:rPr>
                <a:t>”, </a:t>
              </a:r>
              <a:r>
                <a:rPr lang="en-US" b="0" i="0" u="none" strike="noStrike" baseline="0" dirty="0">
                  <a:solidFill>
                    <a:srgbClr val="212529"/>
                  </a:solidFill>
                </a:rPr>
                <a:t>which runs on a quantum computer, </a:t>
              </a:r>
              <a:r>
                <a:rPr lang="en-US" i="0" u="none" strike="noStrike" baseline="0" dirty="0">
                  <a:solidFill>
                    <a:srgbClr val="212529"/>
                  </a:solidFill>
                </a:rPr>
                <a:t>efficiently solves the integer factorization problem that offers the foundations of the public-key cryptography. </a:t>
              </a:r>
            </a:p>
            <a:p>
              <a:pPr algn="l"/>
              <a:r>
                <a:rPr lang="en-US" i="0" u="none" strike="noStrike" baseline="0" dirty="0">
                  <a:solidFill>
                    <a:srgbClr val="212529"/>
                  </a:solidFill>
                </a:rPr>
                <a:t>This implies that, if a quantum computer is developed, today’s public-key cryptography algorithms (e.g., RSA, ECDH: Elliptic Curve Diffie Hellman Key Exchange) and protocols would need to be replaced by algorithms and protocols that can offer cryptanalytic resistance against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4EF8D8-C8CF-6720-1217-2BCB05F52946}"/>
                </a:ext>
              </a:extLst>
            </p:cNvPr>
            <p:cNvSpPr txBox="1">
              <a:spLocks/>
            </p:cNvSpPr>
            <p:nvPr/>
          </p:nvSpPr>
          <p:spPr>
            <a:xfrm>
              <a:off x="6242881" y="2204889"/>
              <a:ext cx="5592445" cy="329167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2000" i="0" u="none" strike="noStrike" baseline="0" dirty="0">
                  <a:solidFill>
                    <a:srgbClr val="FF0000"/>
                  </a:solidFill>
                </a:rPr>
                <a:t>Symmetric cryptography is also affected by Quantum Computing, but significantly less</a:t>
              </a:r>
            </a:p>
            <a:p>
              <a:r>
                <a:rPr lang="en-US" i="0" u="none" strike="noStrike" baseline="0" dirty="0">
                  <a:solidFill>
                    <a:srgbClr val="212529"/>
                  </a:solidFill>
                </a:rPr>
                <a:t>No quantum computer is known to break the security properties of these classes of algorithms, however performing a </a:t>
              </a:r>
              <a:r>
                <a:rPr lang="en-US" i="0" u="none" strike="noStrike" baseline="0" dirty="0">
                  <a:solidFill>
                    <a:srgbClr val="FF0000"/>
                  </a:solidFill>
                </a:rPr>
                <a:t>“Grover’s Search” </a:t>
              </a:r>
              <a:r>
                <a:rPr lang="en-US" i="0" u="none" strike="noStrike" baseline="0" dirty="0">
                  <a:solidFill>
                    <a:srgbClr val="212529"/>
                  </a:solidFill>
                </a:rPr>
                <a:t>using a quantum computer halves </a:t>
              </a:r>
              <a:r>
                <a:rPr lang="en-US" dirty="0">
                  <a:solidFill>
                    <a:srgbClr val="212529"/>
                  </a:solidFill>
                </a:rPr>
                <a:t>their security level. </a:t>
              </a:r>
              <a:endParaRPr lang="en-US" i="0" u="none" strike="noStrike" baseline="0" dirty="0">
                <a:solidFill>
                  <a:srgbClr val="212529"/>
                </a:solidFill>
              </a:endParaRPr>
            </a:p>
            <a:p>
              <a:pPr algn="l"/>
              <a:r>
                <a:rPr lang="en-US" i="0" u="none" strike="noStrike" baseline="0" dirty="0">
                  <a:solidFill>
                    <a:srgbClr val="212529"/>
                  </a:solidFill>
                </a:rPr>
                <a:t>This means that breaking AES-128 takes 264 quantum operations, while current attacks take 2128 steps. </a:t>
              </a:r>
            </a:p>
            <a:p>
              <a:pPr algn="l"/>
              <a:r>
                <a:rPr lang="en-US" i="0" u="none" strike="noStrike" baseline="0" dirty="0">
                  <a:solidFill>
                    <a:srgbClr val="212529"/>
                  </a:solidFill>
                </a:rPr>
                <a:t>While this is a change, it can be managed quite easily by doubling the key sizes, e.g., by deploying AES-256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104774-22B9-6040-C0A7-DF5A494E801C}"/>
                </a:ext>
              </a:extLst>
            </p:cNvPr>
            <p:cNvSpPr/>
            <p:nvPr/>
          </p:nvSpPr>
          <p:spPr>
            <a:xfrm>
              <a:off x="371474" y="5218992"/>
              <a:ext cx="5592446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u="none" strike="noStrike" baseline="0" dirty="0">
                  <a:solidFill>
                    <a:schemeClr val="bg1"/>
                  </a:solidFill>
                </a:rPr>
                <a:t>Examples of public-key cryptography algorithms: </a:t>
              </a:r>
            </a:p>
            <a:p>
              <a:pPr algn="ctr"/>
              <a:r>
                <a:rPr lang="en-US" sz="2000" b="0" u="none" strike="noStrike" baseline="0" dirty="0">
                  <a:solidFill>
                    <a:schemeClr val="bg1"/>
                  </a:solidFill>
                </a:rPr>
                <a:t>RSA, Diffie-Hellman and Elliptic Curve Cryptography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CC83AF-075C-037A-2C16-49169DFE0E14}"/>
                </a:ext>
              </a:extLst>
            </p:cNvPr>
            <p:cNvSpPr/>
            <p:nvPr/>
          </p:nvSpPr>
          <p:spPr>
            <a:xfrm>
              <a:off x="6242881" y="5218992"/>
              <a:ext cx="5592446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u="none" strike="noStrike" baseline="0" dirty="0">
                  <a:solidFill>
                    <a:schemeClr val="bg1"/>
                  </a:solidFill>
                </a:rPr>
                <a:t>Examples of symmetric cryptography algorithms: </a:t>
              </a:r>
            </a:p>
            <a:p>
              <a:pPr algn="ctr"/>
              <a:r>
                <a:rPr lang="en-US" sz="2000" b="0" u="none" strike="noStrike" baseline="0" dirty="0">
                  <a:solidFill>
                    <a:schemeClr val="bg1"/>
                  </a:solidFill>
                </a:rPr>
                <a:t>AES and HMAC-SHA2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C81694-C0C2-B397-91E7-182E1B50F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E2D0C3-CF72-4680-8817-2C7FA986AADF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944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521204-BDB0-E34F-C53C-367DD722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25" y="218661"/>
            <a:ext cx="8587409" cy="121485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Qubits required for RSA Factorization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D5F8EA-CE7B-49EC-6896-4E477F70E919}"/>
              </a:ext>
            </a:extLst>
          </p:cNvPr>
          <p:cNvSpPr txBox="1"/>
          <p:nvPr/>
        </p:nvSpPr>
        <p:spPr>
          <a:xfrm>
            <a:off x="2214389" y="5945957"/>
            <a:ext cx="296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</a:rPr>
              <a:t>Source: </a:t>
            </a:r>
            <a:r>
              <a:rPr lang="en-US" i="1" dirty="0" err="1">
                <a:solidFill>
                  <a:srgbClr val="00B0F0"/>
                </a:solidFill>
              </a:rPr>
              <a:t>QuantumPedia</a:t>
            </a:r>
            <a:r>
              <a:rPr lang="en-US" i="1" dirty="0">
                <a:solidFill>
                  <a:srgbClr val="00B0F0"/>
                </a:solidFill>
              </a:rPr>
              <a:t>, 2021,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1682F-CE73-F4FC-8D41-EF94632F2341}"/>
              </a:ext>
            </a:extLst>
          </p:cNvPr>
          <p:cNvSpPr txBox="1"/>
          <p:nvPr/>
        </p:nvSpPr>
        <p:spPr>
          <a:xfrm>
            <a:off x="2057903" y="1349565"/>
            <a:ext cx="327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QFT: Quantum Fourier Transform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9A98B9-CF44-54E2-5A45-99175A00F66A}"/>
              </a:ext>
            </a:extLst>
          </p:cNvPr>
          <p:cNvGrpSpPr/>
          <p:nvPr/>
        </p:nvGrpSpPr>
        <p:grpSpPr>
          <a:xfrm>
            <a:off x="1143001" y="1801261"/>
            <a:ext cx="9905999" cy="4036345"/>
            <a:chOff x="39617" y="1673427"/>
            <a:chExt cx="9905999" cy="4036345"/>
          </a:xfrm>
        </p:grpSpPr>
        <p:pic>
          <p:nvPicPr>
            <p:cNvPr id="7" name="Picture 6" descr="Chart, line chart&#10;&#10;Description automatically generated">
              <a:extLst>
                <a:ext uri="{FF2B5EF4-FFF2-40B4-BE49-F238E27FC236}">
                  <a16:creationId xmlns:a16="http://schemas.microsoft.com/office/drawing/2014/main" id="{A8CEB324-2815-39C6-0808-A9BFF7969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267"/>
            <a:stretch/>
          </p:blipFill>
          <p:spPr>
            <a:xfrm>
              <a:off x="39617" y="1673427"/>
              <a:ext cx="4898129" cy="4036345"/>
            </a:xfrm>
            <a:prstGeom prst="rect">
              <a:avLst/>
            </a:prstGeom>
          </p:spPr>
        </p:pic>
        <p:pic>
          <p:nvPicPr>
            <p:cNvPr id="5" name="Picture 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BD36AF5B-457A-8C4A-D48C-9B407E932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743" t="32594" r="26962" b="20683"/>
            <a:stretch/>
          </p:blipFill>
          <p:spPr bwMode="auto">
            <a:xfrm>
              <a:off x="4813639" y="2179902"/>
              <a:ext cx="5131977" cy="25790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275F663-3E51-20BF-2E77-91942FA0546D}"/>
              </a:ext>
            </a:extLst>
          </p:cNvPr>
          <p:cNvSpPr txBox="1"/>
          <p:nvPr/>
        </p:nvSpPr>
        <p:spPr>
          <a:xfrm>
            <a:off x="7962607" y="4995088"/>
            <a:ext cx="237201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i="1" kern="1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MR. Asif, 2021</a:t>
            </a:r>
          </a:p>
        </p:txBody>
      </p:sp>
      <p:sp>
        <p:nvSpPr>
          <p:cNvPr id="2" name="Segnaposto data 3">
            <a:extLst>
              <a:ext uri="{FF2B5EF4-FFF2-40B4-BE49-F238E27FC236}">
                <a16:creationId xmlns:a16="http://schemas.microsoft.com/office/drawing/2014/main" id="{8A3B22C2-FAFF-5D26-18EE-C985FF680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276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9871BA26-0E37-A7BD-6C9A-AD3A72F43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4261" y="6356350"/>
            <a:ext cx="7096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E66BCE-8CE5-6DD1-853D-7F2260576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E2D0C3-CF72-4680-8817-2C7FA986AADF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724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1FE1-1EBE-A4C6-78DC-C934BC14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Quantum Threats to Financial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29943-9A2C-2EE2-D90F-7FA5A40A78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Maurizio Dècina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DAA58-9C5F-3725-62E9-6E40822F2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Cryptography, Quantum-safe Cryptography &amp; Quantum Cryptography, CYBERDAYS, Prato, March 21th, 2024</a:t>
            </a:r>
            <a:endParaRPr lang="it-IT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D4E8479-7F8A-26FE-5298-B37FCFEC6DA4}"/>
              </a:ext>
            </a:extLst>
          </p:cNvPr>
          <p:cNvSpPr txBox="1">
            <a:spLocks/>
          </p:cNvSpPr>
          <p:nvPr/>
        </p:nvSpPr>
        <p:spPr>
          <a:xfrm>
            <a:off x="1951354" y="315866"/>
            <a:ext cx="9264424" cy="9148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0D0DA4-2F5A-B681-6B12-01E21DF80551}"/>
              </a:ext>
            </a:extLst>
          </p:cNvPr>
          <p:cNvGrpSpPr/>
          <p:nvPr/>
        </p:nvGrpSpPr>
        <p:grpSpPr>
          <a:xfrm>
            <a:off x="261881" y="1994158"/>
            <a:ext cx="11668237" cy="3770263"/>
            <a:chOff x="272454" y="1906578"/>
            <a:chExt cx="11668237" cy="37702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60DEC6-41DD-58BD-DEF4-DD5C9C643124}"/>
                </a:ext>
              </a:extLst>
            </p:cNvPr>
            <p:cNvSpPr txBox="1"/>
            <p:nvPr/>
          </p:nvSpPr>
          <p:spPr>
            <a:xfrm>
              <a:off x="8724574" y="1906578"/>
              <a:ext cx="3216117" cy="37702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chemeClr val="tx2"/>
                  </a:solidFill>
                </a:rPr>
                <a:t>While current </a:t>
              </a:r>
              <a:r>
                <a:rPr lang="en-US" b="0" i="0" u="none" strike="noStrike" baseline="0" dirty="0">
                  <a:solidFill>
                    <a:schemeClr val="tx2"/>
                  </a:solidFill>
                </a:rPr>
                <a:t>quantum computer</a:t>
              </a:r>
              <a:r>
                <a:rPr lang="en-US" dirty="0">
                  <a:solidFill>
                    <a:schemeClr val="tx2"/>
                  </a:solidFill>
                </a:rPr>
                <a:t>s do not pose any threat, </a:t>
              </a:r>
              <a:r>
                <a:rPr lang="en-US" b="1" dirty="0">
                  <a:solidFill>
                    <a:schemeClr val="tx2"/>
                  </a:solidFill>
                </a:rPr>
                <a:t>data stored or transmitted today are exposed to “harvest now, decrypt later” attacks by a future quantum computer</a:t>
              </a:r>
              <a:r>
                <a:rPr lang="en-US" dirty="0">
                  <a:solidFill>
                    <a:schemeClr val="tx2"/>
                  </a:solidFill>
                </a:rPr>
                <a:t>. </a:t>
              </a:r>
              <a:endParaRPr lang="en-US" dirty="0">
                <a:solidFill>
                  <a:srgbClr val="212529"/>
                </a:solidFill>
                <a:latin typeface="Liberation-Mono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chemeClr val="tx2"/>
                  </a:solidFill>
                </a:rPr>
                <a:t>The </a:t>
              </a:r>
              <a:r>
                <a:rPr lang="en-US" b="1" dirty="0">
                  <a:solidFill>
                    <a:schemeClr val="tx2"/>
                  </a:solidFill>
                </a:rPr>
                <a:t>long-term sensitivity of financial data </a:t>
              </a:r>
              <a:r>
                <a:rPr lang="en-US" dirty="0">
                  <a:solidFill>
                    <a:schemeClr val="tx2"/>
                  </a:solidFill>
                </a:rPr>
                <a:t>means that the potential future existence of a quantum computer effectively renders today’s systems insecure.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554A31-AB54-038B-5EAC-24F97263E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313" t="16619" r="11280"/>
            <a:stretch/>
          </p:blipFill>
          <p:spPr>
            <a:xfrm>
              <a:off x="272454" y="1941917"/>
              <a:ext cx="8381325" cy="3463268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02DD43-A7F7-E04B-EF4F-3D81BFFBB551}"/>
                </a:ext>
              </a:extLst>
            </p:cNvPr>
            <p:cNvCxnSpPr>
              <a:cxnSpLocks/>
            </p:cNvCxnSpPr>
            <p:nvPr/>
          </p:nvCxnSpPr>
          <p:spPr>
            <a:xfrm>
              <a:off x="8653779" y="1906578"/>
              <a:ext cx="0" cy="35723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4C261B1-63A2-6213-B0B6-D88FC0C0244A}"/>
              </a:ext>
            </a:extLst>
          </p:cNvPr>
          <p:cNvSpPr txBox="1"/>
          <p:nvPr/>
        </p:nvSpPr>
        <p:spPr>
          <a:xfrm>
            <a:off x="4297792" y="1427251"/>
            <a:ext cx="516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NIST - National Institute of Standards and Technology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D216DE-9CBC-CB58-479D-1750147F2D3B}"/>
              </a:ext>
            </a:extLst>
          </p:cNvPr>
          <p:cNvSpPr txBox="1"/>
          <p:nvPr/>
        </p:nvSpPr>
        <p:spPr>
          <a:xfrm>
            <a:off x="6540303" y="5983739"/>
            <a:ext cx="4813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https://www.ibm.com/quantum/blog/ibm-quantum-roadmap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766E39-D444-4AD2-E917-4E836A6D183A}"/>
              </a:ext>
            </a:extLst>
          </p:cNvPr>
          <p:cNvSpPr txBox="1"/>
          <p:nvPr/>
        </p:nvSpPr>
        <p:spPr>
          <a:xfrm>
            <a:off x="261257" y="5983738"/>
            <a:ext cx="41387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200" i="1"/>
            </a:lvl1pPr>
          </a:lstStyle>
          <a:p>
            <a:r>
              <a:rPr lang="en-US" sz="1400" dirty="0">
                <a:solidFill>
                  <a:srgbClr val="0070C0"/>
                </a:solidFill>
              </a:rPr>
              <a:t>https://www.netmeister.org/blog/pqc-2024-01.html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788E1D-2C37-D324-B1C0-FBE733682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E2D0C3-CF72-4680-8817-2C7FA986AADF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5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6" id="{8E14C3E8-B67A-5F4D-B615-38F19FAF2C8A}" vid="{16837E32-D6BB-8141-9CEA-B90B7EDF9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0</TotalTime>
  <Words>2007</Words>
  <Application>Microsoft Macintosh PowerPoint</Application>
  <PresentationFormat>Widescreen</PresentationFormat>
  <Paragraphs>303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7" baseType="lpstr">
      <vt:lpstr>Abadi</vt:lpstr>
      <vt:lpstr>Aharoni</vt:lpstr>
      <vt:lpstr>Arial</vt:lpstr>
      <vt:lpstr>Calibri</vt:lpstr>
      <vt:lpstr>Cambria Math</vt:lpstr>
      <vt:lpstr>CharisSIL</vt:lpstr>
      <vt:lpstr>Liberation-Mono</vt:lpstr>
      <vt:lpstr>Symbol</vt:lpstr>
      <vt:lpstr>Times New Roman</vt:lpstr>
      <vt:lpstr>Tema di Office</vt:lpstr>
      <vt:lpstr>Cryptography,  Quantum-safe Cryptography &amp;  Quantum Cryptography </vt:lpstr>
      <vt:lpstr>Topics</vt:lpstr>
      <vt:lpstr>Public Key Cryptography </vt:lpstr>
      <vt:lpstr>Internet Protocols &amp; Security</vt:lpstr>
      <vt:lpstr>Quantum Computing</vt:lpstr>
      <vt:lpstr>Computational Complexity Theory</vt:lpstr>
      <vt:lpstr>Quantum Cyber Threats to Encryption</vt:lpstr>
      <vt:lpstr>Qubits required for RSA Factorization</vt:lpstr>
      <vt:lpstr>Quantum Threats to Financial Data</vt:lpstr>
      <vt:lpstr>Four NIST PQC Standard Algorithms</vt:lpstr>
      <vt:lpstr>Key Encapsulation Mechanism for PQC</vt:lpstr>
      <vt:lpstr>Increase of Key &amp; Ciphertext/Signature Sizes</vt:lpstr>
      <vt:lpstr>Photonic Quantum Key Distribution </vt:lpstr>
      <vt:lpstr>Quantum Entanglement &amp; Teleportation</vt:lpstr>
      <vt:lpstr>Presentazione standard di PowerPoint</vt:lpstr>
      <vt:lpstr>SK Telecom’s QKD &amp; PQC Networking</vt:lpstr>
      <vt:lpstr>5G/6G Evolved Security Model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Mario Martinelli</dc:creator>
  <cp:lastModifiedBy>Robert Castrucci</cp:lastModifiedBy>
  <cp:revision>207</cp:revision>
  <cp:lastPrinted>2023-06-12T15:32:46Z</cp:lastPrinted>
  <dcterms:created xsi:type="dcterms:W3CDTF">2023-04-09T07:32:07Z</dcterms:created>
  <dcterms:modified xsi:type="dcterms:W3CDTF">2024-03-25T15:55:57Z</dcterms:modified>
</cp:coreProperties>
</file>