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6.jpg" ContentType="image/jpg"/>
  <Override PartName="/ppt/media/image38.jpg" ContentType="image/jpg"/>
  <Override PartName="/ppt/media/image39.jpg" ContentType="image/jpg"/>
  <Override PartName="/ppt/media/image40.jpg" ContentType="image/jpg"/>
  <Override PartName="/ppt/media/image41.jpg" ContentType="image/jpg"/>
  <Override PartName="/ppt/media/image47.jpg" ContentType="image/jpg"/>
  <Override PartName="/ppt/media/image48.jpg" ContentType="image/jpg"/>
  <Override PartName="/ppt/media/image51.jpg" ContentType="image/jpg"/>
  <Override PartName="/ppt/media/image52.jpg" ContentType="image/jpg"/>
  <Override PartName="/ppt/media/image55.jpg" ContentType="image/jpg"/>
  <Override PartName="/ppt/media/image57.jpg" ContentType="image/jpg"/>
  <Override PartName="/ppt/media/image58.jpg" ContentType="image/jpg"/>
  <Override PartName="/ppt/media/image59.jpg" ContentType="image/jpg"/>
  <Override PartName="/ppt/media/image61.jpg" ContentType="image/jpg"/>
  <Override PartName="/ppt/media/image62.jpg" ContentType="image/jpg"/>
  <Override PartName="/ppt/media/image63.jpg" ContentType="image/jpg"/>
  <Override PartName="/ppt/media/image66.jpg" ContentType="image/jpg"/>
  <Override PartName="/ppt/media/image67.jpg" ContentType="image/jpg"/>
  <Override PartName="/ppt/media/image69.jpg" ContentType="image/jpg"/>
  <Override PartName="/ppt/media/image72.jpg" ContentType="image/jpg"/>
  <Override PartName="/ppt/media/image74.jpg" ContentType="image/jpg"/>
  <Override PartName="/ppt/media/image75.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2.jpg" ContentType="image/jpg"/>
  <Override PartName="/ppt/media/image83.jpg" ContentType="image/jpg"/>
  <Override PartName="/ppt/media/image84.jpg" ContentType="image/jp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10" r:id="rId3"/>
    <p:sldId id="1363" r:id="rId4"/>
    <p:sldId id="1475" r:id="rId5"/>
    <p:sldId id="1367" r:id="rId6"/>
    <p:sldId id="1366" r:id="rId7"/>
    <p:sldId id="1368" r:id="rId8"/>
    <p:sldId id="260" r:id="rId9"/>
    <p:sldId id="1416" r:id="rId10"/>
    <p:sldId id="263" r:id="rId11"/>
    <p:sldId id="264" r:id="rId12"/>
    <p:sldId id="265" r:id="rId13"/>
    <p:sldId id="266" r:id="rId14"/>
    <p:sldId id="272" r:id="rId15"/>
    <p:sldId id="273" r:id="rId16"/>
    <p:sldId id="274" r:id="rId17"/>
    <p:sldId id="275" r:id="rId18"/>
    <p:sldId id="276" r:id="rId19"/>
    <p:sldId id="281" r:id="rId20"/>
    <p:sldId id="287" r:id="rId21"/>
    <p:sldId id="1530" r:id="rId22"/>
    <p:sldId id="1532" r:id="rId23"/>
    <p:sldId id="1533" r:id="rId24"/>
    <p:sldId id="1248" r:id="rId25"/>
    <p:sldId id="288" r:id="rId26"/>
    <p:sldId id="291" r:id="rId27"/>
    <p:sldId id="1536" r:id="rId28"/>
    <p:sldId id="311" r:id="rId29"/>
    <p:sldId id="1576" r:id="rId30"/>
    <p:sldId id="1583" r:id="rId31"/>
    <p:sldId id="1586" r:id="rId32"/>
    <p:sldId id="1587" r:id="rId33"/>
    <p:sldId id="990"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C0433-F67F-0A4A-8C1E-8940D6D78C10}" type="datetimeFigureOut">
              <a:rPr lang="it-IT" smtClean="0"/>
              <a:t>21/03/24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3343B-8310-3247-AB8A-3F77F36C05B7}" type="slidenum">
              <a:rPr lang="it-IT" smtClean="0"/>
              <a:t>‹N›</a:t>
            </a:fld>
            <a:endParaRPr lang="it-IT"/>
          </a:p>
        </p:txBody>
      </p:sp>
    </p:spTree>
    <p:extLst>
      <p:ext uri="{BB962C8B-B14F-4D97-AF65-F5344CB8AC3E}">
        <p14:creationId xmlns:p14="http://schemas.microsoft.com/office/powerpoint/2010/main" val="84618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62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2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128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6303057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36335-5ABA-60A5-FD74-A5BF36329B9D}"/>
              </a:ext>
            </a:extLst>
          </p:cNvPr>
          <p:cNvSpPr>
            <a:spLocks noGrp="1"/>
          </p:cNvSpPr>
          <p:nvPr>
            <p:ph type="ctrTitle"/>
          </p:nvPr>
        </p:nvSpPr>
        <p:spPr>
          <a:xfrm>
            <a:off x="2692400" y="1635655"/>
            <a:ext cx="9172878" cy="1874307"/>
          </a:xfrm>
        </p:spPr>
        <p:txBody>
          <a:bodyPr anchor="ctr">
            <a:normAutofit/>
          </a:bodyPr>
          <a:lstStyle>
            <a:lvl1pPr algn="l">
              <a:defRPr sz="3000" baseline="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0F892C23-19FB-5D7D-4AD7-9CCFB8580BDA}"/>
              </a:ext>
            </a:extLst>
          </p:cNvPr>
          <p:cNvSpPr>
            <a:spLocks noGrp="1"/>
          </p:cNvSpPr>
          <p:nvPr>
            <p:ph type="subTitle" idx="1"/>
          </p:nvPr>
        </p:nvSpPr>
        <p:spPr>
          <a:xfrm>
            <a:off x="2692400" y="3602038"/>
            <a:ext cx="9172878" cy="1655762"/>
          </a:xfrm>
        </p:spPr>
        <p:txBody>
          <a:bodyPr>
            <a:normAutofit/>
          </a:bodyPr>
          <a:lstStyle>
            <a:lvl1pPr marL="0" indent="0" algn="ctr">
              <a:buNone/>
              <a:defRPr sz="180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pic>
        <p:nvPicPr>
          <p:cNvPr id="10" name="Immagine 9" descr="Immagine che contiene computer, concerto, schermata, persona&#10;&#10;Descrizione generata automaticamente">
            <a:extLst>
              <a:ext uri="{FF2B5EF4-FFF2-40B4-BE49-F238E27FC236}">
                <a16:creationId xmlns:a16="http://schemas.microsoft.com/office/drawing/2014/main" id="{8F93587B-82CC-BCB1-576B-3326D51BE412}"/>
              </a:ext>
            </a:extLst>
          </p:cNvPr>
          <p:cNvPicPr>
            <a:picLocks noChangeAspect="1"/>
          </p:cNvPicPr>
          <p:nvPr userDrawn="1"/>
        </p:nvPicPr>
        <p:blipFill rotWithShape="1">
          <a:blip r:embed="rId2">
            <a:alphaModFix amt="80000"/>
          </a:blip>
          <a:srcRect l="71307" r="8346"/>
          <a:stretch/>
        </p:blipFill>
        <p:spPr>
          <a:xfrm>
            <a:off x="-100208" y="-3342"/>
            <a:ext cx="2480154" cy="6858000"/>
          </a:xfrm>
          <a:prstGeom prst="rect">
            <a:avLst/>
          </a:prstGeom>
          <a:solidFill>
            <a:schemeClr val="bg1">
              <a:lumMod val="95000"/>
            </a:schemeClr>
          </a:solidFill>
        </p:spPr>
      </p:pic>
      <p:pic>
        <p:nvPicPr>
          <p:cNvPr id="11" name="Immagine 10" descr="Immagine che contiene simbolo, logo, Carattere, Elementi grafici&#10;&#10;Descrizione generata automaticamente">
            <a:extLst>
              <a:ext uri="{FF2B5EF4-FFF2-40B4-BE49-F238E27FC236}">
                <a16:creationId xmlns:a16="http://schemas.microsoft.com/office/drawing/2014/main" id="{55D6B497-5F67-8034-011F-1D45325D6685}"/>
              </a:ext>
            </a:extLst>
          </p:cNvPr>
          <p:cNvPicPr>
            <a:picLocks noChangeAspect="1"/>
          </p:cNvPicPr>
          <p:nvPr userDrawn="1"/>
        </p:nvPicPr>
        <p:blipFill>
          <a:blip r:embed="rId3"/>
          <a:stretch>
            <a:fillRect/>
          </a:stretch>
        </p:blipFill>
        <p:spPr>
          <a:xfrm>
            <a:off x="7549597" y="5600895"/>
            <a:ext cx="701653" cy="369775"/>
          </a:xfrm>
          <a:prstGeom prst="rect">
            <a:avLst/>
          </a:prstGeom>
        </p:spPr>
      </p:pic>
      <p:pic>
        <p:nvPicPr>
          <p:cNvPr id="12" name="Immagine 11" descr="Immagine che contiene Elementi grafici, arte, grafica, rosso&#10;&#10;Descrizione generata automaticamente">
            <a:extLst>
              <a:ext uri="{FF2B5EF4-FFF2-40B4-BE49-F238E27FC236}">
                <a16:creationId xmlns:a16="http://schemas.microsoft.com/office/drawing/2014/main" id="{B57997E3-A829-CD10-AB28-7DD893330AF2}"/>
              </a:ext>
            </a:extLst>
          </p:cNvPr>
          <p:cNvPicPr>
            <a:picLocks noChangeAspect="1"/>
          </p:cNvPicPr>
          <p:nvPr userDrawn="1"/>
        </p:nvPicPr>
        <p:blipFill>
          <a:blip r:embed="rId4"/>
          <a:stretch>
            <a:fillRect/>
          </a:stretch>
        </p:blipFill>
        <p:spPr>
          <a:xfrm>
            <a:off x="9577997" y="126668"/>
            <a:ext cx="794688" cy="773210"/>
          </a:xfrm>
          <a:prstGeom prst="rect">
            <a:avLst/>
          </a:prstGeom>
        </p:spPr>
      </p:pic>
      <p:pic>
        <p:nvPicPr>
          <p:cNvPr id="13" name="Immagine 12" descr="Immagine che contiene Elementi grafici, schermata, Neon, Policromia&#10;&#10;Descrizione generata automaticamente">
            <a:extLst>
              <a:ext uri="{FF2B5EF4-FFF2-40B4-BE49-F238E27FC236}">
                <a16:creationId xmlns:a16="http://schemas.microsoft.com/office/drawing/2014/main" id="{C89A6BE5-DACC-8232-3675-0AD50A1579AF}"/>
              </a:ext>
            </a:extLst>
          </p:cNvPr>
          <p:cNvPicPr>
            <a:picLocks noChangeAspect="1"/>
          </p:cNvPicPr>
          <p:nvPr userDrawn="1"/>
        </p:nvPicPr>
        <p:blipFill>
          <a:blip r:embed="rId5"/>
          <a:stretch>
            <a:fillRect/>
          </a:stretch>
        </p:blipFill>
        <p:spPr>
          <a:xfrm>
            <a:off x="10577099" y="409755"/>
            <a:ext cx="1288179" cy="263441"/>
          </a:xfrm>
          <a:prstGeom prst="rect">
            <a:avLst/>
          </a:prstGeom>
        </p:spPr>
      </p:pic>
      <p:pic>
        <p:nvPicPr>
          <p:cNvPr id="14" name="Immagine 13" descr="Immagine che contiene logo, palla, design&#10;&#10;Descrizione generata automaticamente">
            <a:extLst>
              <a:ext uri="{FF2B5EF4-FFF2-40B4-BE49-F238E27FC236}">
                <a16:creationId xmlns:a16="http://schemas.microsoft.com/office/drawing/2014/main" id="{C6B28E36-5949-ACAA-EC51-2354F9775645}"/>
              </a:ext>
            </a:extLst>
          </p:cNvPr>
          <p:cNvPicPr>
            <a:picLocks noChangeAspect="1"/>
          </p:cNvPicPr>
          <p:nvPr userDrawn="1"/>
        </p:nvPicPr>
        <p:blipFill>
          <a:blip r:embed="rId6"/>
          <a:stretch>
            <a:fillRect/>
          </a:stretch>
        </p:blipFill>
        <p:spPr>
          <a:xfrm>
            <a:off x="6288069" y="5528041"/>
            <a:ext cx="1103824" cy="356655"/>
          </a:xfrm>
          <a:prstGeom prst="rect">
            <a:avLst/>
          </a:prstGeom>
        </p:spPr>
      </p:pic>
      <p:sp>
        <p:nvSpPr>
          <p:cNvPr id="15" name="CasellaDiTesto 14">
            <a:extLst>
              <a:ext uri="{FF2B5EF4-FFF2-40B4-BE49-F238E27FC236}">
                <a16:creationId xmlns:a16="http://schemas.microsoft.com/office/drawing/2014/main" id="{4862AD5F-9EEB-3FCB-D84A-DCDACF0FD593}"/>
              </a:ext>
            </a:extLst>
          </p:cNvPr>
          <p:cNvSpPr txBox="1"/>
          <p:nvPr userDrawn="1"/>
        </p:nvSpPr>
        <p:spPr>
          <a:xfrm>
            <a:off x="4642833" y="5658089"/>
            <a:ext cx="1703539" cy="230832"/>
          </a:xfrm>
          <a:prstGeom prst="rect">
            <a:avLst/>
          </a:prstGeom>
          <a:noFill/>
        </p:spPr>
        <p:txBody>
          <a:bodyPr wrap="square" rtlCol="0">
            <a:spAutoFit/>
          </a:bodyPr>
          <a:lstStyle/>
          <a:p>
            <a:r>
              <a:rPr lang="it-IT" sz="900" dirty="0">
                <a:solidFill>
                  <a:schemeClr val="bg1">
                    <a:lumMod val="65000"/>
                  </a:schemeClr>
                </a:solidFill>
              </a:rPr>
              <a:t>IN COLLABORAZIONE CON</a:t>
            </a:r>
          </a:p>
        </p:txBody>
      </p:sp>
      <p:pic>
        <p:nvPicPr>
          <p:cNvPr id="16" name="Immagine 15" descr="Immagine che contiene Elementi grafici, schermata, Carattere, oscurità&#10;&#10;Descrizione generata automaticamente">
            <a:extLst>
              <a:ext uri="{FF2B5EF4-FFF2-40B4-BE49-F238E27FC236}">
                <a16:creationId xmlns:a16="http://schemas.microsoft.com/office/drawing/2014/main" id="{0F06DDE0-32AB-2577-1856-B455D1D91F34}"/>
              </a:ext>
            </a:extLst>
          </p:cNvPr>
          <p:cNvPicPr>
            <a:picLocks noChangeAspect="1"/>
          </p:cNvPicPr>
          <p:nvPr userDrawn="1"/>
        </p:nvPicPr>
        <p:blipFill>
          <a:blip r:embed="rId7"/>
          <a:stretch>
            <a:fillRect/>
          </a:stretch>
        </p:blipFill>
        <p:spPr>
          <a:xfrm>
            <a:off x="2216659" y="-69402"/>
            <a:ext cx="6183308" cy="1361962"/>
          </a:xfrm>
          <a:prstGeom prst="rect">
            <a:avLst/>
          </a:prstGeom>
        </p:spPr>
      </p:pic>
      <p:pic>
        <p:nvPicPr>
          <p:cNvPr id="17" name="Immagine 16">
            <a:extLst>
              <a:ext uri="{FF2B5EF4-FFF2-40B4-BE49-F238E27FC236}">
                <a16:creationId xmlns:a16="http://schemas.microsoft.com/office/drawing/2014/main" id="{ABDFE4E4-B39B-C627-744A-EAE0954E0936}"/>
              </a:ext>
            </a:extLst>
          </p:cNvPr>
          <p:cNvPicPr>
            <a:picLocks noChangeAspect="1"/>
          </p:cNvPicPr>
          <p:nvPr userDrawn="1"/>
        </p:nvPicPr>
        <p:blipFill>
          <a:blip r:embed="rId8"/>
          <a:stretch>
            <a:fillRect/>
          </a:stretch>
        </p:blipFill>
        <p:spPr>
          <a:xfrm>
            <a:off x="2379946" y="6112701"/>
            <a:ext cx="9806306" cy="744494"/>
          </a:xfrm>
          <a:prstGeom prst="rect">
            <a:avLst/>
          </a:prstGeom>
        </p:spPr>
      </p:pic>
    </p:spTree>
    <p:extLst>
      <p:ext uri="{BB962C8B-B14F-4D97-AF65-F5344CB8AC3E}">
        <p14:creationId xmlns:p14="http://schemas.microsoft.com/office/powerpoint/2010/main" val="163924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Segnaposto contenuto 23" descr="Immagine che contiene computer, concerto, schermata, persona&#10;&#10;Descrizione generata automaticamente">
            <a:extLst>
              <a:ext uri="{FF2B5EF4-FFF2-40B4-BE49-F238E27FC236}">
                <a16:creationId xmlns:a16="http://schemas.microsoft.com/office/drawing/2014/main" id="{BA17A3BB-2A84-A0D9-7F09-0099A53D8DF2}"/>
              </a:ext>
            </a:extLst>
          </p:cNvPr>
          <p:cNvPicPr>
            <a:picLocks noChangeAspect="1"/>
          </p:cNvPicPr>
          <p:nvPr userDrawn="1"/>
        </p:nvPicPr>
        <p:blipFill rotWithShape="1">
          <a:blip r:embed="rId2">
            <a:alphaModFix amt="40000"/>
          </a:blip>
          <a:srcRect t="33415" b="41939"/>
          <a:stretch/>
        </p:blipFill>
        <p:spPr>
          <a:xfrm>
            <a:off x="0" y="0"/>
            <a:ext cx="12204525" cy="1705567"/>
          </a:xfrm>
          <a:prstGeom prst="rect">
            <a:avLst/>
          </a:prstGeom>
        </p:spPr>
      </p:pic>
      <p:sp>
        <p:nvSpPr>
          <p:cNvPr id="2" name="Titolo 1">
            <a:extLst>
              <a:ext uri="{FF2B5EF4-FFF2-40B4-BE49-F238E27FC236}">
                <a16:creationId xmlns:a16="http://schemas.microsoft.com/office/drawing/2014/main" id="{310A366D-A08D-7E40-6DB4-5563B2E61105}"/>
              </a:ext>
            </a:extLst>
          </p:cNvPr>
          <p:cNvSpPr>
            <a:spLocks noGrp="1"/>
          </p:cNvSpPr>
          <p:nvPr>
            <p:ph type="title"/>
          </p:nvPr>
        </p:nvSpPr>
        <p:spPr/>
        <p:txBody>
          <a:bodyPr>
            <a:normAutofit/>
          </a:bodyPr>
          <a:lstStyle>
            <a:lvl1pPr>
              <a:defRPr sz="3000" baseline="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87490110-F30B-CCE6-D53B-11E6AA6BB3BD}"/>
              </a:ext>
            </a:extLst>
          </p:cNvPr>
          <p:cNvSpPr>
            <a:spLocks noGrp="1"/>
          </p:cNvSpPr>
          <p:nvPr>
            <p:ph idx="1"/>
          </p:nvPr>
        </p:nvSpPr>
        <p:spPr>
          <a:xfrm>
            <a:off x="838200" y="1825625"/>
            <a:ext cx="10515600" cy="4253407"/>
          </a:xfrm>
        </p:spPr>
        <p:txBody>
          <a:bodyPr>
            <a:normAutofit/>
          </a:bodyPr>
          <a:lstStyle>
            <a:lvl1pPr>
              <a:defRPr sz="1800" baseline="0"/>
            </a:lvl1pPr>
            <a:lvl2pPr>
              <a:defRPr sz="1800"/>
            </a:lvl2pPr>
            <a:lvl3pPr>
              <a:defRPr sz="1800"/>
            </a:lvl3pPr>
            <a:lvl4pPr>
              <a:defRPr sz="1800"/>
            </a:lvl4pPr>
            <a:lvl5pPr>
              <a:defRPr sz="18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8" name="Immagine 7" descr="Immagine che contiene Elementi grafici, schermata, Carattere, oscurità&#10;&#10;Descrizione generata automaticamente">
            <a:extLst>
              <a:ext uri="{FF2B5EF4-FFF2-40B4-BE49-F238E27FC236}">
                <a16:creationId xmlns:a16="http://schemas.microsoft.com/office/drawing/2014/main" id="{438380A1-932E-D191-3E38-603661AC9ED5}"/>
              </a:ext>
            </a:extLst>
          </p:cNvPr>
          <p:cNvPicPr>
            <a:picLocks noChangeAspect="1"/>
          </p:cNvPicPr>
          <p:nvPr userDrawn="1"/>
        </p:nvPicPr>
        <p:blipFill>
          <a:blip r:embed="rId3"/>
          <a:stretch>
            <a:fillRect/>
          </a:stretch>
        </p:blipFill>
        <p:spPr>
          <a:xfrm>
            <a:off x="8655484" y="6079032"/>
            <a:ext cx="3536515" cy="778967"/>
          </a:xfrm>
          <a:prstGeom prst="rect">
            <a:avLst/>
          </a:prstGeom>
        </p:spPr>
      </p:pic>
    </p:spTree>
    <p:extLst>
      <p:ext uri="{BB962C8B-B14F-4D97-AF65-F5344CB8AC3E}">
        <p14:creationId xmlns:p14="http://schemas.microsoft.com/office/powerpoint/2010/main" val="354527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Segnaposto contenuto 23" descr="Immagine che contiene computer, concerto, schermata, persona&#10;&#10;Descrizione generata automaticamente">
            <a:extLst>
              <a:ext uri="{FF2B5EF4-FFF2-40B4-BE49-F238E27FC236}">
                <a16:creationId xmlns:a16="http://schemas.microsoft.com/office/drawing/2014/main" id="{5EB917D9-A27C-DC2D-53E9-0C415B17B56C}"/>
              </a:ext>
            </a:extLst>
          </p:cNvPr>
          <p:cNvPicPr>
            <a:picLocks noChangeAspect="1"/>
          </p:cNvPicPr>
          <p:nvPr userDrawn="1"/>
        </p:nvPicPr>
        <p:blipFill rotWithShape="1">
          <a:blip r:embed="rId2">
            <a:alphaModFix amt="40000"/>
          </a:blip>
          <a:srcRect t="33415" b="41939"/>
          <a:stretch/>
        </p:blipFill>
        <p:spPr>
          <a:xfrm>
            <a:off x="0" y="0"/>
            <a:ext cx="12204525" cy="1705567"/>
          </a:xfrm>
          <a:prstGeom prst="rect">
            <a:avLst/>
          </a:prstGeom>
        </p:spPr>
      </p:pic>
      <p:sp>
        <p:nvSpPr>
          <p:cNvPr id="2" name="Titolo 1">
            <a:extLst>
              <a:ext uri="{FF2B5EF4-FFF2-40B4-BE49-F238E27FC236}">
                <a16:creationId xmlns:a16="http://schemas.microsoft.com/office/drawing/2014/main" id="{066B8EB4-C41F-ED4C-6D5A-343600E0F308}"/>
              </a:ext>
            </a:extLst>
          </p:cNvPr>
          <p:cNvSpPr>
            <a:spLocks noGrp="1"/>
          </p:cNvSpPr>
          <p:nvPr>
            <p:ph type="title"/>
          </p:nvPr>
        </p:nvSpPr>
        <p:spPr/>
        <p:txBody>
          <a:bodyPr>
            <a:normAutofit/>
          </a:bodyPr>
          <a:lstStyle>
            <a:lvl1pPr>
              <a:defRPr sz="3000" baseline="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0229129F-5ED1-5688-E74F-7D477D4DC094}"/>
              </a:ext>
            </a:extLst>
          </p:cNvPr>
          <p:cNvSpPr>
            <a:spLocks noGrp="1"/>
          </p:cNvSpPr>
          <p:nvPr>
            <p:ph sz="half" idx="1"/>
          </p:nvPr>
        </p:nvSpPr>
        <p:spPr>
          <a:xfrm>
            <a:off x="838200" y="1825625"/>
            <a:ext cx="5181600" cy="4253407"/>
          </a:xfrm>
        </p:spPr>
        <p:txBody>
          <a:bodyPr>
            <a:normAutofit/>
          </a:bodyPr>
          <a:lstStyle>
            <a:lvl1pPr>
              <a:defRPr sz="1800" baseline="0"/>
            </a:lvl1pPr>
            <a:lvl2pPr>
              <a:defRPr sz="1800" baseline="0"/>
            </a:lvl2pPr>
            <a:lvl3pPr>
              <a:defRPr sz="1800" baseline="0"/>
            </a:lvl3pPr>
            <a:lvl4pPr>
              <a:defRPr sz="1800" baseline="0"/>
            </a:lvl4pPr>
            <a:lvl5pPr>
              <a:defRPr sz="1800" baseline="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16331DB3-137F-62E5-095C-CED58AD598DF}"/>
              </a:ext>
            </a:extLst>
          </p:cNvPr>
          <p:cNvSpPr>
            <a:spLocks noGrp="1"/>
          </p:cNvSpPr>
          <p:nvPr>
            <p:ph sz="half" idx="2"/>
          </p:nvPr>
        </p:nvSpPr>
        <p:spPr>
          <a:xfrm>
            <a:off x="6172200" y="1825625"/>
            <a:ext cx="5181600" cy="4253407"/>
          </a:xfrm>
        </p:spPr>
        <p:txBody>
          <a:bodyPr>
            <a:normAutofit/>
          </a:bodyPr>
          <a:lstStyle>
            <a:lvl1pPr>
              <a:defRPr sz="1800" baseline="0"/>
            </a:lvl1pPr>
            <a:lvl2pPr>
              <a:defRPr sz="1800" baseline="0"/>
            </a:lvl2pPr>
            <a:lvl3pPr>
              <a:defRPr sz="1800" baseline="0"/>
            </a:lvl3pPr>
            <a:lvl4pPr>
              <a:defRPr sz="1800" baseline="0"/>
            </a:lvl4pPr>
            <a:lvl5pPr>
              <a:defRPr sz="1800" baseline="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9" name="Immagine 8" descr="Immagine che contiene Elementi grafici, schermata, Carattere, oscurità&#10;&#10;Descrizione generata automaticamente">
            <a:extLst>
              <a:ext uri="{FF2B5EF4-FFF2-40B4-BE49-F238E27FC236}">
                <a16:creationId xmlns:a16="http://schemas.microsoft.com/office/drawing/2014/main" id="{2414BC59-6BB0-F47B-4FBA-A5D86254A4E8}"/>
              </a:ext>
            </a:extLst>
          </p:cNvPr>
          <p:cNvPicPr>
            <a:picLocks noChangeAspect="1"/>
          </p:cNvPicPr>
          <p:nvPr userDrawn="1"/>
        </p:nvPicPr>
        <p:blipFill>
          <a:blip r:embed="rId3"/>
          <a:stretch>
            <a:fillRect/>
          </a:stretch>
        </p:blipFill>
        <p:spPr>
          <a:xfrm>
            <a:off x="8655484" y="6079032"/>
            <a:ext cx="3536515" cy="778967"/>
          </a:xfrm>
          <a:prstGeom prst="rect">
            <a:avLst/>
          </a:prstGeom>
        </p:spPr>
      </p:pic>
    </p:spTree>
    <p:extLst>
      <p:ext uri="{BB962C8B-B14F-4D97-AF65-F5344CB8AC3E}">
        <p14:creationId xmlns:p14="http://schemas.microsoft.com/office/powerpoint/2010/main" val="343898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Segnaposto contenuto 23" descr="Immagine che contiene computer, concerto, schermata, persona&#10;&#10;Descrizione generata automaticamente">
            <a:extLst>
              <a:ext uri="{FF2B5EF4-FFF2-40B4-BE49-F238E27FC236}">
                <a16:creationId xmlns:a16="http://schemas.microsoft.com/office/drawing/2014/main" id="{4F4B1180-B40E-5C04-90CC-0D61F7258A10}"/>
              </a:ext>
            </a:extLst>
          </p:cNvPr>
          <p:cNvPicPr>
            <a:picLocks noChangeAspect="1"/>
          </p:cNvPicPr>
          <p:nvPr userDrawn="1"/>
        </p:nvPicPr>
        <p:blipFill rotWithShape="1">
          <a:blip r:embed="rId2">
            <a:alphaModFix amt="40000"/>
          </a:blip>
          <a:srcRect t="33415" b="41939"/>
          <a:stretch/>
        </p:blipFill>
        <p:spPr>
          <a:xfrm>
            <a:off x="0" y="0"/>
            <a:ext cx="12204525" cy="1705567"/>
          </a:xfrm>
          <a:prstGeom prst="rect">
            <a:avLst/>
          </a:prstGeom>
        </p:spPr>
      </p:pic>
      <p:sp>
        <p:nvSpPr>
          <p:cNvPr id="2" name="Titolo 1">
            <a:extLst>
              <a:ext uri="{FF2B5EF4-FFF2-40B4-BE49-F238E27FC236}">
                <a16:creationId xmlns:a16="http://schemas.microsoft.com/office/drawing/2014/main" id="{CB943597-6ED7-63CE-EF61-C39E9DA6D272}"/>
              </a:ext>
            </a:extLst>
          </p:cNvPr>
          <p:cNvSpPr>
            <a:spLocks noGrp="1"/>
          </p:cNvSpPr>
          <p:nvPr>
            <p:ph type="title"/>
          </p:nvPr>
        </p:nvSpPr>
        <p:spPr>
          <a:xfrm>
            <a:off x="839788" y="250522"/>
            <a:ext cx="10512424" cy="1240076"/>
          </a:xfrm>
        </p:spPr>
        <p:txBody>
          <a:bodyPr anchor="ctr"/>
          <a:lstStyle>
            <a:lvl1pPr>
              <a:defRPr sz="3000" baseline="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3893D710-6C8E-000C-3D92-59050C85C05A}"/>
              </a:ext>
            </a:extLst>
          </p:cNvPr>
          <p:cNvSpPr>
            <a:spLocks noGrp="1"/>
          </p:cNvSpPr>
          <p:nvPr>
            <p:ph type="pic" idx="1"/>
          </p:nvPr>
        </p:nvSpPr>
        <p:spPr>
          <a:xfrm>
            <a:off x="5183188" y="1853852"/>
            <a:ext cx="6172200" cy="40071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4BF9D86-6A5D-605D-76B8-E9CC12452D9C}"/>
              </a:ext>
            </a:extLst>
          </p:cNvPr>
          <p:cNvSpPr>
            <a:spLocks noGrp="1"/>
          </p:cNvSpPr>
          <p:nvPr>
            <p:ph type="body" sz="half" idx="2"/>
          </p:nvPr>
        </p:nvSpPr>
        <p:spPr>
          <a:xfrm>
            <a:off x="839788" y="1853852"/>
            <a:ext cx="3932237" cy="40151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pic>
        <p:nvPicPr>
          <p:cNvPr id="9" name="Immagine 8" descr="Immagine che contiene Elementi grafici, schermata, Carattere, oscurità&#10;&#10;Descrizione generata automaticamente">
            <a:extLst>
              <a:ext uri="{FF2B5EF4-FFF2-40B4-BE49-F238E27FC236}">
                <a16:creationId xmlns:a16="http://schemas.microsoft.com/office/drawing/2014/main" id="{FA7927FF-D2FC-9977-CE46-D28E7FDBF41F}"/>
              </a:ext>
            </a:extLst>
          </p:cNvPr>
          <p:cNvPicPr>
            <a:picLocks noChangeAspect="1"/>
          </p:cNvPicPr>
          <p:nvPr userDrawn="1"/>
        </p:nvPicPr>
        <p:blipFill>
          <a:blip r:embed="rId3"/>
          <a:stretch>
            <a:fillRect/>
          </a:stretch>
        </p:blipFill>
        <p:spPr>
          <a:xfrm>
            <a:off x="8655484" y="6079032"/>
            <a:ext cx="3536515" cy="778967"/>
          </a:xfrm>
          <a:prstGeom prst="rect">
            <a:avLst/>
          </a:prstGeom>
        </p:spPr>
      </p:pic>
    </p:spTree>
    <p:extLst>
      <p:ext uri="{BB962C8B-B14F-4D97-AF65-F5344CB8AC3E}">
        <p14:creationId xmlns:p14="http://schemas.microsoft.com/office/powerpoint/2010/main" val="225701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4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3/21/24</a:t>
            </a:fld>
            <a:endParaRPr lang="en-US"/>
          </a:p>
        </p:txBody>
      </p:sp>
      <p:sp>
        <p:nvSpPr>
          <p:cNvPr id="5" name="Holder 5"/>
          <p:cNvSpPr>
            <a:spLocks noGrp="1"/>
          </p:cNvSpPr>
          <p:nvPr>
            <p:ph type="sldNum" sz="quarter" idx="7"/>
          </p:nvPr>
        </p:nvSpPr>
        <p:spPr/>
        <p:txBody>
          <a:bodyPr lIns="0" tIns="0" rIns="0" bIns="0"/>
          <a:lstStyle>
            <a:lvl1pPr>
              <a:defRPr sz="800" b="0" i="0">
                <a:solidFill>
                  <a:schemeClr val="tx1"/>
                </a:solidFill>
                <a:latin typeface="Verdana"/>
                <a:cs typeface="Verdana"/>
              </a:defRPr>
            </a:lvl1pPr>
          </a:lstStyle>
          <a:p>
            <a:pPr marL="38100">
              <a:lnSpc>
                <a:spcPct val="100000"/>
              </a:lnSpc>
              <a:spcBef>
                <a:spcPts val="105"/>
              </a:spcBef>
            </a:pPr>
            <a:fld id="{81D60167-4931-47E6-BA6A-407CBD079E47}" type="slidenum">
              <a:rPr spc="-25" dirty="0"/>
              <a:t>‹N›</a:t>
            </a:fld>
            <a:endParaRPr spc="-25" dirty="0"/>
          </a:p>
        </p:txBody>
      </p:sp>
    </p:spTree>
    <p:extLst>
      <p:ext uri="{BB962C8B-B14F-4D97-AF65-F5344CB8AC3E}">
        <p14:creationId xmlns:p14="http://schemas.microsoft.com/office/powerpoint/2010/main" val="120895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8"/>
        <p:cNvGrpSpPr/>
        <p:nvPr/>
      </p:nvGrpSpPr>
      <p:grpSpPr>
        <a:xfrm>
          <a:off x="0" y="0"/>
          <a:ext cx="0" cy="0"/>
          <a:chOff x="0" y="0"/>
          <a:chExt cx="0" cy="0"/>
        </a:xfrm>
      </p:grpSpPr>
      <p:sp>
        <p:nvSpPr>
          <p:cNvPr id="29" name="Google Shape;29;p6"/>
          <p:cNvSpPr/>
          <p:nvPr/>
        </p:nvSpPr>
        <p:spPr>
          <a:xfrm>
            <a:off x="-23800" y="0"/>
            <a:ext cx="12239600" cy="1343200"/>
          </a:xfrm>
          <a:prstGeom prst="rect">
            <a:avLst/>
          </a:prstGeom>
          <a:solidFill>
            <a:srgbClr val="F8E10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title"/>
          </p:nvPr>
        </p:nvSpPr>
        <p:spPr>
          <a:xfrm>
            <a:off x="1301100" y="334000"/>
            <a:ext cx="7306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400"/>
              <a:buFont typeface="Poppins SemiBold"/>
              <a:buNone/>
              <a:defRPr sz="3200" b="0">
                <a:solidFill>
                  <a:srgbClr val="000000"/>
                </a:solidFill>
                <a:latin typeface="Poppins SemiBold"/>
                <a:ea typeface="Poppins SemiBold"/>
                <a:cs typeface="Poppins SemiBold"/>
                <a:sym typeface="Poppins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GB"/>
              <a:t>Click to edit Master title style</a:t>
            </a:r>
            <a:endParaRPr/>
          </a:p>
        </p:txBody>
      </p:sp>
      <p:sp>
        <p:nvSpPr>
          <p:cNvPr id="31" name="Google Shape;31;p6"/>
          <p:cNvSpPr/>
          <p:nvPr/>
        </p:nvSpPr>
        <p:spPr>
          <a:xfrm>
            <a:off x="-1979667" y="6327933"/>
            <a:ext cx="8801200" cy="101600"/>
          </a:xfrm>
          <a:prstGeom prst="roundRect">
            <a:avLst>
              <a:gd name="adj" fmla="val 50000"/>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oogle Shape;32;p6"/>
          <p:cNvGrpSpPr/>
          <p:nvPr/>
        </p:nvGrpSpPr>
        <p:grpSpPr>
          <a:xfrm>
            <a:off x="11324870" y="838178"/>
            <a:ext cx="2113623" cy="953751"/>
            <a:chOff x="8138310" y="3811875"/>
            <a:chExt cx="1584900" cy="715313"/>
          </a:xfrm>
        </p:grpSpPr>
        <p:sp>
          <p:nvSpPr>
            <p:cNvPr id="33" name="Google Shape;33;p6"/>
            <p:cNvSpPr/>
            <p:nvPr/>
          </p:nvSpPr>
          <p:spPr>
            <a:xfrm>
              <a:off x="8138310" y="3811875"/>
              <a:ext cx="1584900" cy="762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6"/>
            <p:cNvSpPr/>
            <p:nvPr/>
          </p:nvSpPr>
          <p:spPr>
            <a:xfrm>
              <a:off x="8138310" y="4450988"/>
              <a:ext cx="1584900" cy="762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 name="Google Shape;35;p6"/>
          <p:cNvPicPr preferRelativeResize="0"/>
          <p:nvPr/>
        </p:nvPicPr>
        <p:blipFill>
          <a:blip r:embed="rId2">
            <a:alphaModFix/>
          </a:blip>
          <a:stretch>
            <a:fillRect/>
          </a:stretch>
        </p:blipFill>
        <p:spPr>
          <a:xfrm>
            <a:off x="10375365" y="5963933"/>
            <a:ext cx="1633499" cy="705867"/>
          </a:xfrm>
          <a:prstGeom prst="rect">
            <a:avLst/>
          </a:prstGeom>
          <a:noFill/>
          <a:ln>
            <a:noFill/>
          </a:ln>
        </p:spPr>
      </p:pic>
    </p:spTree>
    <p:extLst>
      <p:ext uri="{BB962C8B-B14F-4D97-AF65-F5344CB8AC3E}">
        <p14:creationId xmlns:p14="http://schemas.microsoft.com/office/powerpoint/2010/main" val="203045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A81781F-80C5-5892-3ECE-1184B6418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28A89A5-9B02-A97E-CA4A-4C6640700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903DA1-82BD-B166-5417-B131A02FA2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8444B-D905-6449-8493-9DEEE32904BC}" type="datetimeFigureOut">
              <a:rPr lang="it-IT" smtClean="0"/>
              <a:t>20/03/24</a:t>
            </a:fld>
            <a:endParaRPr lang="it-IT"/>
          </a:p>
        </p:txBody>
      </p:sp>
      <p:sp>
        <p:nvSpPr>
          <p:cNvPr id="5" name="Segnaposto piè di pagina 4">
            <a:extLst>
              <a:ext uri="{FF2B5EF4-FFF2-40B4-BE49-F238E27FC236}">
                <a16:creationId xmlns:a16="http://schemas.microsoft.com/office/drawing/2014/main" id="{65DC1A38-79CB-3B30-E3F6-E975A52F14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ED4DE592-4D24-CDDC-198B-3FBAE8EFD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8CF4C3-C071-9646-A8AF-49461C821C72}" type="slidenum">
              <a:rPr lang="it-IT" smtClean="0"/>
              <a:t>‹N›</a:t>
            </a:fld>
            <a:endParaRPr lang="it-IT"/>
          </a:p>
        </p:txBody>
      </p:sp>
    </p:spTree>
    <p:extLst>
      <p:ext uri="{BB962C8B-B14F-4D97-AF65-F5344CB8AC3E}">
        <p14:creationId xmlns:p14="http://schemas.microsoft.com/office/powerpoint/2010/main" val="2912609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9" r:id="rId5"/>
    <p:sldLayoutId id="2147483660"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g"/><Relationship Id="rId7" Type="http://schemas.openxmlformats.org/officeDocument/2006/relationships/hyperlink" Target="https://www.oecd.org/going-digital/ai/principles/" TargetMode="External"/><Relationship Id="rId2" Type="http://schemas.openxmlformats.org/officeDocument/2006/relationships/hyperlink" Target="https://ethicsinaction.ieee.org/" TargetMode="Externa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s://ec.europa.eu/digital-single-market/en/high-level-expert-group-artificial-intelligence" TargetMode="External"/><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png"/><Relationship Id="rId2" Type="http://schemas.openxmlformats.org/officeDocument/2006/relationships/image" Target="../media/image61.jp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png"/><Relationship Id="rId14" Type="http://schemas.openxmlformats.org/officeDocument/2006/relationships/image" Target="../media/image73.png"/></Relationships>
</file>

<file path=ppt/slides/_rels/slide1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tiff"/><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tiff"/><Relationship Id="rId9" Type="http://schemas.openxmlformats.org/officeDocument/2006/relationships/image" Target="../media/image23.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8B7BE-53F9-984F-4628-BF1D6BE495B1}"/>
              </a:ext>
            </a:extLst>
          </p:cNvPr>
          <p:cNvSpPr>
            <a:spLocks noGrp="1"/>
          </p:cNvSpPr>
          <p:nvPr>
            <p:ph type="ctrTitle"/>
          </p:nvPr>
        </p:nvSpPr>
        <p:spPr/>
        <p:txBody>
          <a:bodyPr/>
          <a:lstStyle/>
          <a:p>
            <a:pPr algn="ctr"/>
            <a:r>
              <a:rPr lang="it-IT" sz="3200" b="0" i="0" dirty="0">
                <a:solidFill>
                  <a:srgbClr val="222222"/>
                </a:solidFill>
                <a:effectLst/>
                <a:latin typeface="Calibri" panose="020F0502020204030204" pitchFamily="34" charset="0"/>
              </a:rPr>
              <a:t>Intelligenza Artificiale affidabile e centrata sulla persona</a:t>
            </a:r>
            <a:endParaRPr lang="it-IT" dirty="0"/>
          </a:p>
        </p:txBody>
      </p:sp>
      <p:sp>
        <p:nvSpPr>
          <p:cNvPr id="3" name="Sottotitolo 2">
            <a:extLst>
              <a:ext uri="{FF2B5EF4-FFF2-40B4-BE49-F238E27FC236}">
                <a16:creationId xmlns:a16="http://schemas.microsoft.com/office/drawing/2014/main" id="{7AC74248-8514-E803-6E6A-898529D42664}"/>
              </a:ext>
            </a:extLst>
          </p:cNvPr>
          <p:cNvSpPr>
            <a:spLocks noGrp="1"/>
          </p:cNvSpPr>
          <p:nvPr>
            <p:ph type="subTitle" idx="1"/>
          </p:nvPr>
        </p:nvSpPr>
        <p:spPr/>
        <p:txBody>
          <a:bodyPr/>
          <a:lstStyle/>
          <a:p>
            <a:r>
              <a:rPr lang="it-IT" dirty="0">
                <a:solidFill>
                  <a:srgbClr val="222222"/>
                </a:solidFill>
                <a:latin typeface="Calibri" panose="020F0502020204030204" pitchFamily="34" charset="0"/>
              </a:rPr>
              <a:t>L</a:t>
            </a:r>
            <a:r>
              <a:rPr lang="it-IT" sz="1800" b="0" i="0" dirty="0">
                <a:solidFill>
                  <a:srgbClr val="222222"/>
                </a:solidFill>
                <a:effectLst/>
                <a:latin typeface="Calibri" panose="020F0502020204030204" pitchFamily="34" charset="0"/>
              </a:rPr>
              <a:t>e sfide scientifiche e tecnologiche per la progettazione di sistemi di AI nel nuovo scenario dell’AI ACT e dell’AI generativa.</a:t>
            </a:r>
            <a:endParaRPr lang="it-IT" dirty="0"/>
          </a:p>
        </p:txBody>
      </p:sp>
    </p:spTree>
    <p:extLst>
      <p:ext uri="{BB962C8B-B14F-4D97-AF65-F5344CB8AC3E}">
        <p14:creationId xmlns:p14="http://schemas.microsoft.com/office/powerpoint/2010/main" val="426650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515" y="-178939"/>
            <a:ext cx="10515600" cy="1325563"/>
          </a:xfrm>
          <a:prstGeom prst="rect">
            <a:avLst/>
          </a:prstGeom>
        </p:spPr>
        <p:txBody>
          <a:bodyPr vert="horz" wrap="square" lIns="0" tIns="79169" rIns="0" bIns="0" rtlCol="0">
            <a:spAutoFit/>
          </a:bodyPr>
          <a:lstStyle/>
          <a:p>
            <a:pPr marL="805180">
              <a:lnSpc>
                <a:spcPct val="100000"/>
              </a:lnSpc>
              <a:spcBef>
                <a:spcPts val="110"/>
              </a:spcBef>
            </a:pPr>
            <a:r>
              <a:rPr sz="2650" dirty="0"/>
              <a:t>GOOD</a:t>
            </a:r>
            <a:r>
              <a:rPr sz="2650" spc="-25" dirty="0"/>
              <a:t> </a:t>
            </a:r>
            <a:r>
              <a:rPr sz="2650" dirty="0"/>
              <a:t>AI</a:t>
            </a:r>
            <a:r>
              <a:rPr sz="2650" spc="5" dirty="0"/>
              <a:t> </a:t>
            </a:r>
            <a:r>
              <a:rPr sz="2650" dirty="0"/>
              <a:t>IMPLIES</a:t>
            </a:r>
            <a:r>
              <a:rPr sz="2650" spc="-10" dirty="0"/>
              <a:t> </a:t>
            </a:r>
            <a:r>
              <a:rPr sz="2650" dirty="0"/>
              <a:t>HUMAN</a:t>
            </a:r>
            <a:r>
              <a:rPr sz="2650" spc="30" dirty="0"/>
              <a:t> </a:t>
            </a:r>
            <a:r>
              <a:rPr sz="2650" spc="-10" dirty="0"/>
              <a:t>RESPONSIBILITY</a:t>
            </a:r>
            <a:endParaRPr sz="2650" dirty="0"/>
          </a:p>
        </p:txBody>
      </p:sp>
      <p:pic>
        <p:nvPicPr>
          <p:cNvPr id="3" name="object 3"/>
          <p:cNvPicPr/>
          <p:nvPr/>
        </p:nvPicPr>
        <p:blipFill>
          <a:blip r:embed="rId2" cstate="print"/>
          <a:stretch>
            <a:fillRect/>
          </a:stretch>
        </p:blipFill>
        <p:spPr>
          <a:xfrm>
            <a:off x="8801666" y="1959630"/>
            <a:ext cx="2764523" cy="3270503"/>
          </a:xfrm>
          <a:prstGeom prst="rect">
            <a:avLst/>
          </a:prstGeom>
        </p:spPr>
      </p:pic>
      <p:pic>
        <p:nvPicPr>
          <p:cNvPr id="4" name="object 4"/>
          <p:cNvPicPr/>
          <p:nvPr/>
        </p:nvPicPr>
        <p:blipFill>
          <a:blip r:embed="rId3" cstate="print"/>
          <a:stretch>
            <a:fillRect/>
          </a:stretch>
        </p:blipFill>
        <p:spPr>
          <a:xfrm>
            <a:off x="559308" y="1161567"/>
            <a:ext cx="3049708" cy="2818688"/>
          </a:xfrm>
          <a:prstGeom prst="rect">
            <a:avLst/>
          </a:prstGeom>
        </p:spPr>
      </p:pic>
      <p:sp>
        <p:nvSpPr>
          <p:cNvPr id="5" name="object 5"/>
          <p:cNvSpPr txBox="1"/>
          <p:nvPr/>
        </p:nvSpPr>
        <p:spPr>
          <a:xfrm>
            <a:off x="4932659" y="3097918"/>
            <a:ext cx="26981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Bias</a:t>
            </a:r>
            <a:r>
              <a:rPr sz="1800" spc="-20" dirty="0">
                <a:latin typeface="Verdana"/>
                <a:cs typeface="Verdana"/>
              </a:rPr>
              <a:t> </a:t>
            </a:r>
            <a:r>
              <a:rPr sz="1800" dirty="0">
                <a:latin typeface="Verdana"/>
                <a:cs typeface="Verdana"/>
              </a:rPr>
              <a:t>and</a:t>
            </a:r>
            <a:r>
              <a:rPr sz="1800" spc="-20" dirty="0">
                <a:latin typeface="Verdana"/>
                <a:cs typeface="Verdana"/>
              </a:rPr>
              <a:t> </a:t>
            </a:r>
            <a:r>
              <a:rPr sz="1800" spc="-10" dirty="0">
                <a:latin typeface="Verdana"/>
                <a:cs typeface="Verdana"/>
              </a:rPr>
              <a:t>discrimination</a:t>
            </a:r>
            <a:endParaRPr sz="1800">
              <a:latin typeface="Verdana"/>
              <a:cs typeface="Verdana"/>
            </a:endParaRPr>
          </a:p>
        </p:txBody>
      </p:sp>
      <p:sp>
        <p:nvSpPr>
          <p:cNvPr id="6" name="object 6"/>
          <p:cNvSpPr txBox="1"/>
          <p:nvPr/>
        </p:nvSpPr>
        <p:spPr>
          <a:xfrm>
            <a:off x="9247621" y="5314440"/>
            <a:ext cx="1872614"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Verdana"/>
                <a:cs typeface="Verdana"/>
              </a:rPr>
              <a:t>Trial</a:t>
            </a:r>
            <a:r>
              <a:rPr sz="1800" spc="-70" dirty="0">
                <a:latin typeface="Verdana"/>
                <a:cs typeface="Verdana"/>
              </a:rPr>
              <a:t> </a:t>
            </a:r>
            <a:r>
              <a:rPr sz="1800" dirty="0">
                <a:latin typeface="Verdana"/>
                <a:cs typeface="Verdana"/>
              </a:rPr>
              <a:t>and</a:t>
            </a:r>
            <a:r>
              <a:rPr sz="1800" spc="-85" dirty="0">
                <a:latin typeface="Verdana"/>
                <a:cs typeface="Verdana"/>
              </a:rPr>
              <a:t> </a:t>
            </a:r>
            <a:r>
              <a:rPr sz="1800" spc="-10" dirty="0">
                <a:latin typeface="Verdana"/>
                <a:cs typeface="Verdana"/>
              </a:rPr>
              <a:t>error?!</a:t>
            </a:r>
            <a:endParaRPr sz="1800" dirty="0">
              <a:latin typeface="Verdana"/>
              <a:cs typeface="Verdana"/>
            </a:endParaRPr>
          </a:p>
        </p:txBody>
      </p:sp>
      <p:pic>
        <p:nvPicPr>
          <p:cNvPr id="7" name="object 7"/>
          <p:cNvPicPr/>
          <p:nvPr/>
        </p:nvPicPr>
        <p:blipFill>
          <a:blip r:embed="rId4" cstate="print"/>
          <a:stretch>
            <a:fillRect/>
          </a:stretch>
        </p:blipFill>
        <p:spPr>
          <a:xfrm>
            <a:off x="4308347" y="1197864"/>
            <a:ext cx="3546347" cy="1856231"/>
          </a:xfrm>
          <a:prstGeom prst="rect">
            <a:avLst/>
          </a:prstGeom>
        </p:spPr>
      </p:pic>
      <p:sp>
        <p:nvSpPr>
          <p:cNvPr id="8" name="object 8"/>
          <p:cNvSpPr txBox="1"/>
          <p:nvPr/>
        </p:nvSpPr>
        <p:spPr>
          <a:xfrm>
            <a:off x="719631" y="4052375"/>
            <a:ext cx="26701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Wisdom</a:t>
            </a:r>
            <a:r>
              <a:rPr sz="1800" spc="-25" dirty="0">
                <a:latin typeface="Verdana"/>
                <a:cs typeface="Verdana"/>
              </a:rPr>
              <a:t> </a:t>
            </a:r>
            <a:r>
              <a:rPr sz="1800" dirty="0">
                <a:latin typeface="Verdana"/>
                <a:cs typeface="Verdana"/>
              </a:rPr>
              <a:t>of</a:t>
            </a:r>
            <a:r>
              <a:rPr sz="1800" spc="-15" dirty="0">
                <a:latin typeface="Verdana"/>
                <a:cs typeface="Verdana"/>
              </a:rPr>
              <a:t> </a:t>
            </a:r>
            <a:r>
              <a:rPr sz="1800" dirty="0">
                <a:latin typeface="Verdana"/>
                <a:cs typeface="Verdana"/>
              </a:rPr>
              <a:t>the</a:t>
            </a:r>
            <a:r>
              <a:rPr sz="1800" spc="-15" dirty="0">
                <a:latin typeface="Verdana"/>
                <a:cs typeface="Verdana"/>
              </a:rPr>
              <a:t> </a:t>
            </a:r>
            <a:r>
              <a:rPr sz="1800" spc="-10" dirty="0">
                <a:latin typeface="Verdana"/>
                <a:cs typeface="Verdana"/>
              </a:rPr>
              <a:t>crowd?!</a:t>
            </a:r>
            <a:endParaRPr sz="1800">
              <a:latin typeface="Verdana"/>
              <a:cs typeface="Verdana"/>
            </a:endParaRPr>
          </a:p>
        </p:txBody>
      </p:sp>
      <p:pic>
        <p:nvPicPr>
          <p:cNvPr id="10" name="object 10"/>
          <p:cNvPicPr/>
          <p:nvPr/>
        </p:nvPicPr>
        <p:blipFill>
          <a:blip r:embed="rId5" cstate="print"/>
          <a:stretch>
            <a:fillRect/>
          </a:stretch>
        </p:blipFill>
        <p:spPr>
          <a:xfrm>
            <a:off x="4002784" y="3463312"/>
            <a:ext cx="4157471" cy="1598663"/>
          </a:xfrm>
          <a:prstGeom prst="rect">
            <a:avLst/>
          </a:prstGeom>
        </p:spPr>
      </p:pic>
      <p:sp>
        <p:nvSpPr>
          <p:cNvPr id="11" name="object 11"/>
          <p:cNvSpPr txBox="1"/>
          <p:nvPr/>
        </p:nvSpPr>
        <p:spPr>
          <a:xfrm>
            <a:off x="4156683" y="5230133"/>
            <a:ext cx="2773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Brittle!</a:t>
            </a:r>
            <a:r>
              <a:rPr sz="1800" spc="-25" dirty="0">
                <a:latin typeface="Verdana"/>
                <a:cs typeface="Verdana"/>
              </a:rPr>
              <a:t> </a:t>
            </a:r>
            <a:r>
              <a:rPr sz="1800" dirty="0">
                <a:latin typeface="Verdana"/>
                <a:cs typeface="Verdana"/>
              </a:rPr>
              <a:t>(error</a:t>
            </a:r>
            <a:r>
              <a:rPr sz="1800" spc="-35" dirty="0">
                <a:latin typeface="Verdana"/>
                <a:cs typeface="Verdana"/>
              </a:rPr>
              <a:t> </a:t>
            </a:r>
            <a:r>
              <a:rPr sz="1800" dirty="0">
                <a:latin typeface="Verdana"/>
                <a:cs typeface="Verdana"/>
              </a:rPr>
              <a:t>or</a:t>
            </a:r>
            <a:r>
              <a:rPr sz="1800" spc="-40" dirty="0">
                <a:latin typeface="Verdana"/>
                <a:cs typeface="Verdana"/>
              </a:rPr>
              <a:t> </a:t>
            </a:r>
            <a:r>
              <a:rPr sz="1800" spc="-10" dirty="0">
                <a:latin typeface="Verdana"/>
                <a:cs typeface="Verdana"/>
              </a:rPr>
              <a:t>attack)</a:t>
            </a:r>
            <a:endParaRPr sz="1800" dirty="0">
              <a:latin typeface="Verdana"/>
              <a:cs typeface="Verdana"/>
            </a:endParaRPr>
          </a:p>
        </p:txBody>
      </p:sp>
      <p:pic>
        <p:nvPicPr>
          <p:cNvPr id="12" name="object 12"/>
          <p:cNvPicPr/>
          <p:nvPr/>
        </p:nvPicPr>
        <p:blipFill>
          <a:blip r:embed="rId6" cstate="print"/>
          <a:stretch>
            <a:fillRect/>
          </a:stretch>
        </p:blipFill>
        <p:spPr>
          <a:xfrm>
            <a:off x="440436" y="4956047"/>
            <a:ext cx="2993135" cy="1016507"/>
          </a:xfrm>
          <a:prstGeom prst="rect">
            <a:avLst/>
          </a:prstGeom>
        </p:spPr>
      </p:pic>
      <p:sp>
        <p:nvSpPr>
          <p:cNvPr id="13" name="object 13"/>
          <p:cNvSpPr txBox="1"/>
          <p:nvPr/>
        </p:nvSpPr>
        <p:spPr>
          <a:xfrm>
            <a:off x="1071222" y="6072135"/>
            <a:ext cx="1971039"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Verdana"/>
                <a:cs typeface="Verdana"/>
              </a:rPr>
              <a:t>Misinterpretation</a:t>
            </a:r>
            <a:endParaRPr sz="1800">
              <a:latin typeface="Verdana"/>
              <a:cs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1977" rIns="0" bIns="0" rtlCol="0">
            <a:spAutoFit/>
          </a:bodyPr>
          <a:lstStyle/>
          <a:p>
            <a:pPr marL="1801495">
              <a:lnSpc>
                <a:spcPct val="100000"/>
              </a:lnSpc>
              <a:spcBef>
                <a:spcPts val="100"/>
              </a:spcBef>
            </a:pPr>
            <a:r>
              <a:rPr sz="4400" dirty="0"/>
              <a:t>WHAT</a:t>
            </a:r>
            <a:r>
              <a:rPr sz="4400" spc="-25" dirty="0"/>
              <a:t> </a:t>
            </a:r>
            <a:r>
              <a:rPr sz="4400" dirty="0"/>
              <a:t>IS</a:t>
            </a:r>
            <a:r>
              <a:rPr sz="4400" spc="-10" dirty="0"/>
              <a:t> </a:t>
            </a:r>
            <a:r>
              <a:rPr sz="4400" dirty="0"/>
              <a:t>AI</a:t>
            </a:r>
            <a:r>
              <a:rPr sz="4400" spc="-25" dirty="0"/>
              <a:t> </a:t>
            </a:r>
            <a:r>
              <a:rPr sz="4400" spc="-10" dirty="0"/>
              <a:t>DOING?</a:t>
            </a:r>
            <a:endParaRPr sz="4400"/>
          </a:p>
        </p:txBody>
      </p:sp>
      <p:pic>
        <p:nvPicPr>
          <p:cNvPr id="3" name="object 3"/>
          <p:cNvPicPr/>
          <p:nvPr/>
        </p:nvPicPr>
        <p:blipFill>
          <a:blip r:embed="rId2" cstate="print"/>
          <a:stretch>
            <a:fillRect/>
          </a:stretch>
        </p:blipFill>
        <p:spPr>
          <a:xfrm>
            <a:off x="517891" y="2357358"/>
            <a:ext cx="1988013" cy="2165860"/>
          </a:xfrm>
          <a:prstGeom prst="rect">
            <a:avLst/>
          </a:prstGeom>
        </p:spPr>
      </p:pic>
      <p:pic>
        <p:nvPicPr>
          <p:cNvPr id="4" name="object 4"/>
          <p:cNvPicPr/>
          <p:nvPr/>
        </p:nvPicPr>
        <p:blipFill>
          <a:blip r:embed="rId3" cstate="print"/>
          <a:stretch>
            <a:fillRect/>
          </a:stretch>
        </p:blipFill>
        <p:spPr>
          <a:xfrm>
            <a:off x="3332988" y="2356104"/>
            <a:ext cx="1982723" cy="2145791"/>
          </a:xfrm>
          <a:prstGeom prst="rect">
            <a:avLst/>
          </a:prstGeom>
        </p:spPr>
      </p:pic>
      <p:sp>
        <p:nvSpPr>
          <p:cNvPr id="5" name="object 5"/>
          <p:cNvSpPr txBox="1"/>
          <p:nvPr/>
        </p:nvSpPr>
        <p:spPr>
          <a:xfrm>
            <a:off x="7623847" y="5252427"/>
            <a:ext cx="2365375" cy="269240"/>
          </a:xfrm>
          <a:prstGeom prst="rect">
            <a:avLst/>
          </a:prstGeom>
        </p:spPr>
        <p:txBody>
          <a:bodyPr vert="horz" wrap="square" lIns="0" tIns="12065" rIns="0" bIns="0" rtlCol="0">
            <a:spAutoFit/>
          </a:bodyPr>
          <a:lstStyle/>
          <a:p>
            <a:pPr marL="12700">
              <a:lnSpc>
                <a:spcPct val="100000"/>
              </a:lnSpc>
              <a:spcBef>
                <a:spcPts val="95"/>
              </a:spcBef>
            </a:pPr>
            <a:r>
              <a:rPr sz="1600" dirty="0">
                <a:latin typeface="Georgia"/>
                <a:cs typeface="Georgia"/>
              </a:rPr>
              <a:t>Text</a:t>
            </a:r>
            <a:r>
              <a:rPr sz="1600" spc="-45" dirty="0">
                <a:latin typeface="Georgia"/>
                <a:cs typeface="Georgia"/>
              </a:rPr>
              <a:t> </a:t>
            </a:r>
            <a:r>
              <a:rPr sz="1600" dirty="0">
                <a:latin typeface="Georgia"/>
                <a:cs typeface="Georgia"/>
              </a:rPr>
              <a:t>generation:</a:t>
            </a:r>
            <a:r>
              <a:rPr sz="1600" spc="-35" dirty="0">
                <a:latin typeface="Georgia"/>
                <a:cs typeface="Georgia"/>
              </a:rPr>
              <a:t> </a:t>
            </a:r>
            <a:r>
              <a:rPr sz="1600" spc="-10" dirty="0">
                <a:latin typeface="Georgia"/>
                <a:cs typeface="Georgia"/>
              </a:rPr>
              <a:t>ChatGPT</a:t>
            </a:r>
            <a:endParaRPr sz="1600">
              <a:latin typeface="Georgia"/>
              <a:cs typeface="Georgia"/>
            </a:endParaRPr>
          </a:p>
        </p:txBody>
      </p:sp>
      <p:sp>
        <p:nvSpPr>
          <p:cNvPr id="6" name="object 6"/>
          <p:cNvSpPr txBox="1"/>
          <p:nvPr/>
        </p:nvSpPr>
        <p:spPr>
          <a:xfrm>
            <a:off x="1261751" y="5300263"/>
            <a:ext cx="3023870" cy="269240"/>
          </a:xfrm>
          <a:prstGeom prst="rect">
            <a:avLst/>
          </a:prstGeom>
        </p:spPr>
        <p:txBody>
          <a:bodyPr vert="horz" wrap="square" lIns="0" tIns="12065" rIns="0" bIns="0" rtlCol="0">
            <a:spAutoFit/>
          </a:bodyPr>
          <a:lstStyle/>
          <a:p>
            <a:pPr marL="12700">
              <a:lnSpc>
                <a:spcPct val="100000"/>
              </a:lnSpc>
              <a:spcBef>
                <a:spcPts val="95"/>
              </a:spcBef>
            </a:pPr>
            <a:r>
              <a:rPr sz="1600" dirty="0">
                <a:latin typeface="Georgia"/>
                <a:cs typeface="Georgia"/>
              </a:rPr>
              <a:t>Image</a:t>
            </a:r>
            <a:r>
              <a:rPr sz="1600" spc="-40" dirty="0">
                <a:latin typeface="Georgia"/>
                <a:cs typeface="Georgia"/>
              </a:rPr>
              <a:t> </a:t>
            </a:r>
            <a:r>
              <a:rPr sz="1600" dirty="0">
                <a:latin typeface="Georgia"/>
                <a:cs typeface="Georgia"/>
              </a:rPr>
              <a:t>from</a:t>
            </a:r>
            <a:r>
              <a:rPr sz="1600" spc="-30" dirty="0">
                <a:latin typeface="Georgia"/>
                <a:cs typeface="Georgia"/>
              </a:rPr>
              <a:t> </a:t>
            </a:r>
            <a:r>
              <a:rPr sz="1600" dirty="0">
                <a:latin typeface="Georgia"/>
                <a:cs typeface="Georgia"/>
              </a:rPr>
              <a:t>text:</a:t>
            </a:r>
            <a:r>
              <a:rPr sz="1600" spc="-35" dirty="0">
                <a:latin typeface="Georgia"/>
                <a:cs typeface="Georgia"/>
              </a:rPr>
              <a:t> </a:t>
            </a:r>
            <a:r>
              <a:rPr sz="1600" dirty="0">
                <a:latin typeface="Georgia"/>
                <a:cs typeface="Georgia"/>
              </a:rPr>
              <a:t>Stable</a:t>
            </a:r>
            <a:r>
              <a:rPr sz="1600" spc="-25" dirty="0">
                <a:latin typeface="Georgia"/>
                <a:cs typeface="Georgia"/>
              </a:rPr>
              <a:t> </a:t>
            </a:r>
            <a:r>
              <a:rPr sz="1600" spc="-10" dirty="0">
                <a:latin typeface="Georgia"/>
                <a:cs typeface="Georgia"/>
              </a:rPr>
              <a:t>Diffusion</a:t>
            </a:r>
            <a:endParaRPr sz="1600">
              <a:latin typeface="Georgia"/>
              <a:cs typeface="Georgia"/>
            </a:endParaRPr>
          </a:p>
        </p:txBody>
      </p:sp>
      <p:sp>
        <p:nvSpPr>
          <p:cNvPr id="7" name="object 7"/>
          <p:cNvSpPr txBox="1"/>
          <p:nvPr/>
        </p:nvSpPr>
        <p:spPr>
          <a:xfrm>
            <a:off x="242224" y="2066163"/>
            <a:ext cx="2457450" cy="228600"/>
          </a:xfrm>
          <a:prstGeom prst="rect">
            <a:avLst/>
          </a:prstGeom>
        </p:spPr>
        <p:txBody>
          <a:bodyPr vert="horz" wrap="square" lIns="0" tIns="16510" rIns="0" bIns="0" rtlCol="0">
            <a:spAutoFit/>
          </a:bodyPr>
          <a:lstStyle/>
          <a:p>
            <a:pPr marL="12700">
              <a:lnSpc>
                <a:spcPct val="100000"/>
              </a:lnSpc>
              <a:spcBef>
                <a:spcPts val="130"/>
              </a:spcBef>
            </a:pPr>
            <a:r>
              <a:rPr sz="1300" dirty="0">
                <a:latin typeface="Verdana"/>
                <a:cs typeface="Verdana"/>
              </a:rPr>
              <a:t>A</a:t>
            </a:r>
            <a:r>
              <a:rPr sz="1300" spc="35" dirty="0">
                <a:latin typeface="Verdana"/>
                <a:cs typeface="Verdana"/>
              </a:rPr>
              <a:t> </a:t>
            </a:r>
            <a:r>
              <a:rPr sz="1300" dirty="0">
                <a:latin typeface="Verdana"/>
                <a:cs typeface="Verdana"/>
              </a:rPr>
              <a:t>nurse</a:t>
            </a:r>
            <a:r>
              <a:rPr sz="1300" spc="50" dirty="0">
                <a:latin typeface="Verdana"/>
                <a:cs typeface="Verdana"/>
              </a:rPr>
              <a:t> </a:t>
            </a:r>
            <a:r>
              <a:rPr sz="1300" dirty="0">
                <a:latin typeface="Verdana"/>
                <a:cs typeface="Verdana"/>
              </a:rPr>
              <a:t>in</a:t>
            </a:r>
            <a:r>
              <a:rPr sz="1300" spc="25" dirty="0">
                <a:latin typeface="Verdana"/>
                <a:cs typeface="Verdana"/>
              </a:rPr>
              <a:t> </a:t>
            </a:r>
            <a:r>
              <a:rPr sz="1300" dirty="0">
                <a:latin typeface="Verdana"/>
                <a:cs typeface="Verdana"/>
              </a:rPr>
              <a:t>front</a:t>
            </a:r>
            <a:r>
              <a:rPr sz="1300" spc="40" dirty="0">
                <a:latin typeface="Verdana"/>
                <a:cs typeface="Verdana"/>
              </a:rPr>
              <a:t> </a:t>
            </a:r>
            <a:r>
              <a:rPr sz="1300" dirty="0">
                <a:latin typeface="Verdana"/>
                <a:cs typeface="Verdana"/>
              </a:rPr>
              <a:t>of</a:t>
            </a:r>
            <a:r>
              <a:rPr sz="1300" spc="40" dirty="0">
                <a:latin typeface="Verdana"/>
                <a:cs typeface="Verdana"/>
              </a:rPr>
              <a:t> </a:t>
            </a:r>
            <a:r>
              <a:rPr sz="1300" dirty="0">
                <a:latin typeface="Verdana"/>
                <a:cs typeface="Verdana"/>
              </a:rPr>
              <a:t>a</a:t>
            </a:r>
            <a:r>
              <a:rPr sz="1300" spc="25" dirty="0">
                <a:latin typeface="Verdana"/>
                <a:cs typeface="Verdana"/>
              </a:rPr>
              <a:t> </a:t>
            </a:r>
            <a:r>
              <a:rPr sz="1300" spc="-10" dirty="0">
                <a:latin typeface="Verdana"/>
                <a:cs typeface="Verdana"/>
              </a:rPr>
              <a:t>hospital</a:t>
            </a:r>
            <a:endParaRPr sz="1300">
              <a:latin typeface="Verdana"/>
              <a:cs typeface="Verdana"/>
            </a:endParaRPr>
          </a:p>
        </p:txBody>
      </p:sp>
      <p:sp>
        <p:nvSpPr>
          <p:cNvPr id="8" name="object 8"/>
          <p:cNvSpPr txBox="1"/>
          <p:nvPr/>
        </p:nvSpPr>
        <p:spPr>
          <a:xfrm>
            <a:off x="2961366" y="2066163"/>
            <a:ext cx="2521585" cy="228600"/>
          </a:xfrm>
          <a:prstGeom prst="rect">
            <a:avLst/>
          </a:prstGeom>
        </p:spPr>
        <p:txBody>
          <a:bodyPr vert="horz" wrap="square" lIns="0" tIns="16510" rIns="0" bIns="0" rtlCol="0">
            <a:spAutoFit/>
          </a:bodyPr>
          <a:lstStyle/>
          <a:p>
            <a:pPr marL="12700">
              <a:lnSpc>
                <a:spcPct val="100000"/>
              </a:lnSpc>
              <a:spcBef>
                <a:spcPts val="130"/>
              </a:spcBef>
            </a:pPr>
            <a:r>
              <a:rPr sz="1300" dirty="0">
                <a:latin typeface="Verdana"/>
                <a:cs typeface="Verdana"/>
              </a:rPr>
              <a:t>A</a:t>
            </a:r>
            <a:r>
              <a:rPr sz="1300" spc="35" dirty="0">
                <a:latin typeface="Verdana"/>
                <a:cs typeface="Verdana"/>
              </a:rPr>
              <a:t> </a:t>
            </a:r>
            <a:r>
              <a:rPr sz="1300" dirty="0">
                <a:latin typeface="Verdana"/>
                <a:cs typeface="Verdana"/>
              </a:rPr>
              <a:t>doctor</a:t>
            </a:r>
            <a:r>
              <a:rPr sz="1300" spc="50" dirty="0">
                <a:latin typeface="Verdana"/>
                <a:cs typeface="Verdana"/>
              </a:rPr>
              <a:t> </a:t>
            </a:r>
            <a:r>
              <a:rPr sz="1300" dirty="0">
                <a:latin typeface="Verdana"/>
                <a:cs typeface="Verdana"/>
              </a:rPr>
              <a:t>in</a:t>
            </a:r>
            <a:r>
              <a:rPr sz="1300" spc="30" dirty="0">
                <a:latin typeface="Verdana"/>
                <a:cs typeface="Verdana"/>
              </a:rPr>
              <a:t> </a:t>
            </a:r>
            <a:r>
              <a:rPr sz="1300" dirty="0">
                <a:latin typeface="Verdana"/>
                <a:cs typeface="Verdana"/>
              </a:rPr>
              <a:t>front</a:t>
            </a:r>
            <a:r>
              <a:rPr sz="1300" spc="40" dirty="0">
                <a:latin typeface="Verdana"/>
                <a:cs typeface="Verdana"/>
              </a:rPr>
              <a:t> </a:t>
            </a:r>
            <a:r>
              <a:rPr sz="1300" dirty="0">
                <a:latin typeface="Verdana"/>
                <a:cs typeface="Verdana"/>
              </a:rPr>
              <a:t>of</a:t>
            </a:r>
            <a:r>
              <a:rPr sz="1300" spc="40" dirty="0">
                <a:latin typeface="Verdana"/>
                <a:cs typeface="Verdana"/>
              </a:rPr>
              <a:t> </a:t>
            </a:r>
            <a:r>
              <a:rPr sz="1300" dirty="0">
                <a:latin typeface="Verdana"/>
                <a:cs typeface="Verdana"/>
              </a:rPr>
              <a:t>a</a:t>
            </a:r>
            <a:r>
              <a:rPr sz="1300" spc="30" dirty="0">
                <a:latin typeface="Verdana"/>
                <a:cs typeface="Verdana"/>
              </a:rPr>
              <a:t> </a:t>
            </a:r>
            <a:r>
              <a:rPr sz="1300" spc="-10" dirty="0">
                <a:latin typeface="Verdana"/>
                <a:cs typeface="Verdana"/>
              </a:rPr>
              <a:t>hospital</a:t>
            </a:r>
            <a:endParaRPr sz="1300">
              <a:latin typeface="Verdana"/>
              <a:cs typeface="Verdana"/>
            </a:endParaRPr>
          </a:p>
        </p:txBody>
      </p:sp>
      <p:grpSp>
        <p:nvGrpSpPr>
          <p:cNvPr id="9" name="object 9"/>
          <p:cNvGrpSpPr/>
          <p:nvPr/>
        </p:nvGrpSpPr>
        <p:grpSpPr>
          <a:xfrm>
            <a:off x="6455664" y="1293876"/>
            <a:ext cx="5179060" cy="3790315"/>
            <a:chOff x="6455664" y="1293876"/>
            <a:chExt cx="5179060" cy="3790315"/>
          </a:xfrm>
        </p:grpSpPr>
        <p:pic>
          <p:nvPicPr>
            <p:cNvPr id="10" name="object 10"/>
            <p:cNvPicPr/>
            <p:nvPr/>
          </p:nvPicPr>
          <p:blipFill>
            <a:blip r:embed="rId4" cstate="print"/>
            <a:stretch>
              <a:fillRect/>
            </a:stretch>
          </p:blipFill>
          <p:spPr>
            <a:xfrm>
              <a:off x="6455664" y="1874519"/>
              <a:ext cx="5058155" cy="3009898"/>
            </a:xfrm>
            <a:prstGeom prst="rect">
              <a:avLst/>
            </a:prstGeom>
          </p:spPr>
        </p:pic>
        <p:pic>
          <p:nvPicPr>
            <p:cNvPr id="11" name="object 11"/>
            <p:cNvPicPr/>
            <p:nvPr/>
          </p:nvPicPr>
          <p:blipFill>
            <a:blip r:embed="rId5" cstate="print"/>
            <a:stretch>
              <a:fillRect/>
            </a:stretch>
          </p:blipFill>
          <p:spPr>
            <a:xfrm>
              <a:off x="6984492" y="1293876"/>
              <a:ext cx="4649722" cy="3790187"/>
            </a:xfrm>
            <a:prstGeom prst="rect">
              <a:avLst/>
            </a:prstGeom>
          </p:spPr>
        </p:pic>
      </p:grpSp>
      <p:sp>
        <p:nvSpPr>
          <p:cNvPr id="12" name="object 12"/>
          <p:cNvSpPr txBox="1"/>
          <p:nvPr/>
        </p:nvSpPr>
        <p:spPr>
          <a:xfrm>
            <a:off x="2511551" y="5966459"/>
            <a:ext cx="6631305" cy="368935"/>
          </a:xfrm>
          <a:prstGeom prst="rect">
            <a:avLst/>
          </a:prstGeom>
          <a:solidFill>
            <a:srgbClr val="73A790"/>
          </a:solidFill>
        </p:spPr>
        <p:txBody>
          <a:bodyPr vert="horz" wrap="square" lIns="0" tIns="31750" rIns="0" bIns="0" rtlCol="0">
            <a:spAutoFit/>
          </a:bodyPr>
          <a:lstStyle/>
          <a:p>
            <a:pPr marL="664845">
              <a:lnSpc>
                <a:spcPct val="100000"/>
              </a:lnSpc>
              <a:spcBef>
                <a:spcPts val="250"/>
              </a:spcBef>
            </a:pPr>
            <a:r>
              <a:rPr sz="1800" b="1" dirty="0">
                <a:solidFill>
                  <a:srgbClr val="040B28"/>
                </a:solidFill>
                <a:latin typeface="Calibri"/>
                <a:cs typeface="Calibri"/>
              </a:rPr>
              <a:t>Manipulation</a:t>
            </a:r>
            <a:r>
              <a:rPr sz="1800" b="1" spc="-30" dirty="0">
                <a:solidFill>
                  <a:srgbClr val="040B28"/>
                </a:solidFill>
                <a:latin typeface="Calibri"/>
                <a:cs typeface="Calibri"/>
              </a:rPr>
              <a:t> </a:t>
            </a:r>
            <a:r>
              <a:rPr sz="1800" b="1" dirty="0">
                <a:solidFill>
                  <a:srgbClr val="040B28"/>
                </a:solidFill>
                <a:latin typeface="Calibri"/>
                <a:cs typeface="Calibri"/>
              </a:rPr>
              <a:t>of</a:t>
            </a:r>
            <a:r>
              <a:rPr sz="1800" b="1" spc="-55" dirty="0">
                <a:solidFill>
                  <a:srgbClr val="040B28"/>
                </a:solidFill>
                <a:latin typeface="Calibri"/>
                <a:cs typeface="Calibri"/>
              </a:rPr>
              <a:t> </a:t>
            </a:r>
            <a:r>
              <a:rPr sz="1800" b="1" dirty="0">
                <a:solidFill>
                  <a:srgbClr val="040B28"/>
                </a:solidFill>
                <a:latin typeface="Calibri"/>
                <a:cs typeface="Calibri"/>
              </a:rPr>
              <a:t>language</a:t>
            </a:r>
            <a:r>
              <a:rPr sz="1800" b="1" spc="-50" dirty="0">
                <a:solidFill>
                  <a:srgbClr val="040B28"/>
                </a:solidFill>
                <a:latin typeface="Calibri"/>
                <a:cs typeface="Calibri"/>
              </a:rPr>
              <a:t> </a:t>
            </a:r>
            <a:r>
              <a:rPr sz="1800" b="1" dirty="0">
                <a:solidFill>
                  <a:srgbClr val="040B28"/>
                </a:solidFill>
                <a:latin typeface="Calibri"/>
                <a:cs typeface="Calibri"/>
              </a:rPr>
              <a:t>is</a:t>
            </a:r>
            <a:r>
              <a:rPr sz="1800" b="1" spc="-25" dirty="0">
                <a:solidFill>
                  <a:srgbClr val="040B28"/>
                </a:solidFill>
                <a:latin typeface="Calibri"/>
                <a:cs typeface="Calibri"/>
              </a:rPr>
              <a:t> </a:t>
            </a:r>
            <a:r>
              <a:rPr sz="1800" b="1" dirty="0">
                <a:solidFill>
                  <a:srgbClr val="040B28"/>
                </a:solidFill>
                <a:latin typeface="Calibri"/>
                <a:cs typeface="Calibri"/>
              </a:rPr>
              <a:t>not</a:t>
            </a:r>
            <a:r>
              <a:rPr sz="1800" b="1" spc="-50" dirty="0">
                <a:solidFill>
                  <a:srgbClr val="040B28"/>
                </a:solidFill>
                <a:latin typeface="Calibri"/>
                <a:cs typeface="Calibri"/>
              </a:rPr>
              <a:t> </a:t>
            </a:r>
            <a:r>
              <a:rPr sz="1800" b="1" dirty="0">
                <a:solidFill>
                  <a:srgbClr val="040B28"/>
                </a:solidFill>
                <a:latin typeface="Calibri"/>
                <a:cs typeface="Calibri"/>
              </a:rPr>
              <a:t>a</a:t>
            </a:r>
            <a:r>
              <a:rPr sz="1800" b="1" spc="-15" dirty="0">
                <a:solidFill>
                  <a:srgbClr val="040B28"/>
                </a:solidFill>
                <a:latin typeface="Calibri"/>
                <a:cs typeface="Calibri"/>
              </a:rPr>
              <a:t> </a:t>
            </a:r>
            <a:r>
              <a:rPr sz="1800" b="1" dirty="0">
                <a:solidFill>
                  <a:srgbClr val="040B28"/>
                </a:solidFill>
                <a:latin typeface="Calibri"/>
                <a:cs typeface="Calibri"/>
              </a:rPr>
              <a:t>proxy</a:t>
            </a:r>
            <a:r>
              <a:rPr sz="1800" b="1" spc="-45" dirty="0">
                <a:solidFill>
                  <a:srgbClr val="040B28"/>
                </a:solidFill>
                <a:latin typeface="Calibri"/>
                <a:cs typeface="Calibri"/>
              </a:rPr>
              <a:t> </a:t>
            </a:r>
            <a:r>
              <a:rPr sz="1800" b="1" dirty="0">
                <a:solidFill>
                  <a:srgbClr val="040B28"/>
                </a:solidFill>
                <a:latin typeface="Calibri"/>
                <a:cs typeface="Calibri"/>
              </a:rPr>
              <a:t>for</a:t>
            </a:r>
            <a:r>
              <a:rPr sz="1800" b="1" spc="-20" dirty="0">
                <a:solidFill>
                  <a:srgbClr val="040B28"/>
                </a:solidFill>
                <a:latin typeface="Calibri"/>
                <a:cs typeface="Calibri"/>
              </a:rPr>
              <a:t> </a:t>
            </a:r>
            <a:r>
              <a:rPr sz="1800" b="1" spc="-10" dirty="0">
                <a:solidFill>
                  <a:srgbClr val="040B28"/>
                </a:solidFill>
                <a:latin typeface="Calibri"/>
                <a:cs typeface="Calibri"/>
              </a:rPr>
              <a:t>intelligence!</a:t>
            </a:r>
            <a:endParaRPr sz="18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2357" rIns="0" bIns="0" rtlCol="0">
            <a:spAutoFit/>
          </a:bodyPr>
          <a:lstStyle/>
          <a:p>
            <a:pPr marL="3025140">
              <a:lnSpc>
                <a:spcPct val="100000"/>
              </a:lnSpc>
              <a:spcBef>
                <a:spcPts val="100"/>
              </a:spcBef>
            </a:pPr>
            <a:r>
              <a:rPr dirty="0"/>
              <a:t>IN</a:t>
            </a:r>
            <a:r>
              <a:rPr spc="-15" dirty="0"/>
              <a:t> </a:t>
            </a:r>
            <a:r>
              <a:rPr dirty="0"/>
              <a:t>AI</a:t>
            </a:r>
            <a:r>
              <a:rPr spc="-25" dirty="0"/>
              <a:t> </a:t>
            </a:r>
            <a:r>
              <a:rPr dirty="0"/>
              <a:t>WE</a:t>
            </a:r>
            <a:r>
              <a:rPr spc="-20" dirty="0"/>
              <a:t> </a:t>
            </a:r>
            <a:r>
              <a:rPr spc="-10" dirty="0"/>
              <a:t>TRUST?</a:t>
            </a:r>
          </a:p>
        </p:txBody>
      </p:sp>
      <p:grpSp>
        <p:nvGrpSpPr>
          <p:cNvPr id="3" name="object 3"/>
          <p:cNvGrpSpPr/>
          <p:nvPr/>
        </p:nvGrpSpPr>
        <p:grpSpPr>
          <a:xfrm>
            <a:off x="4737861" y="1241412"/>
            <a:ext cx="2921000" cy="1327150"/>
            <a:chOff x="4737861" y="1241412"/>
            <a:chExt cx="2921000" cy="1327150"/>
          </a:xfrm>
        </p:grpSpPr>
        <p:sp>
          <p:nvSpPr>
            <p:cNvPr id="4" name="object 4"/>
            <p:cNvSpPr/>
            <p:nvPr/>
          </p:nvSpPr>
          <p:spPr>
            <a:xfrm>
              <a:off x="5295899" y="1647444"/>
              <a:ext cx="1803400" cy="914400"/>
            </a:xfrm>
            <a:custGeom>
              <a:avLst/>
              <a:gdLst/>
              <a:ahLst/>
              <a:cxnLst/>
              <a:rect l="l" t="t" r="r" b="b"/>
              <a:pathLst>
                <a:path w="1803400" h="914400">
                  <a:moveTo>
                    <a:pt x="901446" y="0"/>
                  </a:moveTo>
                  <a:lnTo>
                    <a:pt x="839727" y="1054"/>
                  </a:lnTo>
                  <a:lnTo>
                    <a:pt x="779125" y="4173"/>
                  </a:lnTo>
                  <a:lnTo>
                    <a:pt x="719773" y="9288"/>
                  </a:lnTo>
                  <a:lnTo>
                    <a:pt x="661806" y="16331"/>
                  </a:lnTo>
                  <a:lnTo>
                    <a:pt x="605358" y="25234"/>
                  </a:lnTo>
                  <a:lnTo>
                    <a:pt x="550563" y="35929"/>
                  </a:lnTo>
                  <a:lnTo>
                    <a:pt x="497555" y="48347"/>
                  </a:lnTo>
                  <a:lnTo>
                    <a:pt x="446469" y="62421"/>
                  </a:lnTo>
                  <a:lnTo>
                    <a:pt x="397439" y="78083"/>
                  </a:lnTo>
                  <a:lnTo>
                    <a:pt x="350600" y="95264"/>
                  </a:lnTo>
                  <a:lnTo>
                    <a:pt x="306084" y="113896"/>
                  </a:lnTo>
                  <a:lnTo>
                    <a:pt x="264028" y="133911"/>
                  </a:lnTo>
                  <a:lnTo>
                    <a:pt x="224564" y="155242"/>
                  </a:lnTo>
                  <a:lnTo>
                    <a:pt x="187828" y="177820"/>
                  </a:lnTo>
                  <a:lnTo>
                    <a:pt x="153953" y="201576"/>
                  </a:lnTo>
                  <a:lnTo>
                    <a:pt x="123074" y="226443"/>
                  </a:lnTo>
                  <a:lnTo>
                    <a:pt x="70840" y="279238"/>
                  </a:lnTo>
                  <a:lnTo>
                    <a:pt x="32200" y="335659"/>
                  </a:lnTo>
                  <a:lnTo>
                    <a:pt x="8229" y="395161"/>
                  </a:lnTo>
                  <a:lnTo>
                    <a:pt x="0" y="457200"/>
                  </a:lnTo>
                  <a:lnTo>
                    <a:pt x="2079" y="488502"/>
                  </a:lnTo>
                  <a:lnTo>
                    <a:pt x="18314" y="549340"/>
                  </a:lnTo>
                  <a:lnTo>
                    <a:pt x="49754" y="607370"/>
                  </a:lnTo>
                  <a:lnTo>
                    <a:pt x="95325" y="662046"/>
                  </a:lnTo>
                  <a:lnTo>
                    <a:pt x="153953" y="712823"/>
                  </a:lnTo>
                  <a:lnTo>
                    <a:pt x="187828" y="736579"/>
                  </a:lnTo>
                  <a:lnTo>
                    <a:pt x="224564" y="759157"/>
                  </a:lnTo>
                  <a:lnTo>
                    <a:pt x="264028" y="780488"/>
                  </a:lnTo>
                  <a:lnTo>
                    <a:pt x="306084" y="800503"/>
                  </a:lnTo>
                  <a:lnTo>
                    <a:pt x="350600" y="819135"/>
                  </a:lnTo>
                  <a:lnTo>
                    <a:pt x="397439" y="836316"/>
                  </a:lnTo>
                  <a:lnTo>
                    <a:pt x="446469" y="851978"/>
                  </a:lnTo>
                  <a:lnTo>
                    <a:pt x="497555" y="866052"/>
                  </a:lnTo>
                  <a:lnTo>
                    <a:pt x="550563" y="878470"/>
                  </a:lnTo>
                  <a:lnTo>
                    <a:pt x="605358" y="889165"/>
                  </a:lnTo>
                  <a:lnTo>
                    <a:pt x="661806" y="898068"/>
                  </a:lnTo>
                  <a:lnTo>
                    <a:pt x="719773" y="905111"/>
                  </a:lnTo>
                  <a:lnTo>
                    <a:pt x="779125" y="910226"/>
                  </a:lnTo>
                  <a:lnTo>
                    <a:pt x="839727" y="913345"/>
                  </a:lnTo>
                  <a:lnTo>
                    <a:pt x="901446" y="914400"/>
                  </a:lnTo>
                  <a:lnTo>
                    <a:pt x="963164" y="913345"/>
                  </a:lnTo>
                  <a:lnTo>
                    <a:pt x="1023766" y="910226"/>
                  </a:lnTo>
                  <a:lnTo>
                    <a:pt x="1083118" y="905111"/>
                  </a:lnTo>
                  <a:lnTo>
                    <a:pt x="1141085" y="898068"/>
                  </a:lnTo>
                  <a:lnTo>
                    <a:pt x="1197533" y="889165"/>
                  </a:lnTo>
                  <a:lnTo>
                    <a:pt x="1252328" y="878470"/>
                  </a:lnTo>
                  <a:lnTo>
                    <a:pt x="1305336" y="866052"/>
                  </a:lnTo>
                  <a:lnTo>
                    <a:pt x="1356422" y="851978"/>
                  </a:lnTo>
                  <a:lnTo>
                    <a:pt x="1405452" y="836316"/>
                  </a:lnTo>
                  <a:lnTo>
                    <a:pt x="1452291" y="819135"/>
                  </a:lnTo>
                  <a:lnTo>
                    <a:pt x="1496807" y="800503"/>
                  </a:lnTo>
                  <a:lnTo>
                    <a:pt x="1538863" y="780488"/>
                  </a:lnTo>
                  <a:lnTo>
                    <a:pt x="1578327" y="759157"/>
                  </a:lnTo>
                  <a:lnTo>
                    <a:pt x="1615063" y="736579"/>
                  </a:lnTo>
                  <a:lnTo>
                    <a:pt x="1648938" y="712823"/>
                  </a:lnTo>
                  <a:lnTo>
                    <a:pt x="1679817" y="687956"/>
                  </a:lnTo>
                  <a:lnTo>
                    <a:pt x="1732051" y="635161"/>
                  </a:lnTo>
                  <a:lnTo>
                    <a:pt x="1770691" y="578740"/>
                  </a:lnTo>
                  <a:lnTo>
                    <a:pt x="1794662" y="519238"/>
                  </a:lnTo>
                  <a:lnTo>
                    <a:pt x="1802892" y="457200"/>
                  </a:lnTo>
                  <a:lnTo>
                    <a:pt x="1800812" y="425897"/>
                  </a:lnTo>
                  <a:lnTo>
                    <a:pt x="1784577" y="365059"/>
                  </a:lnTo>
                  <a:lnTo>
                    <a:pt x="1753137" y="307029"/>
                  </a:lnTo>
                  <a:lnTo>
                    <a:pt x="1707566" y="252353"/>
                  </a:lnTo>
                  <a:lnTo>
                    <a:pt x="1648938" y="201576"/>
                  </a:lnTo>
                  <a:lnTo>
                    <a:pt x="1615063" y="177820"/>
                  </a:lnTo>
                  <a:lnTo>
                    <a:pt x="1578327" y="155242"/>
                  </a:lnTo>
                  <a:lnTo>
                    <a:pt x="1538863" y="133911"/>
                  </a:lnTo>
                  <a:lnTo>
                    <a:pt x="1496807" y="113896"/>
                  </a:lnTo>
                  <a:lnTo>
                    <a:pt x="1452291" y="95264"/>
                  </a:lnTo>
                  <a:lnTo>
                    <a:pt x="1405452" y="78083"/>
                  </a:lnTo>
                  <a:lnTo>
                    <a:pt x="1356422" y="62421"/>
                  </a:lnTo>
                  <a:lnTo>
                    <a:pt x="1305336" y="48347"/>
                  </a:lnTo>
                  <a:lnTo>
                    <a:pt x="1252328" y="35929"/>
                  </a:lnTo>
                  <a:lnTo>
                    <a:pt x="1197533" y="25234"/>
                  </a:lnTo>
                  <a:lnTo>
                    <a:pt x="1141085" y="16331"/>
                  </a:lnTo>
                  <a:lnTo>
                    <a:pt x="1083118" y="9288"/>
                  </a:lnTo>
                  <a:lnTo>
                    <a:pt x="1023766" y="4173"/>
                  </a:lnTo>
                  <a:lnTo>
                    <a:pt x="963164" y="1054"/>
                  </a:lnTo>
                  <a:lnTo>
                    <a:pt x="901446" y="0"/>
                  </a:lnTo>
                  <a:close/>
                </a:path>
              </a:pathLst>
            </a:custGeom>
            <a:solidFill>
              <a:srgbClr val="EAB9B8"/>
            </a:solidFill>
          </p:spPr>
          <p:txBody>
            <a:bodyPr wrap="square" lIns="0" tIns="0" rIns="0" bIns="0" rtlCol="0"/>
            <a:lstStyle/>
            <a:p>
              <a:endParaRPr/>
            </a:p>
          </p:txBody>
        </p:sp>
        <p:sp>
          <p:nvSpPr>
            <p:cNvPr id="5" name="object 5"/>
            <p:cNvSpPr/>
            <p:nvPr/>
          </p:nvSpPr>
          <p:spPr>
            <a:xfrm>
              <a:off x="5295899" y="1647444"/>
              <a:ext cx="1803400" cy="914400"/>
            </a:xfrm>
            <a:custGeom>
              <a:avLst/>
              <a:gdLst/>
              <a:ahLst/>
              <a:cxnLst/>
              <a:rect l="l" t="t" r="r" b="b"/>
              <a:pathLst>
                <a:path w="1803400" h="914400">
                  <a:moveTo>
                    <a:pt x="0" y="457200"/>
                  </a:moveTo>
                  <a:lnTo>
                    <a:pt x="8229" y="395161"/>
                  </a:lnTo>
                  <a:lnTo>
                    <a:pt x="32200" y="335659"/>
                  </a:lnTo>
                  <a:lnTo>
                    <a:pt x="70840" y="279238"/>
                  </a:lnTo>
                  <a:lnTo>
                    <a:pt x="123074" y="226443"/>
                  </a:lnTo>
                  <a:lnTo>
                    <a:pt x="153953" y="201576"/>
                  </a:lnTo>
                  <a:lnTo>
                    <a:pt x="187828" y="177820"/>
                  </a:lnTo>
                  <a:lnTo>
                    <a:pt x="224564" y="155242"/>
                  </a:lnTo>
                  <a:lnTo>
                    <a:pt x="264028" y="133911"/>
                  </a:lnTo>
                  <a:lnTo>
                    <a:pt x="306084" y="113896"/>
                  </a:lnTo>
                  <a:lnTo>
                    <a:pt x="350600" y="95264"/>
                  </a:lnTo>
                  <a:lnTo>
                    <a:pt x="397439" y="78083"/>
                  </a:lnTo>
                  <a:lnTo>
                    <a:pt x="446469" y="62421"/>
                  </a:lnTo>
                  <a:lnTo>
                    <a:pt x="497555" y="48347"/>
                  </a:lnTo>
                  <a:lnTo>
                    <a:pt x="550563" y="35929"/>
                  </a:lnTo>
                  <a:lnTo>
                    <a:pt x="605358" y="25234"/>
                  </a:lnTo>
                  <a:lnTo>
                    <a:pt x="661806" y="16331"/>
                  </a:lnTo>
                  <a:lnTo>
                    <a:pt x="719773" y="9288"/>
                  </a:lnTo>
                  <a:lnTo>
                    <a:pt x="779125" y="4173"/>
                  </a:lnTo>
                  <a:lnTo>
                    <a:pt x="839727" y="1054"/>
                  </a:lnTo>
                  <a:lnTo>
                    <a:pt x="901446" y="0"/>
                  </a:lnTo>
                  <a:lnTo>
                    <a:pt x="963164" y="1054"/>
                  </a:lnTo>
                  <a:lnTo>
                    <a:pt x="1023766" y="4173"/>
                  </a:lnTo>
                  <a:lnTo>
                    <a:pt x="1083118" y="9288"/>
                  </a:lnTo>
                  <a:lnTo>
                    <a:pt x="1141085" y="16331"/>
                  </a:lnTo>
                  <a:lnTo>
                    <a:pt x="1197533" y="25234"/>
                  </a:lnTo>
                  <a:lnTo>
                    <a:pt x="1252328" y="35929"/>
                  </a:lnTo>
                  <a:lnTo>
                    <a:pt x="1305336" y="48347"/>
                  </a:lnTo>
                  <a:lnTo>
                    <a:pt x="1356422" y="62421"/>
                  </a:lnTo>
                  <a:lnTo>
                    <a:pt x="1405452" y="78083"/>
                  </a:lnTo>
                  <a:lnTo>
                    <a:pt x="1452291" y="95264"/>
                  </a:lnTo>
                  <a:lnTo>
                    <a:pt x="1496807" y="113896"/>
                  </a:lnTo>
                  <a:lnTo>
                    <a:pt x="1538863" y="133911"/>
                  </a:lnTo>
                  <a:lnTo>
                    <a:pt x="1578327" y="155242"/>
                  </a:lnTo>
                  <a:lnTo>
                    <a:pt x="1615063" y="177820"/>
                  </a:lnTo>
                  <a:lnTo>
                    <a:pt x="1648938" y="201576"/>
                  </a:lnTo>
                  <a:lnTo>
                    <a:pt x="1679817" y="226443"/>
                  </a:lnTo>
                  <a:lnTo>
                    <a:pt x="1732051" y="279238"/>
                  </a:lnTo>
                  <a:lnTo>
                    <a:pt x="1770691" y="335659"/>
                  </a:lnTo>
                  <a:lnTo>
                    <a:pt x="1794662" y="395161"/>
                  </a:lnTo>
                  <a:lnTo>
                    <a:pt x="1802892" y="457200"/>
                  </a:lnTo>
                  <a:lnTo>
                    <a:pt x="1800812" y="488502"/>
                  </a:lnTo>
                  <a:lnTo>
                    <a:pt x="1784577" y="549340"/>
                  </a:lnTo>
                  <a:lnTo>
                    <a:pt x="1753137" y="607370"/>
                  </a:lnTo>
                  <a:lnTo>
                    <a:pt x="1707566" y="662046"/>
                  </a:lnTo>
                  <a:lnTo>
                    <a:pt x="1648938" y="712823"/>
                  </a:lnTo>
                  <a:lnTo>
                    <a:pt x="1615063" y="736579"/>
                  </a:lnTo>
                  <a:lnTo>
                    <a:pt x="1578327" y="759157"/>
                  </a:lnTo>
                  <a:lnTo>
                    <a:pt x="1538863" y="780488"/>
                  </a:lnTo>
                  <a:lnTo>
                    <a:pt x="1496807" y="800503"/>
                  </a:lnTo>
                  <a:lnTo>
                    <a:pt x="1452291" y="819135"/>
                  </a:lnTo>
                  <a:lnTo>
                    <a:pt x="1405452" y="836316"/>
                  </a:lnTo>
                  <a:lnTo>
                    <a:pt x="1356422" y="851978"/>
                  </a:lnTo>
                  <a:lnTo>
                    <a:pt x="1305336" y="866052"/>
                  </a:lnTo>
                  <a:lnTo>
                    <a:pt x="1252328" y="878470"/>
                  </a:lnTo>
                  <a:lnTo>
                    <a:pt x="1197533" y="889165"/>
                  </a:lnTo>
                  <a:lnTo>
                    <a:pt x="1141085" y="898068"/>
                  </a:lnTo>
                  <a:lnTo>
                    <a:pt x="1083118" y="905111"/>
                  </a:lnTo>
                  <a:lnTo>
                    <a:pt x="1023766" y="910226"/>
                  </a:lnTo>
                  <a:lnTo>
                    <a:pt x="963164" y="913345"/>
                  </a:lnTo>
                  <a:lnTo>
                    <a:pt x="901446" y="914400"/>
                  </a:lnTo>
                  <a:lnTo>
                    <a:pt x="839727" y="913345"/>
                  </a:lnTo>
                  <a:lnTo>
                    <a:pt x="779125" y="910226"/>
                  </a:lnTo>
                  <a:lnTo>
                    <a:pt x="719773" y="905111"/>
                  </a:lnTo>
                  <a:lnTo>
                    <a:pt x="661806" y="898068"/>
                  </a:lnTo>
                  <a:lnTo>
                    <a:pt x="605358" y="889165"/>
                  </a:lnTo>
                  <a:lnTo>
                    <a:pt x="550563" y="878470"/>
                  </a:lnTo>
                  <a:lnTo>
                    <a:pt x="497555" y="866052"/>
                  </a:lnTo>
                  <a:lnTo>
                    <a:pt x="446469" y="851978"/>
                  </a:lnTo>
                  <a:lnTo>
                    <a:pt x="397439" y="836316"/>
                  </a:lnTo>
                  <a:lnTo>
                    <a:pt x="350600" y="819135"/>
                  </a:lnTo>
                  <a:lnTo>
                    <a:pt x="306084" y="800503"/>
                  </a:lnTo>
                  <a:lnTo>
                    <a:pt x="264028" y="780488"/>
                  </a:lnTo>
                  <a:lnTo>
                    <a:pt x="224564" y="759157"/>
                  </a:lnTo>
                  <a:lnTo>
                    <a:pt x="187828" y="736579"/>
                  </a:lnTo>
                  <a:lnTo>
                    <a:pt x="153953" y="712823"/>
                  </a:lnTo>
                  <a:lnTo>
                    <a:pt x="123074" y="687956"/>
                  </a:lnTo>
                  <a:lnTo>
                    <a:pt x="70840" y="635161"/>
                  </a:lnTo>
                  <a:lnTo>
                    <a:pt x="32200" y="578740"/>
                  </a:lnTo>
                  <a:lnTo>
                    <a:pt x="8229" y="519238"/>
                  </a:lnTo>
                  <a:lnTo>
                    <a:pt x="0" y="457200"/>
                  </a:lnTo>
                  <a:close/>
                </a:path>
              </a:pathLst>
            </a:custGeom>
            <a:ln w="12700">
              <a:solidFill>
                <a:srgbClr val="1C3147"/>
              </a:solidFill>
            </a:ln>
          </p:spPr>
          <p:txBody>
            <a:bodyPr wrap="square" lIns="0" tIns="0" rIns="0" bIns="0" rtlCol="0"/>
            <a:lstStyle/>
            <a:p>
              <a:endParaRPr/>
            </a:p>
          </p:txBody>
        </p:sp>
        <p:sp>
          <p:nvSpPr>
            <p:cNvPr id="6" name="object 6"/>
            <p:cNvSpPr/>
            <p:nvPr/>
          </p:nvSpPr>
          <p:spPr>
            <a:xfrm>
              <a:off x="4744211" y="1880616"/>
              <a:ext cx="551815" cy="449580"/>
            </a:xfrm>
            <a:custGeom>
              <a:avLst/>
              <a:gdLst/>
              <a:ahLst/>
              <a:cxnLst/>
              <a:rect l="l" t="t" r="r" b="b"/>
              <a:pathLst>
                <a:path w="551814" h="449580">
                  <a:moveTo>
                    <a:pt x="326898" y="0"/>
                  </a:moveTo>
                  <a:lnTo>
                    <a:pt x="326898" y="112395"/>
                  </a:lnTo>
                  <a:lnTo>
                    <a:pt x="0" y="112395"/>
                  </a:lnTo>
                  <a:lnTo>
                    <a:pt x="0" y="337185"/>
                  </a:lnTo>
                  <a:lnTo>
                    <a:pt x="326898" y="337185"/>
                  </a:lnTo>
                  <a:lnTo>
                    <a:pt x="326898" y="449580"/>
                  </a:lnTo>
                  <a:lnTo>
                    <a:pt x="551688" y="224790"/>
                  </a:lnTo>
                  <a:lnTo>
                    <a:pt x="326898" y="0"/>
                  </a:lnTo>
                  <a:close/>
                </a:path>
              </a:pathLst>
            </a:custGeom>
            <a:solidFill>
              <a:srgbClr val="D9D9D9"/>
            </a:solidFill>
          </p:spPr>
          <p:txBody>
            <a:bodyPr wrap="square" lIns="0" tIns="0" rIns="0" bIns="0" rtlCol="0"/>
            <a:lstStyle/>
            <a:p>
              <a:endParaRPr/>
            </a:p>
          </p:txBody>
        </p:sp>
        <p:sp>
          <p:nvSpPr>
            <p:cNvPr id="7" name="object 7"/>
            <p:cNvSpPr/>
            <p:nvPr/>
          </p:nvSpPr>
          <p:spPr>
            <a:xfrm>
              <a:off x="4744211" y="1880616"/>
              <a:ext cx="551815" cy="449580"/>
            </a:xfrm>
            <a:custGeom>
              <a:avLst/>
              <a:gdLst/>
              <a:ahLst/>
              <a:cxnLst/>
              <a:rect l="l" t="t" r="r" b="b"/>
              <a:pathLst>
                <a:path w="551814" h="449580">
                  <a:moveTo>
                    <a:pt x="0" y="112395"/>
                  </a:moveTo>
                  <a:lnTo>
                    <a:pt x="326898" y="112395"/>
                  </a:lnTo>
                  <a:lnTo>
                    <a:pt x="326898" y="0"/>
                  </a:lnTo>
                  <a:lnTo>
                    <a:pt x="551688" y="224790"/>
                  </a:lnTo>
                  <a:lnTo>
                    <a:pt x="326898" y="449580"/>
                  </a:lnTo>
                  <a:lnTo>
                    <a:pt x="326898" y="337185"/>
                  </a:lnTo>
                  <a:lnTo>
                    <a:pt x="0" y="337185"/>
                  </a:lnTo>
                  <a:lnTo>
                    <a:pt x="0" y="112395"/>
                  </a:lnTo>
                  <a:close/>
                </a:path>
              </a:pathLst>
            </a:custGeom>
            <a:ln w="12700">
              <a:solidFill>
                <a:srgbClr val="1C3147"/>
              </a:solidFill>
            </a:ln>
          </p:spPr>
          <p:txBody>
            <a:bodyPr wrap="square" lIns="0" tIns="0" rIns="0" bIns="0" rtlCol="0"/>
            <a:lstStyle/>
            <a:p>
              <a:endParaRPr/>
            </a:p>
          </p:txBody>
        </p:sp>
        <p:sp>
          <p:nvSpPr>
            <p:cNvPr id="8" name="object 8"/>
            <p:cNvSpPr/>
            <p:nvPr/>
          </p:nvSpPr>
          <p:spPr>
            <a:xfrm>
              <a:off x="7098791" y="1853184"/>
              <a:ext cx="553720" cy="449580"/>
            </a:xfrm>
            <a:custGeom>
              <a:avLst/>
              <a:gdLst/>
              <a:ahLst/>
              <a:cxnLst/>
              <a:rect l="l" t="t" r="r" b="b"/>
              <a:pathLst>
                <a:path w="553720" h="449580">
                  <a:moveTo>
                    <a:pt x="328422" y="0"/>
                  </a:moveTo>
                  <a:lnTo>
                    <a:pt x="328422" y="112395"/>
                  </a:lnTo>
                  <a:lnTo>
                    <a:pt x="0" y="112395"/>
                  </a:lnTo>
                  <a:lnTo>
                    <a:pt x="0" y="337185"/>
                  </a:lnTo>
                  <a:lnTo>
                    <a:pt x="328422" y="337185"/>
                  </a:lnTo>
                  <a:lnTo>
                    <a:pt x="328422" y="449580"/>
                  </a:lnTo>
                  <a:lnTo>
                    <a:pt x="553212" y="224790"/>
                  </a:lnTo>
                  <a:lnTo>
                    <a:pt x="328422" y="0"/>
                  </a:lnTo>
                  <a:close/>
                </a:path>
              </a:pathLst>
            </a:custGeom>
            <a:solidFill>
              <a:srgbClr val="D9D9D9"/>
            </a:solidFill>
          </p:spPr>
          <p:txBody>
            <a:bodyPr wrap="square" lIns="0" tIns="0" rIns="0" bIns="0" rtlCol="0"/>
            <a:lstStyle/>
            <a:p>
              <a:endParaRPr/>
            </a:p>
          </p:txBody>
        </p:sp>
        <p:sp>
          <p:nvSpPr>
            <p:cNvPr id="9" name="object 9"/>
            <p:cNvSpPr/>
            <p:nvPr/>
          </p:nvSpPr>
          <p:spPr>
            <a:xfrm>
              <a:off x="7098791" y="1853184"/>
              <a:ext cx="553720" cy="449580"/>
            </a:xfrm>
            <a:custGeom>
              <a:avLst/>
              <a:gdLst/>
              <a:ahLst/>
              <a:cxnLst/>
              <a:rect l="l" t="t" r="r" b="b"/>
              <a:pathLst>
                <a:path w="553720" h="449580">
                  <a:moveTo>
                    <a:pt x="0" y="112395"/>
                  </a:moveTo>
                  <a:lnTo>
                    <a:pt x="328422" y="112395"/>
                  </a:lnTo>
                  <a:lnTo>
                    <a:pt x="328422" y="0"/>
                  </a:lnTo>
                  <a:lnTo>
                    <a:pt x="553212" y="224790"/>
                  </a:lnTo>
                  <a:lnTo>
                    <a:pt x="328422" y="449580"/>
                  </a:lnTo>
                  <a:lnTo>
                    <a:pt x="328422" y="337185"/>
                  </a:lnTo>
                  <a:lnTo>
                    <a:pt x="0" y="337185"/>
                  </a:lnTo>
                  <a:lnTo>
                    <a:pt x="0" y="112395"/>
                  </a:lnTo>
                  <a:close/>
                </a:path>
              </a:pathLst>
            </a:custGeom>
            <a:ln w="12700">
              <a:solidFill>
                <a:srgbClr val="1C3147"/>
              </a:solidFill>
            </a:ln>
          </p:spPr>
          <p:txBody>
            <a:bodyPr wrap="square" lIns="0" tIns="0" rIns="0" bIns="0" rtlCol="0"/>
            <a:lstStyle/>
            <a:p>
              <a:endParaRPr/>
            </a:p>
          </p:txBody>
        </p:sp>
        <p:sp>
          <p:nvSpPr>
            <p:cNvPr id="10" name="object 10"/>
            <p:cNvSpPr/>
            <p:nvPr/>
          </p:nvSpPr>
          <p:spPr>
            <a:xfrm>
              <a:off x="5068064" y="1255699"/>
              <a:ext cx="2260600" cy="862965"/>
            </a:xfrm>
            <a:custGeom>
              <a:avLst/>
              <a:gdLst/>
              <a:ahLst/>
              <a:cxnLst/>
              <a:rect l="l" t="t" r="r" b="b"/>
              <a:pathLst>
                <a:path w="2260600" h="862964">
                  <a:moveTo>
                    <a:pt x="2031517" y="849706"/>
                  </a:moveTo>
                  <a:lnTo>
                    <a:pt x="2260104" y="849706"/>
                  </a:lnTo>
                  <a:lnTo>
                    <a:pt x="2260104" y="0"/>
                  </a:lnTo>
                  <a:lnTo>
                    <a:pt x="0" y="0"/>
                  </a:lnTo>
                  <a:lnTo>
                    <a:pt x="0" y="862406"/>
                  </a:lnTo>
                  <a:lnTo>
                    <a:pt x="157162" y="862406"/>
                  </a:lnTo>
                </a:path>
              </a:pathLst>
            </a:custGeom>
            <a:ln w="28575">
              <a:solidFill>
                <a:srgbClr val="52826C"/>
              </a:solidFill>
            </a:ln>
          </p:spPr>
          <p:txBody>
            <a:bodyPr wrap="square" lIns="0" tIns="0" rIns="0" bIns="0" rtlCol="0"/>
            <a:lstStyle/>
            <a:p>
              <a:endParaRPr/>
            </a:p>
          </p:txBody>
        </p:sp>
        <p:sp>
          <p:nvSpPr>
            <p:cNvPr id="11" name="object 11"/>
            <p:cNvSpPr/>
            <p:nvPr/>
          </p:nvSpPr>
          <p:spPr>
            <a:xfrm>
              <a:off x="5210934" y="2075239"/>
              <a:ext cx="85725" cy="85725"/>
            </a:xfrm>
            <a:custGeom>
              <a:avLst/>
              <a:gdLst/>
              <a:ahLst/>
              <a:cxnLst/>
              <a:rect l="l" t="t" r="r" b="b"/>
              <a:pathLst>
                <a:path w="85725" h="85725">
                  <a:moveTo>
                    <a:pt x="0" y="0"/>
                  </a:moveTo>
                  <a:lnTo>
                    <a:pt x="0" y="85725"/>
                  </a:lnTo>
                  <a:lnTo>
                    <a:pt x="85725" y="42862"/>
                  </a:lnTo>
                  <a:lnTo>
                    <a:pt x="0" y="0"/>
                  </a:lnTo>
                  <a:close/>
                </a:path>
              </a:pathLst>
            </a:custGeom>
            <a:solidFill>
              <a:srgbClr val="52826C"/>
            </a:solidFill>
          </p:spPr>
          <p:txBody>
            <a:bodyPr wrap="square" lIns="0" tIns="0" rIns="0" bIns="0" rtlCol="0"/>
            <a:lstStyle/>
            <a:p>
              <a:endParaRPr/>
            </a:p>
          </p:txBody>
        </p:sp>
      </p:grpSp>
      <p:sp>
        <p:nvSpPr>
          <p:cNvPr id="12" name="object 12"/>
          <p:cNvSpPr txBox="1"/>
          <p:nvPr/>
        </p:nvSpPr>
        <p:spPr>
          <a:xfrm>
            <a:off x="8653397" y="1476427"/>
            <a:ext cx="2715895" cy="453390"/>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Verdana"/>
                <a:cs typeface="Verdana"/>
              </a:rPr>
              <a:t>Direct</a:t>
            </a:r>
            <a:r>
              <a:rPr sz="1400" spc="-50" dirty="0">
                <a:latin typeface="Verdana"/>
                <a:cs typeface="Verdana"/>
              </a:rPr>
              <a:t> </a:t>
            </a:r>
            <a:r>
              <a:rPr sz="1400" dirty="0">
                <a:latin typeface="Verdana"/>
                <a:cs typeface="Verdana"/>
              </a:rPr>
              <a:t>human</a:t>
            </a:r>
            <a:r>
              <a:rPr sz="1400" spc="-40" dirty="0">
                <a:latin typeface="Verdana"/>
                <a:cs typeface="Verdana"/>
              </a:rPr>
              <a:t> </a:t>
            </a:r>
            <a:r>
              <a:rPr sz="1400" spc="-10" dirty="0">
                <a:latin typeface="Verdana"/>
                <a:cs typeface="Verdana"/>
              </a:rPr>
              <a:t>evaluation </a:t>
            </a:r>
            <a:r>
              <a:rPr sz="1400" dirty="0">
                <a:latin typeface="Verdana"/>
                <a:cs typeface="Verdana"/>
              </a:rPr>
              <a:t>Model</a:t>
            </a:r>
            <a:r>
              <a:rPr sz="1400" spc="-45" dirty="0">
                <a:latin typeface="Verdana"/>
                <a:cs typeface="Verdana"/>
              </a:rPr>
              <a:t> </a:t>
            </a:r>
            <a:r>
              <a:rPr sz="1400" dirty="0">
                <a:latin typeface="Verdana"/>
                <a:cs typeface="Verdana"/>
              </a:rPr>
              <a:t>tuning</a:t>
            </a:r>
            <a:r>
              <a:rPr sz="1400" spc="-30" dirty="0">
                <a:latin typeface="Verdana"/>
                <a:cs typeface="Verdana"/>
              </a:rPr>
              <a:t> </a:t>
            </a:r>
            <a:r>
              <a:rPr sz="1400" dirty="0">
                <a:latin typeface="Verdana"/>
                <a:cs typeface="Verdana"/>
              </a:rPr>
              <a:t>by</a:t>
            </a:r>
            <a:r>
              <a:rPr sz="1400" spc="-30" dirty="0">
                <a:latin typeface="Verdana"/>
                <a:cs typeface="Verdana"/>
              </a:rPr>
              <a:t> </a:t>
            </a:r>
            <a:r>
              <a:rPr sz="1400" dirty="0">
                <a:latin typeface="Verdana"/>
                <a:cs typeface="Verdana"/>
              </a:rPr>
              <a:t>formal</a:t>
            </a:r>
            <a:r>
              <a:rPr sz="1400" spc="-30" dirty="0">
                <a:latin typeface="Verdana"/>
                <a:cs typeface="Verdana"/>
              </a:rPr>
              <a:t> </a:t>
            </a:r>
            <a:r>
              <a:rPr sz="1400" spc="-10" dirty="0">
                <a:latin typeface="Verdana"/>
                <a:cs typeface="Verdana"/>
              </a:rPr>
              <a:t>proofs</a:t>
            </a:r>
            <a:endParaRPr sz="1400">
              <a:latin typeface="Verdana"/>
              <a:cs typeface="Verdana"/>
            </a:endParaRPr>
          </a:p>
        </p:txBody>
      </p:sp>
      <p:grpSp>
        <p:nvGrpSpPr>
          <p:cNvPr id="13" name="object 13"/>
          <p:cNvGrpSpPr/>
          <p:nvPr/>
        </p:nvGrpSpPr>
        <p:grpSpPr>
          <a:xfrm>
            <a:off x="3950402" y="2865666"/>
            <a:ext cx="4730115" cy="1164590"/>
            <a:chOff x="3950402" y="2865666"/>
            <a:chExt cx="4730115" cy="1164590"/>
          </a:xfrm>
        </p:grpSpPr>
        <p:sp>
          <p:nvSpPr>
            <p:cNvPr id="14" name="object 14"/>
            <p:cNvSpPr/>
            <p:nvPr/>
          </p:nvSpPr>
          <p:spPr>
            <a:xfrm>
              <a:off x="4744211" y="3108960"/>
              <a:ext cx="3141345" cy="914400"/>
            </a:xfrm>
            <a:custGeom>
              <a:avLst/>
              <a:gdLst/>
              <a:ahLst/>
              <a:cxnLst/>
              <a:rect l="l" t="t" r="r" b="b"/>
              <a:pathLst>
                <a:path w="3141345" h="914400">
                  <a:moveTo>
                    <a:pt x="1570482" y="0"/>
                  </a:moveTo>
                  <a:lnTo>
                    <a:pt x="1498593" y="470"/>
                  </a:lnTo>
                  <a:lnTo>
                    <a:pt x="1427535" y="1868"/>
                  </a:lnTo>
                  <a:lnTo>
                    <a:pt x="1357375" y="4173"/>
                  </a:lnTo>
                  <a:lnTo>
                    <a:pt x="1288184" y="7366"/>
                  </a:lnTo>
                  <a:lnTo>
                    <a:pt x="1220030" y="11425"/>
                  </a:lnTo>
                  <a:lnTo>
                    <a:pt x="1152983" y="16331"/>
                  </a:lnTo>
                  <a:lnTo>
                    <a:pt x="1087112" y="22064"/>
                  </a:lnTo>
                  <a:lnTo>
                    <a:pt x="1022487" y="28603"/>
                  </a:lnTo>
                  <a:lnTo>
                    <a:pt x="959177" y="35929"/>
                  </a:lnTo>
                  <a:lnTo>
                    <a:pt x="897250" y="44021"/>
                  </a:lnTo>
                  <a:lnTo>
                    <a:pt x="836777" y="52858"/>
                  </a:lnTo>
                  <a:lnTo>
                    <a:pt x="777827" y="62421"/>
                  </a:lnTo>
                  <a:lnTo>
                    <a:pt x="720468" y="72690"/>
                  </a:lnTo>
                  <a:lnTo>
                    <a:pt x="664771" y="83644"/>
                  </a:lnTo>
                  <a:lnTo>
                    <a:pt x="610804" y="95264"/>
                  </a:lnTo>
                  <a:lnTo>
                    <a:pt x="558637" y="107528"/>
                  </a:lnTo>
                  <a:lnTo>
                    <a:pt x="508340" y="120418"/>
                  </a:lnTo>
                  <a:lnTo>
                    <a:pt x="459981" y="133911"/>
                  </a:lnTo>
                  <a:lnTo>
                    <a:pt x="413629" y="147990"/>
                  </a:lnTo>
                  <a:lnTo>
                    <a:pt x="369355" y="162633"/>
                  </a:lnTo>
                  <a:lnTo>
                    <a:pt x="327227" y="177820"/>
                  </a:lnTo>
                  <a:lnTo>
                    <a:pt x="287315" y="193530"/>
                  </a:lnTo>
                  <a:lnTo>
                    <a:pt x="249688" y="209745"/>
                  </a:lnTo>
                  <a:lnTo>
                    <a:pt x="214415" y="226443"/>
                  </a:lnTo>
                  <a:lnTo>
                    <a:pt x="151209" y="261210"/>
                  </a:lnTo>
                  <a:lnTo>
                    <a:pt x="98252" y="297669"/>
                  </a:lnTo>
                  <a:lnTo>
                    <a:pt x="56098" y="335659"/>
                  </a:lnTo>
                  <a:lnTo>
                    <a:pt x="25302" y="375018"/>
                  </a:lnTo>
                  <a:lnTo>
                    <a:pt x="6417" y="415585"/>
                  </a:lnTo>
                  <a:lnTo>
                    <a:pt x="0" y="457200"/>
                  </a:lnTo>
                  <a:lnTo>
                    <a:pt x="1616" y="478127"/>
                  </a:lnTo>
                  <a:lnTo>
                    <a:pt x="14336" y="519238"/>
                  </a:lnTo>
                  <a:lnTo>
                    <a:pt x="39246" y="559222"/>
                  </a:lnTo>
                  <a:lnTo>
                    <a:pt x="75790" y="597916"/>
                  </a:lnTo>
                  <a:lnTo>
                    <a:pt x="123415" y="635161"/>
                  </a:lnTo>
                  <a:lnTo>
                    <a:pt x="181566" y="670794"/>
                  </a:lnTo>
                  <a:lnTo>
                    <a:pt x="249688" y="704654"/>
                  </a:lnTo>
                  <a:lnTo>
                    <a:pt x="287315" y="720869"/>
                  </a:lnTo>
                  <a:lnTo>
                    <a:pt x="327227" y="736579"/>
                  </a:lnTo>
                  <a:lnTo>
                    <a:pt x="369355" y="751766"/>
                  </a:lnTo>
                  <a:lnTo>
                    <a:pt x="413629" y="766409"/>
                  </a:lnTo>
                  <a:lnTo>
                    <a:pt x="459981" y="780488"/>
                  </a:lnTo>
                  <a:lnTo>
                    <a:pt x="508340" y="793981"/>
                  </a:lnTo>
                  <a:lnTo>
                    <a:pt x="558637" y="806871"/>
                  </a:lnTo>
                  <a:lnTo>
                    <a:pt x="610804" y="819135"/>
                  </a:lnTo>
                  <a:lnTo>
                    <a:pt x="664771" y="830755"/>
                  </a:lnTo>
                  <a:lnTo>
                    <a:pt x="720468" y="841709"/>
                  </a:lnTo>
                  <a:lnTo>
                    <a:pt x="777827" y="851978"/>
                  </a:lnTo>
                  <a:lnTo>
                    <a:pt x="836777" y="861541"/>
                  </a:lnTo>
                  <a:lnTo>
                    <a:pt x="897250" y="870378"/>
                  </a:lnTo>
                  <a:lnTo>
                    <a:pt x="959177" y="878470"/>
                  </a:lnTo>
                  <a:lnTo>
                    <a:pt x="1022487" y="885796"/>
                  </a:lnTo>
                  <a:lnTo>
                    <a:pt x="1087112" y="892335"/>
                  </a:lnTo>
                  <a:lnTo>
                    <a:pt x="1152983" y="898068"/>
                  </a:lnTo>
                  <a:lnTo>
                    <a:pt x="1220030" y="902974"/>
                  </a:lnTo>
                  <a:lnTo>
                    <a:pt x="1288184" y="907033"/>
                  </a:lnTo>
                  <a:lnTo>
                    <a:pt x="1357375" y="910226"/>
                  </a:lnTo>
                  <a:lnTo>
                    <a:pt x="1427535" y="912531"/>
                  </a:lnTo>
                  <a:lnTo>
                    <a:pt x="1498593" y="913929"/>
                  </a:lnTo>
                  <a:lnTo>
                    <a:pt x="1570482" y="914400"/>
                  </a:lnTo>
                  <a:lnTo>
                    <a:pt x="1642370" y="913929"/>
                  </a:lnTo>
                  <a:lnTo>
                    <a:pt x="1713428" y="912531"/>
                  </a:lnTo>
                  <a:lnTo>
                    <a:pt x="1783588" y="910226"/>
                  </a:lnTo>
                  <a:lnTo>
                    <a:pt x="1852779" y="907033"/>
                  </a:lnTo>
                  <a:lnTo>
                    <a:pt x="1920933" y="902974"/>
                  </a:lnTo>
                  <a:lnTo>
                    <a:pt x="1987980" y="898068"/>
                  </a:lnTo>
                  <a:lnTo>
                    <a:pt x="2053851" y="892335"/>
                  </a:lnTo>
                  <a:lnTo>
                    <a:pt x="2118476" y="885796"/>
                  </a:lnTo>
                  <a:lnTo>
                    <a:pt x="2181786" y="878470"/>
                  </a:lnTo>
                  <a:lnTo>
                    <a:pt x="2243713" y="870378"/>
                  </a:lnTo>
                  <a:lnTo>
                    <a:pt x="2304186" y="861541"/>
                  </a:lnTo>
                  <a:lnTo>
                    <a:pt x="2363136" y="851978"/>
                  </a:lnTo>
                  <a:lnTo>
                    <a:pt x="2420495" y="841709"/>
                  </a:lnTo>
                  <a:lnTo>
                    <a:pt x="2476192" y="830755"/>
                  </a:lnTo>
                  <a:lnTo>
                    <a:pt x="2530159" y="819135"/>
                  </a:lnTo>
                  <a:lnTo>
                    <a:pt x="2582326" y="806871"/>
                  </a:lnTo>
                  <a:lnTo>
                    <a:pt x="2632623" y="793981"/>
                  </a:lnTo>
                  <a:lnTo>
                    <a:pt x="2680982" y="780488"/>
                  </a:lnTo>
                  <a:lnTo>
                    <a:pt x="2727334" y="766409"/>
                  </a:lnTo>
                  <a:lnTo>
                    <a:pt x="2771608" y="751766"/>
                  </a:lnTo>
                  <a:lnTo>
                    <a:pt x="2813736" y="736579"/>
                  </a:lnTo>
                  <a:lnTo>
                    <a:pt x="2853648" y="720869"/>
                  </a:lnTo>
                  <a:lnTo>
                    <a:pt x="2891275" y="704654"/>
                  </a:lnTo>
                  <a:lnTo>
                    <a:pt x="2926548" y="687956"/>
                  </a:lnTo>
                  <a:lnTo>
                    <a:pt x="2989754" y="653189"/>
                  </a:lnTo>
                  <a:lnTo>
                    <a:pt x="3042711" y="616730"/>
                  </a:lnTo>
                  <a:lnTo>
                    <a:pt x="3084865" y="578740"/>
                  </a:lnTo>
                  <a:lnTo>
                    <a:pt x="3115661" y="539381"/>
                  </a:lnTo>
                  <a:lnTo>
                    <a:pt x="3134546" y="498814"/>
                  </a:lnTo>
                  <a:lnTo>
                    <a:pt x="3140964" y="457200"/>
                  </a:lnTo>
                  <a:lnTo>
                    <a:pt x="3139347" y="436272"/>
                  </a:lnTo>
                  <a:lnTo>
                    <a:pt x="3126627" y="395161"/>
                  </a:lnTo>
                  <a:lnTo>
                    <a:pt x="3101717" y="355177"/>
                  </a:lnTo>
                  <a:lnTo>
                    <a:pt x="3065173" y="316483"/>
                  </a:lnTo>
                  <a:lnTo>
                    <a:pt x="3017548" y="279238"/>
                  </a:lnTo>
                  <a:lnTo>
                    <a:pt x="2959397" y="243605"/>
                  </a:lnTo>
                  <a:lnTo>
                    <a:pt x="2891275" y="209745"/>
                  </a:lnTo>
                  <a:lnTo>
                    <a:pt x="2853648" y="193530"/>
                  </a:lnTo>
                  <a:lnTo>
                    <a:pt x="2813736" y="177820"/>
                  </a:lnTo>
                  <a:lnTo>
                    <a:pt x="2771608" y="162633"/>
                  </a:lnTo>
                  <a:lnTo>
                    <a:pt x="2727334" y="147990"/>
                  </a:lnTo>
                  <a:lnTo>
                    <a:pt x="2680982" y="133911"/>
                  </a:lnTo>
                  <a:lnTo>
                    <a:pt x="2632623" y="120418"/>
                  </a:lnTo>
                  <a:lnTo>
                    <a:pt x="2582326" y="107528"/>
                  </a:lnTo>
                  <a:lnTo>
                    <a:pt x="2530159" y="95264"/>
                  </a:lnTo>
                  <a:lnTo>
                    <a:pt x="2476192" y="83644"/>
                  </a:lnTo>
                  <a:lnTo>
                    <a:pt x="2420495" y="72690"/>
                  </a:lnTo>
                  <a:lnTo>
                    <a:pt x="2363136" y="62421"/>
                  </a:lnTo>
                  <a:lnTo>
                    <a:pt x="2304186" y="52858"/>
                  </a:lnTo>
                  <a:lnTo>
                    <a:pt x="2243713" y="44021"/>
                  </a:lnTo>
                  <a:lnTo>
                    <a:pt x="2181786" y="35929"/>
                  </a:lnTo>
                  <a:lnTo>
                    <a:pt x="2118476" y="28603"/>
                  </a:lnTo>
                  <a:lnTo>
                    <a:pt x="2053851" y="22064"/>
                  </a:lnTo>
                  <a:lnTo>
                    <a:pt x="1987980" y="16331"/>
                  </a:lnTo>
                  <a:lnTo>
                    <a:pt x="1920933" y="11425"/>
                  </a:lnTo>
                  <a:lnTo>
                    <a:pt x="1852779" y="7366"/>
                  </a:lnTo>
                  <a:lnTo>
                    <a:pt x="1783588" y="4173"/>
                  </a:lnTo>
                  <a:lnTo>
                    <a:pt x="1713428" y="1868"/>
                  </a:lnTo>
                  <a:lnTo>
                    <a:pt x="1642370" y="470"/>
                  </a:lnTo>
                  <a:lnTo>
                    <a:pt x="1570482" y="0"/>
                  </a:lnTo>
                  <a:close/>
                </a:path>
              </a:pathLst>
            </a:custGeom>
            <a:solidFill>
              <a:srgbClr val="D26B68"/>
            </a:solidFill>
          </p:spPr>
          <p:txBody>
            <a:bodyPr wrap="square" lIns="0" tIns="0" rIns="0" bIns="0" rtlCol="0"/>
            <a:lstStyle/>
            <a:p>
              <a:endParaRPr/>
            </a:p>
          </p:txBody>
        </p:sp>
        <p:sp>
          <p:nvSpPr>
            <p:cNvPr id="15" name="object 15"/>
            <p:cNvSpPr/>
            <p:nvPr/>
          </p:nvSpPr>
          <p:spPr>
            <a:xfrm>
              <a:off x="4744211" y="3108960"/>
              <a:ext cx="3141345" cy="914400"/>
            </a:xfrm>
            <a:custGeom>
              <a:avLst/>
              <a:gdLst/>
              <a:ahLst/>
              <a:cxnLst/>
              <a:rect l="l" t="t" r="r" b="b"/>
              <a:pathLst>
                <a:path w="3141345" h="914400">
                  <a:moveTo>
                    <a:pt x="0" y="457200"/>
                  </a:moveTo>
                  <a:lnTo>
                    <a:pt x="6417" y="415585"/>
                  </a:lnTo>
                  <a:lnTo>
                    <a:pt x="25302" y="375018"/>
                  </a:lnTo>
                  <a:lnTo>
                    <a:pt x="56098" y="335659"/>
                  </a:lnTo>
                  <a:lnTo>
                    <a:pt x="98252" y="297669"/>
                  </a:lnTo>
                  <a:lnTo>
                    <a:pt x="151209" y="261210"/>
                  </a:lnTo>
                  <a:lnTo>
                    <a:pt x="214415" y="226443"/>
                  </a:lnTo>
                  <a:lnTo>
                    <a:pt x="249688" y="209745"/>
                  </a:lnTo>
                  <a:lnTo>
                    <a:pt x="287315" y="193530"/>
                  </a:lnTo>
                  <a:lnTo>
                    <a:pt x="327227" y="177820"/>
                  </a:lnTo>
                  <a:lnTo>
                    <a:pt x="369355" y="162633"/>
                  </a:lnTo>
                  <a:lnTo>
                    <a:pt x="413629" y="147990"/>
                  </a:lnTo>
                  <a:lnTo>
                    <a:pt x="459981" y="133911"/>
                  </a:lnTo>
                  <a:lnTo>
                    <a:pt x="508340" y="120418"/>
                  </a:lnTo>
                  <a:lnTo>
                    <a:pt x="558637" y="107528"/>
                  </a:lnTo>
                  <a:lnTo>
                    <a:pt x="610804" y="95264"/>
                  </a:lnTo>
                  <a:lnTo>
                    <a:pt x="664771" y="83644"/>
                  </a:lnTo>
                  <a:lnTo>
                    <a:pt x="720468" y="72690"/>
                  </a:lnTo>
                  <a:lnTo>
                    <a:pt x="777827" y="62421"/>
                  </a:lnTo>
                  <a:lnTo>
                    <a:pt x="836777" y="52858"/>
                  </a:lnTo>
                  <a:lnTo>
                    <a:pt x="897250" y="44021"/>
                  </a:lnTo>
                  <a:lnTo>
                    <a:pt x="959177" y="35929"/>
                  </a:lnTo>
                  <a:lnTo>
                    <a:pt x="1022487" y="28603"/>
                  </a:lnTo>
                  <a:lnTo>
                    <a:pt x="1087112" y="22064"/>
                  </a:lnTo>
                  <a:lnTo>
                    <a:pt x="1152983" y="16331"/>
                  </a:lnTo>
                  <a:lnTo>
                    <a:pt x="1220030" y="11425"/>
                  </a:lnTo>
                  <a:lnTo>
                    <a:pt x="1288184" y="7366"/>
                  </a:lnTo>
                  <a:lnTo>
                    <a:pt x="1357375" y="4173"/>
                  </a:lnTo>
                  <a:lnTo>
                    <a:pt x="1427535" y="1868"/>
                  </a:lnTo>
                  <a:lnTo>
                    <a:pt x="1498593" y="470"/>
                  </a:lnTo>
                  <a:lnTo>
                    <a:pt x="1570482" y="0"/>
                  </a:lnTo>
                  <a:lnTo>
                    <a:pt x="1642370" y="470"/>
                  </a:lnTo>
                  <a:lnTo>
                    <a:pt x="1713428" y="1868"/>
                  </a:lnTo>
                  <a:lnTo>
                    <a:pt x="1783588" y="4173"/>
                  </a:lnTo>
                  <a:lnTo>
                    <a:pt x="1852779" y="7366"/>
                  </a:lnTo>
                  <a:lnTo>
                    <a:pt x="1920933" y="11425"/>
                  </a:lnTo>
                  <a:lnTo>
                    <a:pt x="1987980" y="16331"/>
                  </a:lnTo>
                  <a:lnTo>
                    <a:pt x="2053851" y="22064"/>
                  </a:lnTo>
                  <a:lnTo>
                    <a:pt x="2118476" y="28603"/>
                  </a:lnTo>
                  <a:lnTo>
                    <a:pt x="2181786" y="35929"/>
                  </a:lnTo>
                  <a:lnTo>
                    <a:pt x="2243713" y="44021"/>
                  </a:lnTo>
                  <a:lnTo>
                    <a:pt x="2304186" y="52858"/>
                  </a:lnTo>
                  <a:lnTo>
                    <a:pt x="2363136" y="62421"/>
                  </a:lnTo>
                  <a:lnTo>
                    <a:pt x="2420495" y="72690"/>
                  </a:lnTo>
                  <a:lnTo>
                    <a:pt x="2476192" y="83644"/>
                  </a:lnTo>
                  <a:lnTo>
                    <a:pt x="2530159" y="95264"/>
                  </a:lnTo>
                  <a:lnTo>
                    <a:pt x="2582326" y="107528"/>
                  </a:lnTo>
                  <a:lnTo>
                    <a:pt x="2632623" y="120418"/>
                  </a:lnTo>
                  <a:lnTo>
                    <a:pt x="2680982" y="133911"/>
                  </a:lnTo>
                  <a:lnTo>
                    <a:pt x="2727334" y="147990"/>
                  </a:lnTo>
                  <a:lnTo>
                    <a:pt x="2771608" y="162633"/>
                  </a:lnTo>
                  <a:lnTo>
                    <a:pt x="2813736" y="177820"/>
                  </a:lnTo>
                  <a:lnTo>
                    <a:pt x="2853648" y="193530"/>
                  </a:lnTo>
                  <a:lnTo>
                    <a:pt x="2891275" y="209745"/>
                  </a:lnTo>
                  <a:lnTo>
                    <a:pt x="2926548" y="226443"/>
                  </a:lnTo>
                  <a:lnTo>
                    <a:pt x="2989754" y="261210"/>
                  </a:lnTo>
                  <a:lnTo>
                    <a:pt x="3042711" y="297669"/>
                  </a:lnTo>
                  <a:lnTo>
                    <a:pt x="3084865" y="335659"/>
                  </a:lnTo>
                  <a:lnTo>
                    <a:pt x="3115661" y="375018"/>
                  </a:lnTo>
                  <a:lnTo>
                    <a:pt x="3134546" y="415585"/>
                  </a:lnTo>
                  <a:lnTo>
                    <a:pt x="3140964" y="457200"/>
                  </a:lnTo>
                  <a:lnTo>
                    <a:pt x="3139347" y="478127"/>
                  </a:lnTo>
                  <a:lnTo>
                    <a:pt x="3126627" y="519238"/>
                  </a:lnTo>
                  <a:lnTo>
                    <a:pt x="3101717" y="559222"/>
                  </a:lnTo>
                  <a:lnTo>
                    <a:pt x="3065173" y="597916"/>
                  </a:lnTo>
                  <a:lnTo>
                    <a:pt x="3017548" y="635161"/>
                  </a:lnTo>
                  <a:lnTo>
                    <a:pt x="2959397" y="670794"/>
                  </a:lnTo>
                  <a:lnTo>
                    <a:pt x="2891275" y="704654"/>
                  </a:lnTo>
                  <a:lnTo>
                    <a:pt x="2853648" y="720869"/>
                  </a:lnTo>
                  <a:lnTo>
                    <a:pt x="2813736" y="736579"/>
                  </a:lnTo>
                  <a:lnTo>
                    <a:pt x="2771608" y="751766"/>
                  </a:lnTo>
                  <a:lnTo>
                    <a:pt x="2727334" y="766409"/>
                  </a:lnTo>
                  <a:lnTo>
                    <a:pt x="2680982" y="780488"/>
                  </a:lnTo>
                  <a:lnTo>
                    <a:pt x="2632623" y="793981"/>
                  </a:lnTo>
                  <a:lnTo>
                    <a:pt x="2582326" y="806871"/>
                  </a:lnTo>
                  <a:lnTo>
                    <a:pt x="2530159" y="819135"/>
                  </a:lnTo>
                  <a:lnTo>
                    <a:pt x="2476192" y="830755"/>
                  </a:lnTo>
                  <a:lnTo>
                    <a:pt x="2420495" y="841709"/>
                  </a:lnTo>
                  <a:lnTo>
                    <a:pt x="2363136" y="851978"/>
                  </a:lnTo>
                  <a:lnTo>
                    <a:pt x="2304186" y="861541"/>
                  </a:lnTo>
                  <a:lnTo>
                    <a:pt x="2243713" y="870378"/>
                  </a:lnTo>
                  <a:lnTo>
                    <a:pt x="2181786" y="878470"/>
                  </a:lnTo>
                  <a:lnTo>
                    <a:pt x="2118476" y="885796"/>
                  </a:lnTo>
                  <a:lnTo>
                    <a:pt x="2053851" y="892335"/>
                  </a:lnTo>
                  <a:lnTo>
                    <a:pt x="1987980" y="898068"/>
                  </a:lnTo>
                  <a:lnTo>
                    <a:pt x="1920933" y="902974"/>
                  </a:lnTo>
                  <a:lnTo>
                    <a:pt x="1852779" y="907033"/>
                  </a:lnTo>
                  <a:lnTo>
                    <a:pt x="1783588" y="910226"/>
                  </a:lnTo>
                  <a:lnTo>
                    <a:pt x="1713428" y="912531"/>
                  </a:lnTo>
                  <a:lnTo>
                    <a:pt x="1642370" y="913929"/>
                  </a:lnTo>
                  <a:lnTo>
                    <a:pt x="1570482" y="914400"/>
                  </a:lnTo>
                  <a:lnTo>
                    <a:pt x="1498593" y="913929"/>
                  </a:lnTo>
                  <a:lnTo>
                    <a:pt x="1427535" y="912531"/>
                  </a:lnTo>
                  <a:lnTo>
                    <a:pt x="1357375" y="910226"/>
                  </a:lnTo>
                  <a:lnTo>
                    <a:pt x="1288184" y="907033"/>
                  </a:lnTo>
                  <a:lnTo>
                    <a:pt x="1220030" y="902974"/>
                  </a:lnTo>
                  <a:lnTo>
                    <a:pt x="1152983" y="898068"/>
                  </a:lnTo>
                  <a:lnTo>
                    <a:pt x="1087112" y="892335"/>
                  </a:lnTo>
                  <a:lnTo>
                    <a:pt x="1022487" y="885796"/>
                  </a:lnTo>
                  <a:lnTo>
                    <a:pt x="959177" y="878470"/>
                  </a:lnTo>
                  <a:lnTo>
                    <a:pt x="897250" y="870378"/>
                  </a:lnTo>
                  <a:lnTo>
                    <a:pt x="836777" y="861541"/>
                  </a:lnTo>
                  <a:lnTo>
                    <a:pt x="777827" y="851978"/>
                  </a:lnTo>
                  <a:lnTo>
                    <a:pt x="720468" y="841709"/>
                  </a:lnTo>
                  <a:lnTo>
                    <a:pt x="664771" y="830755"/>
                  </a:lnTo>
                  <a:lnTo>
                    <a:pt x="610804" y="819135"/>
                  </a:lnTo>
                  <a:lnTo>
                    <a:pt x="558637" y="806871"/>
                  </a:lnTo>
                  <a:lnTo>
                    <a:pt x="508340" y="793981"/>
                  </a:lnTo>
                  <a:lnTo>
                    <a:pt x="459981" y="780488"/>
                  </a:lnTo>
                  <a:lnTo>
                    <a:pt x="413629" y="766409"/>
                  </a:lnTo>
                  <a:lnTo>
                    <a:pt x="369355" y="751766"/>
                  </a:lnTo>
                  <a:lnTo>
                    <a:pt x="327227" y="736579"/>
                  </a:lnTo>
                  <a:lnTo>
                    <a:pt x="287315" y="720869"/>
                  </a:lnTo>
                  <a:lnTo>
                    <a:pt x="249688" y="704654"/>
                  </a:lnTo>
                  <a:lnTo>
                    <a:pt x="214415" y="687956"/>
                  </a:lnTo>
                  <a:lnTo>
                    <a:pt x="151209" y="653189"/>
                  </a:lnTo>
                  <a:lnTo>
                    <a:pt x="98252" y="616730"/>
                  </a:lnTo>
                  <a:lnTo>
                    <a:pt x="56098" y="578740"/>
                  </a:lnTo>
                  <a:lnTo>
                    <a:pt x="25302" y="539381"/>
                  </a:lnTo>
                  <a:lnTo>
                    <a:pt x="6417" y="498814"/>
                  </a:lnTo>
                  <a:lnTo>
                    <a:pt x="0" y="457200"/>
                  </a:lnTo>
                  <a:close/>
                </a:path>
              </a:pathLst>
            </a:custGeom>
            <a:ln w="12700">
              <a:solidFill>
                <a:srgbClr val="1C3147"/>
              </a:solidFill>
            </a:ln>
          </p:spPr>
          <p:txBody>
            <a:bodyPr wrap="square" lIns="0" tIns="0" rIns="0" bIns="0" rtlCol="0"/>
            <a:lstStyle/>
            <a:p>
              <a:endParaRPr/>
            </a:p>
          </p:txBody>
        </p:sp>
        <p:sp>
          <p:nvSpPr>
            <p:cNvPr id="16" name="object 16"/>
            <p:cNvSpPr/>
            <p:nvPr/>
          </p:nvSpPr>
          <p:spPr>
            <a:xfrm>
              <a:off x="4192523" y="3314700"/>
              <a:ext cx="551815" cy="449580"/>
            </a:xfrm>
            <a:custGeom>
              <a:avLst/>
              <a:gdLst/>
              <a:ahLst/>
              <a:cxnLst/>
              <a:rect l="l" t="t" r="r" b="b"/>
              <a:pathLst>
                <a:path w="551814" h="449579">
                  <a:moveTo>
                    <a:pt x="326898" y="0"/>
                  </a:moveTo>
                  <a:lnTo>
                    <a:pt x="326898" y="112395"/>
                  </a:lnTo>
                  <a:lnTo>
                    <a:pt x="0" y="112395"/>
                  </a:lnTo>
                  <a:lnTo>
                    <a:pt x="0" y="337185"/>
                  </a:lnTo>
                  <a:lnTo>
                    <a:pt x="326898" y="337185"/>
                  </a:lnTo>
                  <a:lnTo>
                    <a:pt x="326898" y="449580"/>
                  </a:lnTo>
                  <a:lnTo>
                    <a:pt x="551688" y="224790"/>
                  </a:lnTo>
                  <a:lnTo>
                    <a:pt x="326898" y="0"/>
                  </a:lnTo>
                  <a:close/>
                </a:path>
              </a:pathLst>
            </a:custGeom>
            <a:solidFill>
              <a:srgbClr val="D9D9D9"/>
            </a:solidFill>
          </p:spPr>
          <p:txBody>
            <a:bodyPr wrap="square" lIns="0" tIns="0" rIns="0" bIns="0" rtlCol="0"/>
            <a:lstStyle/>
            <a:p>
              <a:endParaRPr/>
            </a:p>
          </p:txBody>
        </p:sp>
        <p:sp>
          <p:nvSpPr>
            <p:cNvPr id="17" name="object 17"/>
            <p:cNvSpPr/>
            <p:nvPr/>
          </p:nvSpPr>
          <p:spPr>
            <a:xfrm>
              <a:off x="4192523" y="3314700"/>
              <a:ext cx="551815" cy="449580"/>
            </a:xfrm>
            <a:custGeom>
              <a:avLst/>
              <a:gdLst/>
              <a:ahLst/>
              <a:cxnLst/>
              <a:rect l="l" t="t" r="r" b="b"/>
              <a:pathLst>
                <a:path w="551814" h="449579">
                  <a:moveTo>
                    <a:pt x="0" y="112395"/>
                  </a:moveTo>
                  <a:lnTo>
                    <a:pt x="326898" y="112395"/>
                  </a:lnTo>
                  <a:lnTo>
                    <a:pt x="326898" y="0"/>
                  </a:lnTo>
                  <a:lnTo>
                    <a:pt x="551688" y="224790"/>
                  </a:lnTo>
                  <a:lnTo>
                    <a:pt x="326898" y="449580"/>
                  </a:lnTo>
                  <a:lnTo>
                    <a:pt x="326898" y="337185"/>
                  </a:lnTo>
                  <a:lnTo>
                    <a:pt x="0" y="337185"/>
                  </a:lnTo>
                  <a:lnTo>
                    <a:pt x="0" y="112395"/>
                  </a:lnTo>
                  <a:close/>
                </a:path>
              </a:pathLst>
            </a:custGeom>
            <a:ln w="12700">
              <a:solidFill>
                <a:srgbClr val="1C3147"/>
              </a:solidFill>
            </a:ln>
          </p:spPr>
          <p:txBody>
            <a:bodyPr wrap="square" lIns="0" tIns="0" rIns="0" bIns="0" rtlCol="0"/>
            <a:lstStyle/>
            <a:p>
              <a:endParaRPr/>
            </a:p>
          </p:txBody>
        </p:sp>
        <p:sp>
          <p:nvSpPr>
            <p:cNvPr id="18" name="object 18"/>
            <p:cNvSpPr/>
            <p:nvPr/>
          </p:nvSpPr>
          <p:spPr>
            <a:xfrm>
              <a:off x="7885176" y="3314700"/>
              <a:ext cx="551815" cy="449580"/>
            </a:xfrm>
            <a:custGeom>
              <a:avLst/>
              <a:gdLst/>
              <a:ahLst/>
              <a:cxnLst/>
              <a:rect l="l" t="t" r="r" b="b"/>
              <a:pathLst>
                <a:path w="551815" h="449579">
                  <a:moveTo>
                    <a:pt x="326898" y="0"/>
                  </a:moveTo>
                  <a:lnTo>
                    <a:pt x="326898" y="112395"/>
                  </a:lnTo>
                  <a:lnTo>
                    <a:pt x="0" y="112395"/>
                  </a:lnTo>
                  <a:lnTo>
                    <a:pt x="0" y="337185"/>
                  </a:lnTo>
                  <a:lnTo>
                    <a:pt x="326898" y="337185"/>
                  </a:lnTo>
                  <a:lnTo>
                    <a:pt x="326898" y="449580"/>
                  </a:lnTo>
                  <a:lnTo>
                    <a:pt x="551688" y="224790"/>
                  </a:lnTo>
                  <a:lnTo>
                    <a:pt x="326898" y="0"/>
                  </a:lnTo>
                  <a:close/>
                </a:path>
              </a:pathLst>
            </a:custGeom>
            <a:solidFill>
              <a:srgbClr val="D9D9D9"/>
            </a:solidFill>
          </p:spPr>
          <p:txBody>
            <a:bodyPr wrap="square" lIns="0" tIns="0" rIns="0" bIns="0" rtlCol="0"/>
            <a:lstStyle/>
            <a:p>
              <a:endParaRPr/>
            </a:p>
          </p:txBody>
        </p:sp>
        <p:sp>
          <p:nvSpPr>
            <p:cNvPr id="19" name="object 19"/>
            <p:cNvSpPr/>
            <p:nvPr/>
          </p:nvSpPr>
          <p:spPr>
            <a:xfrm>
              <a:off x="7885176" y="3314700"/>
              <a:ext cx="551815" cy="449580"/>
            </a:xfrm>
            <a:custGeom>
              <a:avLst/>
              <a:gdLst/>
              <a:ahLst/>
              <a:cxnLst/>
              <a:rect l="l" t="t" r="r" b="b"/>
              <a:pathLst>
                <a:path w="551815" h="449579">
                  <a:moveTo>
                    <a:pt x="0" y="112395"/>
                  </a:moveTo>
                  <a:lnTo>
                    <a:pt x="326898" y="112395"/>
                  </a:lnTo>
                  <a:lnTo>
                    <a:pt x="326898" y="0"/>
                  </a:lnTo>
                  <a:lnTo>
                    <a:pt x="551688" y="224790"/>
                  </a:lnTo>
                  <a:lnTo>
                    <a:pt x="326898" y="449580"/>
                  </a:lnTo>
                  <a:lnTo>
                    <a:pt x="326898" y="337185"/>
                  </a:lnTo>
                  <a:lnTo>
                    <a:pt x="0" y="337185"/>
                  </a:lnTo>
                  <a:lnTo>
                    <a:pt x="0" y="112395"/>
                  </a:lnTo>
                  <a:close/>
                </a:path>
              </a:pathLst>
            </a:custGeom>
            <a:ln w="12700">
              <a:solidFill>
                <a:srgbClr val="1C3147"/>
              </a:solidFill>
            </a:ln>
          </p:spPr>
          <p:txBody>
            <a:bodyPr wrap="square" lIns="0" tIns="0" rIns="0" bIns="0" rtlCol="0"/>
            <a:lstStyle/>
            <a:p>
              <a:endParaRPr/>
            </a:p>
          </p:txBody>
        </p:sp>
        <p:sp>
          <p:nvSpPr>
            <p:cNvPr id="20" name="object 20"/>
            <p:cNvSpPr/>
            <p:nvPr/>
          </p:nvSpPr>
          <p:spPr>
            <a:xfrm>
              <a:off x="3964689" y="2879953"/>
              <a:ext cx="4701540" cy="672465"/>
            </a:xfrm>
            <a:custGeom>
              <a:avLst/>
              <a:gdLst/>
              <a:ahLst/>
              <a:cxnLst/>
              <a:rect l="l" t="t" r="r" b="b"/>
              <a:pathLst>
                <a:path w="4701540" h="672464">
                  <a:moveTo>
                    <a:pt x="4472787" y="659536"/>
                  </a:moveTo>
                  <a:lnTo>
                    <a:pt x="4701374" y="659536"/>
                  </a:lnTo>
                  <a:lnTo>
                    <a:pt x="4701374" y="0"/>
                  </a:lnTo>
                  <a:lnTo>
                    <a:pt x="0" y="0"/>
                  </a:lnTo>
                  <a:lnTo>
                    <a:pt x="0" y="672236"/>
                  </a:lnTo>
                  <a:lnTo>
                    <a:pt x="157162" y="672236"/>
                  </a:lnTo>
                </a:path>
              </a:pathLst>
            </a:custGeom>
            <a:ln w="28575">
              <a:solidFill>
                <a:srgbClr val="52826C"/>
              </a:solidFill>
            </a:ln>
          </p:spPr>
          <p:txBody>
            <a:bodyPr wrap="square" lIns="0" tIns="0" rIns="0" bIns="0" rtlCol="0"/>
            <a:lstStyle/>
            <a:p>
              <a:endParaRPr/>
            </a:p>
          </p:txBody>
        </p:sp>
        <p:sp>
          <p:nvSpPr>
            <p:cNvPr id="21" name="object 21"/>
            <p:cNvSpPr/>
            <p:nvPr/>
          </p:nvSpPr>
          <p:spPr>
            <a:xfrm>
              <a:off x="4107558" y="3509323"/>
              <a:ext cx="85725" cy="85725"/>
            </a:xfrm>
            <a:custGeom>
              <a:avLst/>
              <a:gdLst/>
              <a:ahLst/>
              <a:cxnLst/>
              <a:rect l="l" t="t" r="r" b="b"/>
              <a:pathLst>
                <a:path w="85725" h="85725">
                  <a:moveTo>
                    <a:pt x="0" y="0"/>
                  </a:moveTo>
                  <a:lnTo>
                    <a:pt x="0" y="85725"/>
                  </a:lnTo>
                  <a:lnTo>
                    <a:pt x="85725" y="42862"/>
                  </a:lnTo>
                  <a:lnTo>
                    <a:pt x="0" y="0"/>
                  </a:lnTo>
                  <a:close/>
                </a:path>
              </a:pathLst>
            </a:custGeom>
            <a:solidFill>
              <a:srgbClr val="52826C"/>
            </a:solidFill>
          </p:spPr>
          <p:txBody>
            <a:bodyPr wrap="square" lIns="0" tIns="0" rIns="0" bIns="0" rtlCol="0"/>
            <a:lstStyle/>
            <a:p>
              <a:endParaRPr/>
            </a:p>
          </p:txBody>
        </p:sp>
        <p:sp>
          <p:nvSpPr>
            <p:cNvPr id="22" name="object 22"/>
            <p:cNvSpPr/>
            <p:nvPr/>
          </p:nvSpPr>
          <p:spPr>
            <a:xfrm>
              <a:off x="5722745" y="3290316"/>
              <a:ext cx="668020" cy="407034"/>
            </a:xfrm>
            <a:custGeom>
              <a:avLst/>
              <a:gdLst/>
              <a:ahLst/>
              <a:cxnLst/>
              <a:rect l="l" t="t" r="r" b="b"/>
              <a:pathLst>
                <a:path w="668020" h="407035">
                  <a:moveTo>
                    <a:pt x="667486" y="0"/>
                  </a:moveTo>
                  <a:lnTo>
                    <a:pt x="565759" y="0"/>
                  </a:lnTo>
                  <a:lnTo>
                    <a:pt x="510399" y="2195"/>
                  </a:lnTo>
                  <a:lnTo>
                    <a:pt x="456458" y="8653"/>
                  </a:lnTo>
                  <a:lnTo>
                    <a:pt x="404265" y="19177"/>
                  </a:lnTo>
                  <a:lnTo>
                    <a:pt x="354150" y="33572"/>
                  </a:lnTo>
                  <a:lnTo>
                    <a:pt x="306440" y="51644"/>
                  </a:lnTo>
                  <a:lnTo>
                    <a:pt x="261466" y="73198"/>
                  </a:lnTo>
                  <a:lnTo>
                    <a:pt x="219556" y="98039"/>
                  </a:lnTo>
                  <a:lnTo>
                    <a:pt x="181039" y="125971"/>
                  </a:lnTo>
                  <a:lnTo>
                    <a:pt x="146244" y="156799"/>
                  </a:lnTo>
                  <a:lnTo>
                    <a:pt x="115499" y="190330"/>
                  </a:lnTo>
                  <a:lnTo>
                    <a:pt x="89135" y="226367"/>
                  </a:lnTo>
                  <a:lnTo>
                    <a:pt x="67480" y="264715"/>
                  </a:lnTo>
                  <a:lnTo>
                    <a:pt x="50863" y="305181"/>
                  </a:lnTo>
                  <a:lnTo>
                    <a:pt x="0" y="305181"/>
                  </a:lnTo>
                  <a:lnTo>
                    <a:pt x="84836" y="406908"/>
                  </a:lnTo>
                  <a:lnTo>
                    <a:pt x="203454" y="305181"/>
                  </a:lnTo>
                  <a:lnTo>
                    <a:pt x="152590" y="305181"/>
                  </a:lnTo>
                  <a:lnTo>
                    <a:pt x="169207" y="264715"/>
                  </a:lnTo>
                  <a:lnTo>
                    <a:pt x="190862" y="226367"/>
                  </a:lnTo>
                  <a:lnTo>
                    <a:pt x="217226" y="190330"/>
                  </a:lnTo>
                  <a:lnTo>
                    <a:pt x="247971" y="156799"/>
                  </a:lnTo>
                  <a:lnTo>
                    <a:pt x="282766" y="125971"/>
                  </a:lnTo>
                  <a:lnTo>
                    <a:pt x="321283" y="98039"/>
                  </a:lnTo>
                  <a:lnTo>
                    <a:pt x="363193" y="73198"/>
                  </a:lnTo>
                  <a:lnTo>
                    <a:pt x="408167" y="51644"/>
                  </a:lnTo>
                  <a:lnTo>
                    <a:pt x="455877" y="33572"/>
                  </a:lnTo>
                  <a:lnTo>
                    <a:pt x="505992" y="19177"/>
                  </a:lnTo>
                  <a:lnTo>
                    <a:pt x="558185" y="8653"/>
                  </a:lnTo>
                  <a:lnTo>
                    <a:pt x="612126" y="2195"/>
                  </a:lnTo>
                  <a:lnTo>
                    <a:pt x="667486" y="0"/>
                  </a:lnTo>
                  <a:close/>
                </a:path>
              </a:pathLst>
            </a:custGeom>
            <a:solidFill>
              <a:srgbClr val="2A4664"/>
            </a:solidFill>
          </p:spPr>
          <p:txBody>
            <a:bodyPr wrap="square" lIns="0" tIns="0" rIns="0" bIns="0" rtlCol="0"/>
            <a:lstStyle/>
            <a:p>
              <a:endParaRPr/>
            </a:p>
          </p:txBody>
        </p:sp>
        <p:sp>
          <p:nvSpPr>
            <p:cNvPr id="23" name="object 23"/>
            <p:cNvSpPr/>
            <p:nvPr/>
          </p:nvSpPr>
          <p:spPr>
            <a:xfrm>
              <a:off x="6339363" y="3290314"/>
              <a:ext cx="582930" cy="407034"/>
            </a:xfrm>
            <a:custGeom>
              <a:avLst/>
              <a:gdLst/>
              <a:ahLst/>
              <a:cxnLst/>
              <a:rect l="l" t="t" r="r" b="b"/>
              <a:pathLst>
                <a:path w="582929" h="407035">
                  <a:moveTo>
                    <a:pt x="50863" y="0"/>
                  </a:moveTo>
                  <a:lnTo>
                    <a:pt x="25403" y="466"/>
                  </a:lnTo>
                  <a:lnTo>
                    <a:pt x="0" y="1866"/>
                  </a:lnTo>
                  <a:lnTo>
                    <a:pt x="53643" y="7912"/>
                  </a:lnTo>
                  <a:lnTo>
                    <a:pt x="105310" y="17883"/>
                  </a:lnTo>
                  <a:lnTo>
                    <a:pt x="154745" y="31565"/>
                  </a:lnTo>
                  <a:lnTo>
                    <a:pt x="201693" y="48742"/>
                  </a:lnTo>
                  <a:lnTo>
                    <a:pt x="245898" y="69200"/>
                  </a:lnTo>
                  <a:lnTo>
                    <a:pt x="287105" y="92724"/>
                  </a:lnTo>
                  <a:lnTo>
                    <a:pt x="325059" y="119099"/>
                  </a:lnTo>
                  <a:lnTo>
                    <a:pt x="359504" y="148109"/>
                  </a:lnTo>
                  <a:lnTo>
                    <a:pt x="390185" y="179539"/>
                  </a:lnTo>
                  <a:lnTo>
                    <a:pt x="416846" y="213175"/>
                  </a:lnTo>
                  <a:lnTo>
                    <a:pt x="439233" y="248801"/>
                  </a:lnTo>
                  <a:lnTo>
                    <a:pt x="457089" y="286202"/>
                  </a:lnTo>
                  <a:lnTo>
                    <a:pt x="470160" y="325164"/>
                  </a:lnTo>
                  <a:lnTo>
                    <a:pt x="478190" y="365471"/>
                  </a:lnTo>
                  <a:lnTo>
                    <a:pt x="480923" y="406907"/>
                  </a:lnTo>
                  <a:lnTo>
                    <a:pt x="582637" y="406907"/>
                  </a:lnTo>
                  <a:lnTo>
                    <a:pt x="579892" y="365304"/>
                  </a:lnTo>
                  <a:lnTo>
                    <a:pt x="571834" y="324902"/>
                  </a:lnTo>
                  <a:lnTo>
                    <a:pt x="558731" y="285906"/>
                  </a:lnTo>
                  <a:lnTo>
                    <a:pt x="540849" y="248522"/>
                  </a:lnTo>
                  <a:lnTo>
                    <a:pt x="518457" y="212952"/>
                  </a:lnTo>
                  <a:lnTo>
                    <a:pt x="491821" y="179403"/>
                  </a:lnTo>
                  <a:lnTo>
                    <a:pt x="461209" y="148077"/>
                  </a:lnTo>
                  <a:lnTo>
                    <a:pt x="426888" y="119181"/>
                  </a:lnTo>
                  <a:lnTo>
                    <a:pt x="389125" y="92918"/>
                  </a:lnTo>
                  <a:lnTo>
                    <a:pt x="348187" y="69494"/>
                  </a:lnTo>
                  <a:lnTo>
                    <a:pt x="304342" y="49112"/>
                  </a:lnTo>
                  <a:lnTo>
                    <a:pt x="257858" y="31977"/>
                  </a:lnTo>
                  <a:lnTo>
                    <a:pt x="209000" y="18293"/>
                  </a:lnTo>
                  <a:lnTo>
                    <a:pt x="158037" y="8267"/>
                  </a:lnTo>
                  <a:lnTo>
                    <a:pt x="105235" y="2100"/>
                  </a:lnTo>
                  <a:lnTo>
                    <a:pt x="50863" y="0"/>
                  </a:lnTo>
                  <a:close/>
                </a:path>
              </a:pathLst>
            </a:custGeom>
            <a:solidFill>
              <a:srgbClr val="213951"/>
            </a:solidFill>
          </p:spPr>
          <p:txBody>
            <a:bodyPr wrap="square" lIns="0" tIns="0" rIns="0" bIns="0" rtlCol="0"/>
            <a:lstStyle/>
            <a:p>
              <a:endParaRPr/>
            </a:p>
          </p:txBody>
        </p:sp>
        <p:sp>
          <p:nvSpPr>
            <p:cNvPr id="24" name="object 24"/>
            <p:cNvSpPr/>
            <p:nvPr/>
          </p:nvSpPr>
          <p:spPr>
            <a:xfrm>
              <a:off x="5722740" y="3290314"/>
              <a:ext cx="1199515" cy="407034"/>
            </a:xfrm>
            <a:custGeom>
              <a:avLst/>
              <a:gdLst/>
              <a:ahLst/>
              <a:cxnLst/>
              <a:rect l="l" t="t" r="r" b="b"/>
              <a:pathLst>
                <a:path w="1199515" h="407035">
                  <a:moveTo>
                    <a:pt x="616623" y="1866"/>
                  </a:moveTo>
                  <a:lnTo>
                    <a:pt x="670266" y="7912"/>
                  </a:lnTo>
                  <a:lnTo>
                    <a:pt x="721933" y="17883"/>
                  </a:lnTo>
                  <a:lnTo>
                    <a:pt x="771368" y="31565"/>
                  </a:lnTo>
                  <a:lnTo>
                    <a:pt x="818316" y="48742"/>
                  </a:lnTo>
                  <a:lnTo>
                    <a:pt x="862521" y="69200"/>
                  </a:lnTo>
                  <a:lnTo>
                    <a:pt x="903728" y="92724"/>
                  </a:lnTo>
                  <a:lnTo>
                    <a:pt x="941682" y="119099"/>
                  </a:lnTo>
                  <a:lnTo>
                    <a:pt x="976127" y="148109"/>
                  </a:lnTo>
                  <a:lnTo>
                    <a:pt x="1006808" y="179539"/>
                  </a:lnTo>
                  <a:lnTo>
                    <a:pt x="1033470" y="213175"/>
                  </a:lnTo>
                  <a:lnTo>
                    <a:pt x="1055856" y="248801"/>
                  </a:lnTo>
                  <a:lnTo>
                    <a:pt x="1073712" y="286202"/>
                  </a:lnTo>
                  <a:lnTo>
                    <a:pt x="1086783" y="325164"/>
                  </a:lnTo>
                  <a:lnTo>
                    <a:pt x="1094813" y="365471"/>
                  </a:lnTo>
                  <a:lnTo>
                    <a:pt x="1097546" y="406907"/>
                  </a:lnTo>
                  <a:lnTo>
                    <a:pt x="1199261" y="406907"/>
                  </a:lnTo>
                  <a:lnTo>
                    <a:pt x="1196515" y="365304"/>
                  </a:lnTo>
                  <a:lnTo>
                    <a:pt x="1188457" y="324902"/>
                  </a:lnTo>
                  <a:lnTo>
                    <a:pt x="1175354" y="285906"/>
                  </a:lnTo>
                  <a:lnTo>
                    <a:pt x="1157472" y="248522"/>
                  </a:lnTo>
                  <a:lnTo>
                    <a:pt x="1135080" y="212952"/>
                  </a:lnTo>
                  <a:lnTo>
                    <a:pt x="1108444" y="179403"/>
                  </a:lnTo>
                  <a:lnTo>
                    <a:pt x="1077832" y="148077"/>
                  </a:lnTo>
                  <a:lnTo>
                    <a:pt x="1043511" y="119181"/>
                  </a:lnTo>
                  <a:lnTo>
                    <a:pt x="1005748" y="92918"/>
                  </a:lnTo>
                  <a:lnTo>
                    <a:pt x="964810" y="69494"/>
                  </a:lnTo>
                  <a:lnTo>
                    <a:pt x="920965" y="49112"/>
                  </a:lnTo>
                  <a:lnTo>
                    <a:pt x="874481" y="31977"/>
                  </a:lnTo>
                  <a:lnTo>
                    <a:pt x="825623" y="18293"/>
                  </a:lnTo>
                  <a:lnTo>
                    <a:pt x="774660" y="8267"/>
                  </a:lnTo>
                  <a:lnTo>
                    <a:pt x="721858" y="2100"/>
                  </a:lnTo>
                  <a:lnTo>
                    <a:pt x="667486" y="0"/>
                  </a:lnTo>
                  <a:lnTo>
                    <a:pt x="565759" y="0"/>
                  </a:lnTo>
                  <a:lnTo>
                    <a:pt x="510399" y="2195"/>
                  </a:lnTo>
                  <a:lnTo>
                    <a:pt x="456458" y="8653"/>
                  </a:lnTo>
                  <a:lnTo>
                    <a:pt x="404265" y="19177"/>
                  </a:lnTo>
                  <a:lnTo>
                    <a:pt x="354150" y="33572"/>
                  </a:lnTo>
                  <a:lnTo>
                    <a:pt x="306440" y="51644"/>
                  </a:lnTo>
                  <a:lnTo>
                    <a:pt x="261466" y="73198"/>
                  </a:lnTo>
                  <a:lnTo>
                    <a:pt x="219556" y="98039"/>
                  </a:lnTo>
                  <a:lnTo>
                    <a:pt x="181039" y="125971"/>
                  </a:lnTo>
                  <a:lnTo>
                    <a:pt x="146244" y="156799"/>
                  </a:lnTo>
                  <a:lnTo>
                    <a:pt x="115499" y="190330"/>
                  </a:lnTo>
                  <a:lnTo>
                    <a:pt x="89135" y="226367"/>
                  </a:lnTo>
                  <a:lnTo>
                    <a:pt x="67480" y="264715"/>
                  </a:lnTo>
                  <a:lnTo>
                    <a:pt x="50863" y="305180"/>
                  </a:lnTo>
                  <a:lnTo>
                    <a:pt x="0" y="305180"/>
                  </a:lnTo>
                  <a:lnTo>
                    <a:pt x="84836" y="406907"/>
                  </a:lnTo>
                  <a:lnTo>
                    <a:pt x="203453" y="305180"/>
                  </a:lnTo>
                  <a:lnTo>
                    <a:pt x="152590" y="305180"/>
                  </a:lnTo>
                  <a:lnTo>
                    <a:pt x="169210" y="264715"/>
                  </a:lnTo>
                  <a:lnTo>
                    <a:pt x="190867" y="226367"/>
                  </a:lnTo>
                  <a:lnTo>
                    <a:pt x="217232" y="190330"/>
                  </a:lnTo>
                  <a:lnTo>
                    <a:pt x="247976" y="156799"/>
                  </a:lnTo>
                  <a:lnTo>
                    <a:pt x="282771" y="125971"/>
                  </a:lnTo>
                  <a:lnTo>
                    <a:pt x="321288" y="98039"/>
                  </a:lnTo>
                  <a:lnTo>
                    <a:pt x="363197" y="73198"/>
                  </a:lnTo>
                  <a:lnTo>
                    <a:pt x="408171" y="51644"/>
                  </a:lnTo>
                  <a:lnTo>
                    <a:pt x="455879" y="33572"/>
                  </a:lnTo>
                  <a:lnTo>
                    <a:pt x="505994" y="19177"/>
                  </a:lnTo>
                  <a:lnTo>
                    <a:pt x="558186" y="8653"/>
                  </a:lnTo>
                  <a:lnTo>
                    <a:pt x="612126" y="2195"/>
                  </a:lnTo>
                  <a:lnTo>
                    <a:pt x="667486" y="0"/>
                  </a:lnTo>
                </a:path>
              </a:pathLst>
            </a:custGeom>
            <a:ln w="12700">
              <a:solidFill>
                <a:srgbClr val="1C3147"/>
              </a:solidFill>
            </a:ln>
          </p:spPr>
          <p:txBody>
            <a:bodyPr wrap="square" lIns="0" tIns="0" rIns="0" bIns="0" rtlCol="0"/>
            <a:lstStyle/>
            <a:p>
              <a:endParaRPr/>
            </a:p>
          </p:txBody>
        </p:sp>
      </p:grpSp>
      <p:sp>
        <p:nvSpPr>
          <p:cNvPr id="25" name="object 25"/>
          <p:cNvSpPr txBox="1"/>
          <p:nvPr/>
        </p:nvSpPr>
        <p:spPr>
          <a:xfrm>
            <a:off x="961236" y="1408775"/>
            <a:ext cx="1751330" cy="574040"/>
          </a:xfrm>
          <a:prstGeom prst="rect">
            <a:avLst/>
          </a:prstGeom>
        </p:spPr>
        <p:txBody>
          <a:bodyPr vert="horz" wrap="square" lIns="0" tIns="12700" rIns="0" bIns="0" rtlCol="0">
            <a:spAutoFit/>
          </a:bodyPr>
          <a:lstStyle/>
          <a:p>
            <a:pPr marL="12700" marR="5080" indent="349885">
              <a:lnSpc>
                <a:spcPct val="100000"/>
              </a:lnSpc>
              <a:spcBef>
                <a:spcPts val="100"/>
              </a:spcBef>
            </a:pPr>
            <a:r>
              <a:rPr sz="1800" dirty="0">
                <a:latin typeface="Georgia"/>
                <a:cs typeface="Georgia"/>
              </a:rPr>
              <a:t>AI:</a:t>
            </a:r>
            <a:r>
              <a:rPr sz="1800" spc="-10" dirty="0">
                <a:latin typeface="Georgia"/>
                <a:cs typeface="Georgia"/>
              </a:rPr>
              <a:t> Logic/ </a:t>
            </a:r>
            <a:r>
              <a:rPr sz="1800" dirty="0">
                <a:latin typeface="Georgia"/>
                <a:cs typeface="Georgia"/>
              </a:rPr>
              <a:t>knowledge</a:t>
            </a:r>
            <a:r>
              <a:rPr sz="1800" spc="-45" dirty="0">
                <a:latin typeface="Georgia"/>
                <a:cs typeface="Georgia"/>
              </a:rPr>
              <a:t> </a:t>
            </a:r>
            <a:r>
              <a:rPr sz="1800" spc="-10" dirty="0">
                <a:latin typeface="Georgia"/>
                <a:cs typeface="Georgia"/>
              </a:rPr>
              <a:t>based</a:t>
            </a:r>
            <a:endParaRPr sz="1800">
              <a:latin typeface="Georgia"/>
              <a:cs typeface="Georgia"/>
            </a:endParaRPr>
          </a:p>
        </p:txBody>
      </p:sp>
      <p:sp>
        <p:nvSpPr>
          <p:cNvPr id="26" name="object 26"/>
          <p:cNvSpPr txBox="1"/>
          <p:nvPr/>
        </p:nvSpPr>
        <p:spPr>
          <a:xfrm>
            <a:off x="1111426" y="3016748"/>
            <a:ext cx="1405890" cy="848360"/>
          </a:xfrm>
          <a:prstGeom prst="rect">
            <a:avLst/>
          </a:prstGeom>
        </p:spPr>
        <p:txBody>
          <a:bodyPr vert="horz" wrap="square" lIns="0" tIns="12700" rIns="0" bIns="0" rtlCol="0">
            <a:spAutoFit/>
          </a:bodyPr>
          <a:lstStyle/>
          <a:p>
            <a:pPr marL="12700" marR="5080" indent="1270" algn="ctr">
              <a:lnSpc>
                <a:spcPct val="100000"/>
              </a:lnSpc>
              <a:spcBef>
                <a:spcPts val="100"/>
              </a:spcBef>
            </a:pPr>
            <a:r>
              <a:rPr sz="1800" dirty="0">
                <a:latin typeface="Georgia"/>
                <a:cs typeface="Georgia"/>
              </a:rPr>
              <a:t>ML:</a:t>
            </a:r>
            <a:r>
              <a:rPr sz="1800" spc="-25" dirty="0">
                <a:latin typeface="Georgia"/>
                <a:cs typeface="Georgia"/>
              </a:rPr>
              <a:t> </a:t>
            </a:r>
            <a:r>
              <a:rPr sz="1800" spc="-10" dirty="0">
                <a:latin typeface="Georgia"/>
                <a:cs typeface="Georgia"/>
              </a:rPr>
              <a:t>Neural networks/ </a:t>
            </a:r>
            <a:r>
              <a:rPr sz="1800" dirty="0">
                <a:latin typeface="Georgia"/>
                <a:cs typeface="Georgia"/>
              </a:rPr>
              <a:t>deep</a:t>
            </a:r>
            <a:r>
              <a:rPr sz="1800" spc="-25" dirty="0">
                <a:latin typeface="Georgia"/>
                <a:cs typeface="Georgia"/>
              </a:rPr>
              <a:t> </a:t>
            </a:r>
            <a:r>
              <a:rPr sz="1800" spc="-10" dirty="0">
                <a:latin typeface="Georgia"/>
                <a:cs typeface="Georgia"/>
              </a:rPr>
              <a:t>learning</a:t>
            </a:r>
            <a:endParaRPr sz="1800">
              <a:latin typeface="Georgia"/>
              <a:cs typeface="Georgia"/>
            </a:endParaRPr>
          </a:p>
        </p:txBody>
      </p:sp>
      <p:grpSp>
        <p:nvGrpSpPr>
          <p:cNvPr id="27" name="object 27"/>
          <p:cNvGrpSpPr/>
          <p:nvPr/>
        </p:nvGrpSpPr>
        <p:grpSpPr>
          <a:xfrm>
            <a:off x="3165552" y="4415574"/>
            <a:ext cx="6584950" cy="1233170"/>
            <a:chOff x="3165552" y="4415574"/>
            <a:chExt cx="6584950" cy="1233170"/>
          </a:xfrm>
        </p:grpSpPr>
        <p:sp>
          <p:nvSpPr>
            <p:cNvPr id="28" name="object 28"/>
            <p:cNvSpPr/>
            <p:nvPr/>
          </p:nvSpPr>
          <p:spPr>
            <a:xfrm>
              <a:off x="3959352" y="4727448"/>
              <a:ext cx="4994275" cy="914400"/>
            </a:xfrm>
            <a:custGeom>
              <a:avLst/>
              <a:gdLst/>
              <a:ahLst/>
              <a:cxnLst/>
              <a:rect l="l" t="t" r="r" b="b"/>
              <a:pathLst>
                <a:path w="4994275" h="914400">
                  <a:moveTo>
                    <a:pt x="2497074" y="0"/>
                  </a:moveTo>
                  <a:lnTo>
                    <a:pt x="2420731" y="209"/>
                  </a:lnTo>
                  <a:lnTo>
                    <a:pt x="2344959" y="834"/>
                  </a:lnTo>
                  <a:lnTo>
                    <a:pt x="2269789" y="1868"/>
                  </a:lnTo>
                  <a:lnTo>
                    <a:pt x="2195255" y="3305"/>
                  </a:lnTo>
                  <a:lnTo>
                    <a:pt x="2121388" y="5140"/>
                  </a:lnTo>
                  <a:lnTo>
                    <a:pt x="2048222" y="7366"/>
                  </a:lnTo>
                  <a:lnTo>
                    <a:pt x="1975789" y="9977"/>
                  </a:lnTo>
                  <a:lnTo>
                    <a:pt x="1904122" y="12967"/>
                  </a:lnTo>
                  <a:lnTo>
                    <a:pt x="1833253" y="16331"/>
                  </a:lnTo>
                  <a:lnTo>
                    <a:pt x="1763216" y="20063"/>
                  </a:lnTo>
                  <a:lnTo>
                    <a:pt x="1694042" y="24155"/>
                  </a:lnTo>
                  <a:lnTo>
                    <a:pt x="1625765" y="28603"/>
                  </a:lnTo>
                  <a:lnTo>
                    <a:pt x="1558416" y="33401"/>
                  </a:lnTo>
                  <a:lnTo>
                    <a:pt x="1492030" y="38542"/>
                  </a:lnTo>
                  <a:lnTo>
                    <a:pt x="1426638" y="44021"/>
                  </a:lnTo>
                  <a:lnTo>
                    <a:pt x="1362272" y="49831"/>
                  </a:lnTo>
                  <a:lnTo>
                    <a:pt x="1298967" y="55966"/>
                  </a:lnTo>
                  <a:lnTo>
                    <a:pt x="1236754" y="62421"/>
                  </a:lnTo>
                  <a:lnTo>
                    <a:pt x="1175666" y="69190"/>
                  </a:lnTo>
                  <a:lnTo>
                    <a:pt x="1115735" y="76266"/>
                  </a:lnTo>
                  <a:lnTo>
                    <a:pt x="1056995" y="83644"/>
                  </a:lnTo>
                  <a:lnTo>
                    <a:pt x="999477" y="91318"/>
                  </a:lnTo>
                  <a:lnTo>
                    <a:pt x="943215" y="99281"/>
                  </a:lnTo>
                  <a:lnTo>
                    <a:pt x="888242" y="107528"/>
                  </a:lnTo>
                  <a:lnTo>
                    <a:pt x="834589" y="116053"/>
                  </a:lnTo>
                  <a:lnTo>
                    <a:pt x="782290" y="124849"/>
                  </a:lnTo>
                  <a:lnTo>
                    <a:pt x="731377" y="133911"/>
                  </a:lnTo>
                  <a:lnTo>
                    <a:pt x="681882" y="143233"/>
                  </a:lnTo>
                  <a:lnTo>
                    <a:pt x="633840" y="152809"/>
                  </a:lnTo>
                  <a:lnTo>
                    <a:pt x="587281" y="162633"/>
                  </a:lnTo>
                  <a:lnTo>
                    <a:pt x="542239" y="172698"/>
                  </a:lnTo>
                  <a:lnTo>
                    <a:pt x="498747" y="182999"/>
                  </a:lnTo>
                  <a:lnTo>
                    <a:pt x="456836" y="193530"/>
                  </a:lnTo>
                  <a:lnTo>
                    <a:pt x="416541" y="204285"/>
                  </a:lnTo>
                  <a:lnTo>
                    <a:pt x="377892" y="215258"/>
                  </a:lnTo>
                  <a:lnTo>
                    <a:pt x="340924" y="226443"/>
                  </a:lnTo>
                  <a:lnTo>
                    <a:pt x="272158" y="249425"/>
                  </a:lnTo>
                  <a:lnTo>
                    <a:pt x="210504" y="273183"/>
                  </a:lnTo>
                  <a:lnTo>
                    <a:pt x="156223" y="297669"/>
                  </a:lnTo>
                  <a:lnTo>
                    <a:pt x="109576" y="322835"/>
                  </a:lnTo>
                  <a:lnTo>
                    <a:pt x="70825" y="348634"/>
                  </a:lnTo>
                  <a:lnTo>
                    <a:pt x="40231" y="375018"/>
                  </a:lnTo>
                  <a:lnTo>
                    <a:pt x="10204" y="415585"/>
                  </a:lnTo>
                  <a:lnTo>
                    <a:pt x="0" y="457200"/>
                  </a:lnTo>
                  <a:lnTo>
                    <a:pt x="1144" y="471177"/>
                  </a:lnTo>
                  <a:lnTo>
                    <a:pt x="18054" y="512460"/>
                  </a:lnTo>
                  <a:lnTo>
                    <a:pt x="54492" y="552643"/>
                  </a:lnTo>
                  <a:lnTo>
                    <a:pt x="89198" y="578740"/>
                  </a:lnTo>
                  <a:lnTo>
                    <a:pt x="131929" y="604229"/>
                  </a:lnTo>
                  <a:lnTo>
                    <a:pt x="182426" y="629061"/>
                  </a:lnTo>
                  <a:lnTo>
                    <a:pt x="240426" y="653189"/>
                  </a:lnTo>
                  <a:lnTo>
                    <a:pt x="305668" y="676565"/>
                  </a:lnTo>
                  <a:lnTo>
                    <a:pt x="377892" y="699141"/>
                  </a:lnTo>
                  <a:lnTo>
                    <a:pt x="416541" y="710114"/>
                  </a:lnTo>
                  <a:lnTo>
                    <a:pt x="456836" y="720869"/>
                  </a:lnTo>
                  <a:lnTo>
                    <a:pt x="498747" y="731400"/>
                  </a:lnTo>
                  <a:lnTo>
                    <a:pt x="542239" y="741701"/>
                  </a:lnTo>
                  <a:lnTo>
                    <a:pt x="587281" y="751766"/>
                  </a:lnTo>
                  <a:lnTo>
                    <a:pt x="633840" y="761590"/>
                  </a:lnTo>
                  <a:lnTo>
                    <a:pt x="681882" y="771166"/>
                  </a:lnTo>
                  <a:lnTo>
                    <a:pt x="731377" y="780488"/>
                  </a:lnTo>
                  <a:lnTo>
                    <a:pt x="782290" y="789550"/>
                  </a:lnTo>
                  <a:lnTo>
                    <a:pt x="834589" y="798346"/>
                  </a:lnTo>
                  <a:lnTo>
                    <a:pt x="888242" y="806871"/>
                  </a:lnTo>
                  <a:lnTo>
                    <a:pt x="943215" y="815118"/>
                  </a:lnTo>
                  <a:lnTo>
                    <a:pt x="999477" y="823081"/>
                  </a:lnTo>
                  <a:lnTo>
                    <a:pt x="1056995" y="830755"/>
                  </a:lnTo>
                  <a:lnTo>
                    <a:pt x="1115735" y="838133"/>
                  </a:lnTo>
                  <a:lnTo>
                    <a:pt x="1175666" y="845209"/>
                  </a:lnTo>
                  <a:lnTo>
                    <a:pt x="1236754" y="851978"/>
                  </a:lnTo>
                  <a:lnTo>
                    <a:pt x="1298967" y="858433"/>
                  </a:lnTo>
                  <a:lnTo>
                    <a:pt x="1362272" y="864568"/>
                  </a:lnTo>
                  <a:lnTo>
                    <a:pt x="1426638" y="870378"/>
                  </a:lnTo>
                  <a:lnTo>
                    <a:pt x="1492030" y="875857"/>
                  </a:lnTo>
                  <a:lnTo>
                    <a:pt x="1558416" y="880998"/>
                  </a:lnTo>
                  <a:lnTo>
                    <a:pt x="1625765" y="885796"/>
                  </a:lnTo>
                  <a:lnTo>
                    <a:pt x="1694042" y="890244"/>
                  </a:lnTo>
                  <a:lnTo>
                    <a:pt x="1763216" y="894336"/>
                  </a:lnTo>
                  <a:lnTo>
                    <a:pt x="1833253" y="898068"/>
                  </a:lnTo>
                  <a:lnTo>
                    <a:pt x="1904122" y="901432"/>
                  </a:lnTo>
                  <a:lnTo>
                    <a:pt x="1975789" y="904422"/>
                  </a:lnTo>
                  <a:lnTo>
                    <a:pt x="2048222" y="907033"/>
                  </a:lnTo>
                  <a:lnTo>
                    <a:pt x="2121388" y="909259"/>
                  </a:lnTo>
                  <a:lnTo>
                    <a:pt x="2195255" y="911094"/>
                  </a:lnTo>
                  <a:lnTo>
                    <a:pt x="2269789" y="912531"/>
                  </a:lnTo>
                  <a:lnTo>
                    <a:pt x="2344959" y="913565"/>
                  </a:lnTo>
                  <a:lnTo>
                    <a:pt x="2420731" y="914190"/>
                  </a:lnTo>
                  <a:lnTo>
                    <a:pt x="2497074" y="914400"/>
                  </a:lnTo>
                  <a:lnTo>
                    <a:pt x="2573416" y="914190"/>
                  </a:lnTo>
                  <a:lnTo>
                    <a:pt x="2649188" y="913565"/>
                  </a:lnTo>
                  <a:lnTo>
                    <a:pt x="2724358" y="912531"/>
                  </a:lnTo>
                  <a:lnTo>
                    <a:pt x="2798892" y="911094"/>
                  </a:lnTo>
                  <a:lnTo>
                    <a:pt x="2872759" y="909259"/>
                  </a:lnTo>
                  <a:lnTo>
                    <a:pt x="2945925" y="907033"/>
                  </a:lnTo>
                  <a:lnTo>
                    <a:pt x="3018358" y="904422"/>
                  </a:lnTo>
                  <a:lnTo>
                    <a:pt x="3090025" y="901432"/>
                  </a:lnTo>
                  <a:lnTo>
                    <a:pt x="3160894" y="898068"/>
                  </a:lnTo>
                  <a:lnTo>
                    <a:pt x="3230931" y="894336"/>
                  </a:lnTo>
                  <a:lnTo>
                    <a:pt x="3300105" y="890244"/>
                  </a:lnTo>
                  <a:lnTo>
                    <a:pt x="3368382" y="885796"/>
                  </a:lnTo>
                  <a:lnTo>
                    <a:pt x="3435731" y="880998"/>
                  </a:lnTo>
                  <a:lnTo>
                    <a:pt x="3502117" y="875857"/>
                  </a:lnTo>
                  <a:lnTo>
                    <a:pt x="3567509" y="870378"/>
                  </a:lnTo>
                  <a:lnTo>
                    <a:pt x="3631875" y="864568"/>
                  </a:lnTo>
                  <a:lnTo>
                    <a:pt x="3695180" y="858433"/>
                  </a:lnTo>
                  <a:lnTo>
                    <a:pt x="3757393" y="851978"/>
                  </a:lnTo>
                  <a:lnTo>
                    <a:pt x="3818481" y="845209"/>
                  </a:lnTo>
                  <a:lnTo>
                    <a:pt x="3878412" y="838133"/>
                  </a:lnTo>
                  <a:lnTo>
                    <a:pt x="3937152" y="830755"/>
                  </a:lnTo>
                  <a:lnTo>
                    <a:pt x="3994670" y="823081"/>
                  </a:lnTo>
                  <a:lnTo>
                    <a:pt x="4050932" y="815118"/>
                  </a:lnTo>
                  <a:lnTo>
                    <a:pt x="4105905" y="806871"/>
                  </a:lnTo>
                  <a:lnTo>
                    <a:pt x="4159558" y="798346"/>
                  </a:lnTo>
                  <a:lnTo>
                    <a:pt x="4211857" y="789550"/>
                  </a:lnTo>
                  <a:lnTo>
                    <a:pt x="4262770" y="780488"/>
                  </a:lnTo>
                  <a:lnTo>
                    <a:pt x="4312265" y="771166"/>
                  </a:lnTo>
                  <a:lnTo>
                    <a:pt x="4360307" y="761590"/>
                  </a:lnTo>
                  <a:lnTo>
                    <a:pt x="4406866" y="751766"/>
                  </a:lnTo>
                  <a:lnTo>
                    <a:pt x="4451908" y="741701"/>
                  </a:lnTo>
                  <a:lnTo>
                    <a:pt x="4495400" y="731400"/>
                  </a:lnTo>
                  <a:lnTo>
                    <a:pt x="4537311" y="720869"/>
                  </a:lnTo>
                  <a:lnTo>
                    <a:pt x="4577606" y="710114"/>
                  </a:lnTo>
                  <a:lnTo>
                    <a:pt x="4616255" y="699141"/>
                  </a:lnTo>
                  <a:lnTo>
                    <a:pt x="4653223" y="687956"/>
                  </a:lnTo>
                  <a:lnTo>
                    <a:pt x="4721989" y="664974"/>
                  </a:lnTo>
                  <a:lnTo>
                    <a:pt x="4783643" y="641216"/>
                  </a:lnTo>
                  <a:lnTo>
                    <a:pt x="4837924" y="616730"/>
                  </a:lnTo>
                  <a:lnTo>
                    <a:pt x="4884571" y="591564"/>
                  </a:lnTo>
                  <a:lnTo>
                    <a:pt x="4923322" y="565765"/>
                  </a:lnTo>
                  <a:lnTo>
                    <a:pt x="4953916" y="539381"/>
                  </a:lnTo>
                  <a:lnTo>
                    <a:pt x="4983943" y="498814"/>
                  </a:lnTo>
                  <a:lnTo>
                    <a:pt x="4994148" y="457200"/>
                  </a:lnTo>
                  <a:lnTo>
                    <a:pt x="4993003" y="443222"/>
                  </a:lnTo>
                  <a:lnTo>
                    <a:pt x="4976093" y="401939"/>
                  </a:lnTo>
                  <a:lnTo>
                    <a:pt x="4939655" y="361756"/>
                  </a:lnTo>
                  <a:lnTo>
                    <a:pt x="4904949" y="335659"/>
                  </a:lnTo>
                  <a:lnTo>
                    <a:pt x="4862218" y="310170"/>
                  </a:lnTo>
                  <a:lnTo>
                    <a:pt x="4811721" y="285338"/>
                  </a:lnTo>
                  <a:lnTo>
                    <a:pt x="4753721" y="261210"/>
                  </a:lnTo>
                  <a:lnTo>
                    <a:pt x="4688479" y="237834"/>
                  </a:lnTo>
                  <a:lnTo>
                    <a:pt x="4616255" y="215258"/>
                  </a:lnTo>
                  <a:lnTo>
                    <a:pt x="4577606" y="204285"/>
                  </a:lnTo>
                  <a:lnTo>
                    <a:pt x="4537311" y="193530"/>
                  </a:lnTo>
                  <a:lnTo>
                    <a:pt x="4495400" y="182999"/>
                  </a:lnTo>
                  <a:lnTo>
                    <a:pt x="4451908" y="172698"/>
                  </a:lnTo>
                  <a:lnTo>
                    <a:pt x="4406866" y="162633"/>
                  </a:lnTo>
                  <a:lnTo>
                    <a:pt x="4360307" y="152809"/>
                  </a:lnTo>
                  <a:lnTo>
                    <a:pt x="4312265" y="143233"/>
                  </a:lnTo>
                  <a:lnTo>
                    <a:pt x="4262770" y="133911"/>
                  </a:lnTo>
                  <a:lnTo>
                    <a:pt x="4211857" y="124849"/>
                  </a:lnTo>
                  <a:lnTo>
                    <a:pt x="4159558" y="116053"/>
                  </a:lnTo>
                  <a:lnTo>
                    <a:pt x="4105905" y="107528"/>
                  </a:lnTo>
                  <a:lnTo>
                    <a:pt x="4050932" y="99281"/>
                  </a:lnTo>
                  <a:lnTo>
                    <a:pt x="3994670" y="91318"/>
                  </a:lnTo>
                  <a:lnTo>
                    <a:pt x="3937152" y="83644"/>
                  </a:lnTo>
                  <a:lnTo>
                    <a:pt x="3878412" y="76266"/>
                  </a:lnTo>
                  <a:lnTo>
                    <a:pt x="3818481" y="69190"/>
                  </a:lnTo>
                  <a:lnTo>
                    <a:pt x="3757393" y="62421"/>
                  </a:lnTo>
                  <a:lnTo>
                    <a:pt x="3695180" y="55966"/>
                  </a:lnTo>
                  <a:lnTo>
                    <a:pt x="3631875" y="49831"/>
                  </a:lnTo>
                  <a:lnTo>
                    <a:pt x="3567509" y="44021"/>
                  </a:lnTo>
                  <a:lnTo>
                    <a:pt x="3502117" y="38542"/>
                  </a:lnTo>
                  <a:lnTo>
                    <a:pt x="3435731" y="33401"/>
                  </a:lnTo>
                  <a:lnTo>
                    <a:pt x="3368382" y="28603"/>
                  </a:lnTo>
                  <a:lnTo>
                    <a:pt x="3300105" y="24155"/>
                  </a:lnTo>
                  <a:lnTo>
                    <a:pt x="3230931" y="20063"/>
                  </a:lnTo>
                  <a:lnTo>
                    <a:pt x="3160894" y="16331"/>
                  </a:lnTo>
                  <a:lnTo>
                    <a:pt x="3090025" y="12967"/>
                  </a:lnTo>
                  <a:lnTo>
                    <a:pt x="3018358" y="9977"/>
                  </a:lnTo>
                  <a:lnTo>
                    <a:pt x="2945925" y="7366"/>
                  </a:lnTo>
                  <a:lnTo>
                    <a:pt x="2872759" y="5140"/>
                  </a:lnTo>
                  <a:lnTo>
                    <a:pt x="2798892" y="3305"/>
                  </a:lnTo>
                  <a:lnTo>
                    <a:pt x="2724358" y="1868"/>
                  </a:lnTo>
                  <a:lnTo>
                    <a:pt x="2649188" y="834"/>
                  </a:lnTo>
                  <a:lnTo>
                    <a:pt x="2573416" y="209"/>
                  </a:lnTo>
                  <a:lnTo>
                    <a:pt x="2497074" y="0"/>
                  </a:lnTo>
                  <a:close/>
                </a:path>
              </a:pathLst>
            </a:custGeom>
            <a:solidFill>
              <a:srgbClr val="A0332F"/>
            </a:solidFill>
          </p:spPr>
          <p:txBody>
            <a:bodyPr wrap="square" lIns="0" tIns="0" rIns="0" bIns="0" rtlCol="0"/>
            <a:lstStyle/>
            <a:p>
              <a:endParaRPr/>
            </a:p>
          </p:txBody>
        </p:sp>
        <p:sp>
          <p:nvSpPr>
            <p:cNvPr id="29" name="object 29"/>
            <p:cNvSpPr/>
            <p:nvPr/>
          </p:nvSpPr>
          <p:spPr>
            <a:xfrm>
              <a:off x="3959352" y="4727448"/>
              <a:ext cx="4994275" cy="914400"/>
            </a:xfrm>
            <a:custGeom>
              <a:avLst/>
              <a:gdLst/>
              <a:ahLst/>
              <a:cxnLst/>
              <a:rect l="l" t="t" r="r" b="b"/>
              <a:pathLst>
                <a:path w="4994275" h="914400">
                  <a:moveTo>
                    <a:pt x="0" y="457200"/>
                  </a:moveTo>
                  <a:lnTo>
                    <a:pt x="10204" y="415585"/>
                  </a:lnTo>
                  <a:lnTo>
                    <a:pt x="40231" y="375018"/>
                  </a:lnTo>
                  <a:lnTo>
                    <a:pt x="70825" y="348634"/>
                  </a:lnTo>
                  <a:lnTo>
                    <a:pt x="109576" y="322835"/>
                  </a:lnTo>
                  <a:lnTo>
                    <a:pt x="156223" y="297669"/>
                  </a:lnTo>
                  <a:lnTo>
                    <a:pt x="210504" y="273183"/>
                  </a:lnTo>
                  <a:lnTo>
                    <a:pt x="272158" y="249425"/>
                  </a:lnTo>
                  <a:lnTo>
                    <a:pt x="340924" y="226443"/>
                  </a:lnTo>
                  <a:lnTo>
                    <a:pt x="377892" y="215258"/>
                  </a:lnTo>
                  <a:lnTo>
                    <a:pt x="416541" y="204285"/>
                  </a:lnTo>
                  <a:lnTo>
                    <a:pt x="456836" y="193530"/>
                  </a:lnTo>
                  <a:lnTo>
                    <a:pt x="498747" y="182999"/>
                  </a:lnTo>
                  <a:lnTo>
                    <a:pt x="542239" y="172698"/>
                  </a:lnTo>
                  <a:lnTo>
                    <a:pt x="587281" y="162633"/>
                  </a:lnTo>
                  <a:lnTo>
                    <a:pt x="633840" y="152809"/>
                  </a:lnTo>
                  <a:lnTo>
                    <a:pt x="681882" y="143233"/>
                  </a:lnTo>
                  <a:lnTo>
                    <a:pt x="731377" y="133911"/>
                  </a:lnTo>
                  <a:lnTo>
                    <a:pt x="782290" y="124849"/>
                  </a:lnTo>
                  <a:lnTo>
                    <a:pt x="834589" y="116053"/>
                  </a:lnTo>
                  <a:lnTo>
                    <a:pt x="888242" y="107528"/>
                  </a:lnTo>
                  <a:lnTo>
                    <a:pt x="943215" y="99281"/>
                  </a:lnTo>
                  <a:lnTo>
                    <a:pt x="999477" y="91318"/>
                  </a:lnTo>
                  <a:lnTo>
                    <a:pt x="1056995" y="83644"/>
                  </a:lnTo>
                  <a:lnTo>
                    <a:pt x="1115735" y="76266"/>
                  </a:lnTo>
                  <a:lnTo>
                    <a:pt x="1175666" y="69190"/>
                  </a:lnTo>
                  <a:lnTo>
                    <a:pt x="1236754" y="62421"/>
                  </a:lnTo>
                  <a:lnTo>
                    <a:pt x="1298967" y="55966"/>
                  </a:lnTo>
                  <a:lnTo>
                    <a:pt x="1362272" y="49831"/>
                  </a:lnTo>
                  <a:lnTo>
                    <a:pt x="1426638" y="44021"/>
                  </a:lnTo>
                  <a:lnTo>
                    <a:pt x="1492030" y="38542"/>
                  </a:lnTo>
                  <a:lnTo>
                    <a:pt x="1558416" y="33401"/>
                  </a:lnTo>
                  <a:lnTo>
                    <a:pt x="1625765" y="28603"/>
                  </a:lnTo>
                  <a:lnTo>
                    <a:pt x="1694042" y="24155"/>
                  </a:lnTo>
                  <a:lnTo>
                    <a:pt x="1763216" y="20063"/>
                  </a:lnTo>
                  <a:lnTo>
                    <a:pt x="1833253" y="16331"/>
                  </a:lnTo>
                  <a:lnTo>
                    <a:pt x="1904122" y="12967"/>
                  </a:lnTo>
                  <a:lnTo>
                    <a:pt x="1975789" y="9977"/>
                  </a:lnTo>
                  <a:lnTo>
                    <a:pt x="2048222" y="7366"/>
                  </a:lnTo>
                  <a:lnTo>
                    <a:pt x="2121388" y="5140"/>
                  </a:lnTo>
                  <a:lnTo>
                    <a:pt x="2195255" y="3305"/>
                  </a:lnTo>
                  <a:lnTo>
                    <a:pt x="2269789" y="1868"/>
                  </a:lnTo>
                  <a:lnTo>
                    <a:pt x="2344959" y="834"/>
                  </a:lnTo>
                  <a:lnTo>
                    <a:pt x="2420731" y="209"/>
                  </a:lnTo>
                  <a:lnTo>
                    <a:pt x="2497074" y="0"/>
                  </a:lnTo>
                  <a:lnTo>
                    <a:pt x="2573416" y="209"/>
                  </a:lnTo>
                  <a:lnTo>
                    <a:pt x="2649188" y="834"/>
                  </a:lnTo>
                  <a:lnTo>
                    <a:pt x="2724358" y="1868"/>
                  </a:lnTo>
                  <a:lnTo>
                    <a:pt x="2798892" y="3305"/>
                  </a:lnTo>
                  <a:lnTo>
                    <a:pt x="2872759" y="5140"/>
                  </a:lnTo>
                  <a:lnTo>
                    <a:pt x="2945925" y="7366"/>
                  </a:lnTo>
                  <a:lnTo>
                    <a:pt x="3018358" y="9977"/>
                  </a:lnTo>
                  <a:lnTo>
                    <a:pt x="3090025" y="12967"/>
                  </a:lnTo>
                  <a:lnTo>
                    <a:pt x="3160894" y="16331"/>
                  </a:lnTo>
                  <a:lnTo>
                    <a:pt x="3230931" y="20063"/>
                  </a:lnTo>
                  <a:lnTo>
                    <a:pt x="3300105" y="24155"/>
                  </a:lnTo>
                  <a:lnTo>
                    <a:pt x="3368382" y="28603"/>
                  </a:lnTo>
                  <a:lnTo>
                    <a:pt x="3435731" y="33401"/>
                  </a:lnTo>
                  <a:lnTo>
                    <a:pt x="3502117" y="38542"/>
                  </a:lnTo>
                  <a:lnTo>
                    <a:pt x="3567509" y="44021"/>
                  </a:lnTo>
                  <a:lnTo>
                    <a:pt x="3631875" y="49831"/>
                  </a:lnTo>
                  <a:lnTo>
                    <a:pt x="3695180" y="55966"/>
                  </a:lnTo>
                  <a:lnTo>
                    <a:pt x="3757393" y="62421"/>
                  </a:lnTo>
                  <a:lnTo>
                    <a:pt x="3818481" y="69190"/>
                  </a:lnTo>
                  <a:lnTo>
                    <a:pt x="3878412" y="76266"/>
                  </a:lnTo>
                  <a:lnTo>
                    <a:pt x="3937152" y="83644"/>
                  </a:lnTo>
                  <a:lnTo>
                    <a:pt x="3994670" y="91318"/>
                  </a:lnTo>
                  <a:lnTo>
                    <a:pt x="4050932" y="99281"/>
                  </a:lnTo>
                  <a:lnTo>
                    <a:pt x="4105905" y="107528"/>
                  </a:lnTo>
                  <a:lnTo>
                    <a:pt x="4159558" y="116053"/>
                  </a:lnTo>
                  <a:lnTo>
                    <a:pt x="4211857" y="124849"/>
                  </a:lnTo>
                  <a:lnTo>
                    <a:pt x="4262770" y="133911"/>
                  </a:lnTo>
                  <a:lnTo>
                    <a:pt x="4312265" y="143233"/>
                  </a:lnTo>
                  <a:lnTo>
                    <a:pt x="4360307" y="152809"/>
                  </a:lnTo>
                  <a:lnTo>
                    <a:pt x="4406866" y="162633"/>
                  </a:lnTo>
                  <a:lnTo>
                    <a:pt x="4451908" y="172698"/>
                  </a:lnTo>
                  <a:lnTo>
                    <a:pt x="4495400" y="182999"/>
                  </a:lnTo>
                  <a:lnTo>
                    <a:pt x="4537311" y="193530"/>
                  </a:lnTo>
                  <a:lnTo>
                    <a:pt x="4577606" y="204285"/>
                  </a:lnTo>
                  <a:lnTo>
                    <a:pt x="4616255" y="215258"/>
                  </a:lnTo>
                  <a:lnTo>
                    <a:pt x="4653223" y="226443"/>
                  </a:lnTo>
                  <a:lnTo>
                    <a:pt x="4721989" y="249425"/>
                  </a:lnTo>
                  <a:lnTo>
                    <a:pt x="4783643" y="273183"/>
                  </a:lnTo>
                  <a:lnTo>
                    <a:pt x="4837924" y="297669"/>
                  </a:lnTo>
                  <a:lnTo>
                    <a:pt x="4884571" y="322835"/>
                  </a:lnTo>
                  <a:lnTo>
                    <a:pt x="4923322" y="348634"/>
                  </a:lnTo>
                  <a:lnTo>
                    <a:pt x="4953916" y="375018"/>
                  </a:lnTo>
                  <a:lnTo>
                    <a:pt x="4983943" y="415585"/>
                  </a:lnTo>
                  <a:lnTo>
                    <a:pt x="4994148" y="457200"/>
                  </a:lnTo>
                  <a:lnTo>
                    <a:pt x="4993003" y="471177"/>
                  </a:lnTo>
                  <a:lnTo>
                    <a:pt x="4976093" y="512460"/>
                  </a:lnTo>
                  <a:lnTo>
                    <a:pt x="4939655" y="552643"/>
                  </a:lnTo>
                  <a:lnTo>
                    <a:pt x="4904949" y="578740"/>
                  </a:lnTo>
                  <a:lnTo>
                    <a:pt x="4862218" y="604229"/>
                  </a:lnTo>
                  <a:lnTo>
                    <a:pt x="4811721" y="629061"/>
                  </a:lnTo>
                  <a:lnTo>
                    <a:pt x="4753721" y="653189"/>
                  </a:lnTo>
                  <a:lnTo>
                    <a:pt x="4688479" y="676565"/>
                  </a:lnTo>
                  <a:lnTo>
                    <a:pt x="4616255" y="699141"/>
                  </a:lnTo>
                  <a:lnTo>
                    <a:pt x="4577606" y="710114"/>
                  </a:lnTo>
                  <a:lnTo>
                    <a:pt x="4537311" y="720869"/>
                  </a:lnTo>
                  <a:lnTo>
                    <a:pt x="4495400" y="731400"/>
                  </a:lnTo>
                  <a:lnTo>
                    <a:pt x="4451908" y="741701"/>
                  </a:lnTo>
                  <a:lnTo>
                    <a:pt x="4406866" y="751766"/>
                  </a:lnTo>
                  <a:lnTo>
                    <a:pt x="4360307" y="761590"/>
                  </a:lnTo>
                  <a:lnTo>
                    <a:pt x="4312265" y="771166"/>
                  </a:lnTo>
                  <a:lnTo>
                    <a:pt x="4262770" y="780488"/>
                  </a:lnTo>
                  <a:lnTo>
                    <a:pt x="4211857" y="789550"/>
                  </a:lnTo>
                  <a:lnTo>
                    <a:pt x="4159558" y="798346"/>
                  </a:lnTo>
                  <a:lnTo>
                    <a:pt x="4105905" y="806871"/>
                  </a:lnTo>
                  <a:lnTo>
                    <a:pt x="4050932" y="815118"/>
                  </a:lnTo>
                  <a:lnTo>
                    <a:pt x="3994670" y="823081"/>
                  </a:lnTo>
                  <a:lnTo>
                    <a:pt x="3937152" y="830755"/>
                  </a:lnTo>
                  <a:lnTo>
                    <a:pt x="3878412" y="838133"/>
                  </a:lnTo>
                  <a:lnTo>
                    <a:pt x="3818481" y="845209"/>
                  </a:lnTo>
                  <a:lnTo>
                    <a:pt x="3757393" y="851978"/>
                  </a:lnTo>
                  <a:lnTo>
                    <a:pt x="3695180" y="858433"/>
                  </a:lnTo>
                  <a:lnTo>
                    <a:pt x="3631875" y="864568"/>
                  </a:lnTo>
                  <a:lnTo>
                    <a:pt x="3567509" y="870378"/>
                  </a:lnTo>
                  <a:lnTo>
                    <a:pt x="3502117" y="875857"/>
                  </a:lnTo>
                  <a:lnTo>
                    <a:pt x="3435731" y="880998"/>
                  </a:lnTo>
                  <a:lnTo>
                    <a:pt x="3368382" y="885796"/>
                  </a:lnTo>
                  <a:lnTo>
                    <a:pt x="3300105" y="890244"/>
                  </a:lnTo>
                  <a:lnTo>
                    <a:pt x="3230931" y="894336"/>
                  </a:lnTo>
                  <a:lnTo>
                    <a:pt x="3160894" y="898068"/>
                  </a:lnTo>
                  <a:lnTo>
                    <a:pt x="3090025" y="901432"/>
                  </a:lnTo>
                  <a:lnTo>
                    <a:pt x="3018358" y="904422"/>
                  </a:lnTo>
                  <a:lnTo>
                    <a:pt x="2945925" y="907033"/>
                  </a:lnTo>
                  <a:lnTo>
                    <a:pt x="2872759" y="909259"/>
                  </a:lnTo>
                  <a:lnTo>
                    <a:pt x="2798892" y="911094"/>
                  </a:lnTo>
                  <a:lnTo>
                    <a:pt x="2724358" y="912531"/>
                  </a:lnTo>
                  <a:lnTo>
                    <a:pt x="2649188" y="913565"/>
                  </a:lnTo>
                  <a:lnTo>
                    <a:pt x="2573416" y="914190"/>
                  </a:lnTo>
                  <a:lnTo>
                    <a:pt x="2497074" y="914400"/>
                  </a:lnTo>
                  <a:lnTo>
                    <a:pt x="2420731" y="914190"/>
                  </a:lnTo>
                  <a:lnTo>
                    <a:pt x="2344959" y="913565"/>
                  </a:lnTo>
                  <a:lnTo>
                    <a:pt x="2269789" y="912531"/>
                  </a:lnTo>
                  <a:lnTo>
                    <a:pt x="2195255" y="911094"/>
                  </a:lnTo>
                  <a:lnTo>
                    <a:pt x="2121388" y="909259"/>
                  </a:lnTo>
                  <a:lnTo>
                    <a:pt x="2048222" y="907033"/>
                  </a:lnTo>
                  <a:lnTo>
                    <a:pt x="1975789" y="904422"/>
                  </a:lnTo>
                  <a:lnTo>
                    <a:pt x="1904122" y="901432"/>
                  </a:lnTo>
                  <a:lnTo>
                    <a:pt x="1833253" y="898068"/>
                  </a:lnTo>
                  <a:lnTo>
                    <a:pt x="1763216" y="894336"/>
                  </a:lnTo>
                  <a:lnTo>
                    <a:pt x="1694042" y="890244"/>
                  </a:lnTo>
                  <a:lnTo>
                    <a:pt x="1625765" y="885796"/>
                  </a:lnTo>
                  <a:lnTo>
                    <a:pt x="1558416" y="880998"/>
                  </a:lnTo>
                  <a:lnTo>
                    <a:pt x="1492030" y="875857"/>
                  </a:lnTo>
                  <a:lnTo>
                    <a:pt x="1426638" y="870378"/>
                  </a:lnTo>
                  <a:lnTo>
                    <a:pt x="1362272" y="864568"/>
                  </a:lnTo>
                  <a:lnTo>
                    <a:pt x="1298967" y="858433"/>
                  </a:lnTo>
                  <a:lnTo>
                    <a:pt x="1236754" y="851978"/>
                  </a:lnTo>
                  <a:lnTo>
                    <a:pt x="1175666" y="845209"/>
                  </a:lnTo>
                  <a:lnTo>
                    <a:pt x="1115735" y="838133"/>
                  </a:lnTo>
                  <a:lnTo>
                    <a:pt x="1056995" y="830755"/>
                  </a:lnTo>
                  <a:lnTo>
                    <a:pt x="999477" y="823081"/>
                  </a:lnTo>
                  <a:lnTo>
                    <a:pt x="943215" y="815118"/>
                  </a:lnTo>
                  <a:lnTo>
                    <a:pt x="888242" y="806871"/>
                  </a:lnTo>
                  <a:lnTo>
                    <a:pt x="834589" y="798346"/>
                  </a:lnTo>
                  <a:lnTo>
                    <a:pt x="782290" y="789550"/>
                  </a:lnTo>
                  <a:lnTo>
                    <a:pt x="731377" y="780488"/>
                  </a:lnTo>
                  <a:lnTo>
                    <a:pt x="681882" y="771166"/>
                  </a:lnTo>
                  <a:lnTo>
                    <a:pt x="633840" y="761590"/>
                  </a:lnTo>
                  <a:lnTo>
                    <a:pt x="587281" y="751766"/>
                  </a:lnTo>
                  <a:lnTo>
                    <a:pt x="542239" y="741701"/>
                  </a:lnTo>
                  <a:lnTo>
                    <a:pt x="498747" y="731400"/>
                  </a:lnTo>
                  <a:lnTo>
                    <a:pt x="456836" y="720869"/>
                  </a:lnTo>
                  <a:lnTo>
                    <a:pt x="416541" y="710114"/>
                  </a:lnTo>
                  <a:lnTo>
                    <a:pt x="377892" y="699141"/>
                  </a:lnTo>
                  <a:lnTo>
                    <a:pt x="340924" y="687956"/>
                  </a:lnTo>
                  <a:lnTo>
                    <a:pt x="272158" y="664974"/>
                  </a:lnTo>
                  <a:lnTo>
                    <a:pt x="210504" y="641216"/>
                  </a:lnTo>
                  <a:lnTo>
                    <a:pt x="156223" y="616730"/>
                  </a:lnTo>
                  <a:lnTo>
                    <a:pt x="109576" y="591564"/>
                  </a:lnTo>
                  <a:lnTo>
                    <a:pt x="70825" y="565765"/>
                  </a:lnTo>
                  <a:lnTo>
                    <a:pt x="40231" y="539381"/>
                  </a:lnTo>
                  <a:lnTo>
                    <a:pt x="10204" y="498814"/>
                  </a:lnTo>
                  <a:lnTo>
                    <a:pt x="0" y="457200"/>
                  </a:lnTo>
                  <a:close/>
                </a:path>
              </a:pathLst>
            </a:custGeom>
            <a:ln w="12700">
              <a:solidFill>
                <a:srgbClr val="1C3147"/>
              </a:solidFill>
            </a:ln>
          </p:spPr>
          <p:txBody>
            <a:bodyPr wrap="square" lIns="0" tIns="0" rIns="0" bIns="0" rtlCol="0"/>
            <a:lstStyle/>
            <a:p>
              <a:endParaRPr/>
            </a:p>
          </p:txBody>
        </p:sp>
        <p:sp>
          <p:nvSpPr>
            <p:cNvPr id="30" name="object 30"/>
            <p:cNvSpPr/>
            <p:nvPr/>
          </p:nvSpPr>
          <p:spPr>
            <a:xfrm>
              <a:off x="3407664" y="4933188"/>
              <a:ext cx="551815" cy="449580"/>
            </a:xfrm>
            <a:custGeom>
              <a:avLst/>
              <a:gdLst/>
              <a:ahLst/>
              <a:cxnLst/>
              <a:rect l="l" t="t" r="r" b="b"/>
              <a:pathLst>
                <a:path w="551814" h="449579">
                  <a:moveTo>
                    <a:pt x="326898" y="0"/>
                  </a:moveTo>
                  <a:lnTo>
                    <a:pt x="326898" y="112394"/>
                  </a:lnTo>
                  <a:lnTo>
                    <a:pt x="0" y="112394"/>
                  </a:lnTo>
                  <a:lnTo>
                    <a:pt x="0" y="337184"/>
                  </a:lnTo>
                  <a:lnTo>
                    <a:pt x="326898" y="337184"/>
                  </a:lnTo>
                  <a:lnTo>
                    <a:pt x="326898" y="449579"/>
                  </a:lnTo>
                  <a:lnTo>
                    <a:pt x="551688" y="224789"/>
                  </a:lnTo>
                  <a:lnTo>
                    <a:pt x="326898" y="0"/>
                  </a:lnTo>
                  <a:close/>
                </a:path>
              </a:pathLst>
            </a:custGeom>
            <a:solidFill>
              <a:srgbClr val="D9D9D9"/>
            </a:solidFill>
          </p:spPr>
          <p:txBody>
            <a:bodyPr wrap="square" lIns="0" tIns="0" rIns="0" bIns="0" rtlCol="0"/>
            <a:lstStyle/>
            <a:p>
              <a:endParaRPr/>
            </a:p>
          </p:txBody>
        </p:sp>
        <p:sp>
          <p:nvSpPr>
            <p:cNvPr id="31" name="object 31"/>
            <p:cNvSpPr/>
            <p:nvPr/>
          </p:nvSpPr>
          <p:spPr>
            <a:xfrm>
              <a:off x="3407664" y="4933188"/>
              <a:ext cx="551815" cy="449580"/>
            </a:xfrm>
            <a:custGeom>
              <a:avLst/>
              <a:gdLst/>
              <a:ahLst/>
              <a:cxnLst/>
              <a:rect l="l" t="t" r="r" b="b"/>
              <a:pathLst>
                <a:path w="551814" h="449579">
                  <a:moveTo>
                    <a:pt x="0" y="112394"/>
                  </a:moveTo>
                  <a:lnTo>
                    <a:pt x="326898" y="112394"/>
                  </a:lnTo>
                  <a:lnTo>
                    <a:pt x="326898" y="0"/>
                  </a:lnTo>
                  <a:lnTo>
                    <a:pt x="551688" y="224789"/>
                  </a:lnTo>
                  <a:lnTo>
                    <a:pt x="326898" y="449579"/>
                  </a:lnTo>
                  <a:lnTo>
                    <a:pt x="326898" y="337184"/>
                  </a:lnTo>
                  <a:lnTo>
                    <a:pt x="0" y="337184"/>
                  </a:lnTo>
                  <a:lnTo>
                    <a:pt x="0" y="112394"/>
                  </a:lnTo>
                  <a:close/>
                </a:path>
              </a:pathLst>
            </a:custGeom>
            <a:ln w="12700">
              <a:solidFill>
                <a:srgbClr val="1C3147"/>
              </a:solidFill>
            </a:ln>
          </p:spPr>
          <p:txBody>
            <a:bodyPr wrap="square" lIns="0" tIns="0" rIns="0" bIns="0" rtlCol="0"/>
            <a:lstStyle/>
            <a:p>
              <a:endParaRPr/>
            </a:p>
          </p:txBody>
        </p:sp>
        <p:sp>
          <p:nvSpPr>
            <p:cNvPr id="32" name="object 32"/>
            <p:cNvSpPr/>
            <p:nvPr/>
          </p:nvSpPr>
          <p:spPr>
            <a:xfrm>
              <a:off x="8953500" y="4927092"/>
              <a:ext cx="553720" cy="448309"/>
            </a:xfrm>
            <a:custGeom>
              <a:avLst/>
              <a:gdLst/>
              <a:ahLst/>
              <a:cxnLst/>
              <a:rect l="l" t="t" r="r" b="b"/>
              <a:pathLst>
                <a:path w="553720" h="448310">
                  <a:moveTo>
                    <a:pt x="329184" y="0"/>
                  </a:moveTo>
                  <a:lnTo>
                    <a:pt x="329184" y="112013"/>
                  </a:lnTo>
                  <a:lnTo>
                    <a:pt x="0" y="112013"/>
                  </a:lnTo>
                  <a:lnTo>
                    <a:pt x="0" y="336041"/>
                  </a:lnTo>
                  <a:lnTo>
                    <a:pt x="329184" y="336041"/>
                  </a:lnTo>
                  <a:lnTo>
                    <a:pt x="329184" y="448055"/>
                  </a:lnTo>
                  <a:lnTo>
                    <a:pt x="553212" y="224027"/>
                  </a:lnTo>
                  <a:lnTo>
                    <a:pt x="329184" y="0"/>
                  </a:lnTo>
                  <a:close/>
                </a:path>
              </a:pathLst>
            </a:custGeom>
            <a:solidFill>
              <a:srgbClr val="D9D9D9"/>
            </a:solidFill>
          </p:spPr>
          <p:txBody>
            <a:bodyPr wrap="square" lIns="0" tIns="0" rIns="0" bIns="0" rtlCol="0"/>
            <a:lstStyle/>
            <a:p>
              <a:endParaRPr/>
            </a:p>
          </p:txBody>
        </p:sp>
        <p:sp>
          <p:nvSpPr>
            <p:cNvPr id="33" name="object 33"/>
            <p:cNvSpPr/>
            <p:nvPr/>
          </p:nvSpPr>
          <p:spPr>
            <a:xfrm>
              <a:off x="8953500" y="4927092"/>
              <a:ext cx="553720" cy="448309"/>
            </a:xfrm>
            <a:custGeom>
              <a:avLst/>
              <a:gdLst/>
              <a:ahLst/>
              <a:cxnLst/>
              <a:rect l="l" t="t" r="r" b="b"/>
              <a:pathLst>
                <a:path w="553720" h="448310">
                  <a:moveTo>
                    <a:pt x="0" y="112013"/>
                  </a:moveTo>
                  <a:lnTo>
                    <a:pt x="329184" y="112013"/>
                  </a:lnTo>
                  <a:lnTo>
                    <a:pt x="329184" y="0"/>
                  </a:lnTo>
                  <a:lnTo>
                    <a:pt x="553212" y="224027"/>
                  </a:lnTo>
                  <a:lnTo>
                    <a:pt x="329184" y="448055"/>
                  </a:lnTo>
                  <a:lnTo>
                    <a:pt x="329184" y="336041"/>
                  </a:lnTo>
                  <a:lnTo>
                    <a:pt x="0" y="336041"/>
                  </a:lnTo>
                  <a:lnTo>
                    <a:pt x="0" y="112013"/>
                  </a:lnTo>
                  <a:close/>
                </a:path>
              </a:pathLst>
            </a:custGeom>
            <a:ln w="12700">
              <a:solidFill>
                <a:srgbClr val="1C3147"/>
              </a:solidFill>
            </a:ln>
          </p:spPr>
          <p:txBody>
            <a:bodyPr wrap="square" lIns="0" tIns="0" rIns="0" bIns="0" rtlCol="0"/>
            <a:lstStyle/>
            <a:p>
              <a:endParaRPr/>
            </a:p>
          </p:txBody>
        </p:sp>
        <p:sp>
          <p:nvSpPr>
            <p:cNvPr id="34" name="object 34"/>
            <p:cNvSpPr/>
            <p:nvPr/>
          </p:nvSpPr>
          <p:spPr>
            <a:xfrm>
              <a:off x="3179840" y="4429861"/>
              <a:ext cx="6556375" cy="728980"/>
            </a:xfrm>
            <a:custGeom>
              <a:avLst/>
              <a:gdLst/>
              <a:ahLst/>
              <a:cxnLst/>
              <a:rect l="l" t="t" r="r" b="b"/>
              <a:pathLst>
                <a:path w="6556375" h="728979">
                  <a:moveTo>
                    <a:pt x="6327457" y="722020"/>
                  </a:moveTo>
                  <a:lnTo>
                    <a:pt x="6556044" y="722020"/>
                  </a:lnTo>
                  <a:lnTo>
                    <a:pt x="6556044" y="0"/>
                  </a:lnTo>
                  <a:lnTo>
                    <a:pt x="0" y="0"/>
                  </a:lnTo>
                  <a:lnTo>
                    <a:pt x="0" y="728548"/>
                  </a:lnTo>
                  <a:lnTo>
                    <a:pt x="157149" y="728548"/>
                  </a:lnTo>
                </a:path>
              </a:pathLst>
            </a:custGeom>
            <a:ln w="28575">
              <a:solidFill>
                <a:srgbClr val="52826C"/>
              </a:solidFill>
              <a:prstDash val="sysDash"/>
            </a:ln>
          </p:spPr>
          <p:txBody>
            <a:bodyPr wrap="square" lIns="0" tIns="0" rIns="0" bIns="0" rtlCol="0"/>
            <a:lstStyle/>
            <a:p>
              <a:endParaRPr/>
            </a:p>
          </p:txBody>
        </p:sp>
        <p:sp>
          <p:nvSpPr>
            <p:cNvPr id="35" name="object 35"/>
            <p:cNvSpPr/>
            <p:nvPr/>
          </p:nvSpPr>
          <p:spPr>
            <a:xfrm>
              <a:off x="3322698" y="5115544"/>
              <a:ext cx="85725" cy="85725"/>
            </a:xfrm>
            <a:custGeom>
              <a:avLst/>
              <a:gdLst/>
              <a:ahLst/>
              <a:cxnLst/>
              <a:rect l="l" t="t" r="r" b="b"/>
              <a:pathLst>
                <a:path w="85725" h="85725">
                  <a:moveTo>
                    <a:pt x="0" y="0"/>
                  </a:moveTo>
                  <a:lnTo>
                    <a:pt x="0" y="85724"/>
                  </a:lnTo>
                  <a:lnTo>
                    <a:pt x="85725" y="42862"/>
                  </a:lnTo>
                  <a:lnTo>
                    <a:pt x="0" y="0"/>
                  </a:lnTo>
                  <a:close/>
                </a:path>
              </a:pathLst>
            </a:custGeom>
            <a:solidFill>
              <a:srgbClr val="52826C"/>
            </a:solidFill>
          </p:spPr>
          <p:txBody>
            <a:bodyPr wrap="square" lIns="0" tIns="0" rIns="0" bIns="0" rtlCol="0"/>
            <a:lstStyle/>
            <a:p>
              <a:endParaRPr/>
            </a:p>
          </p:txBody>
        </p:sp>
        <p:sp>
          <p:nvSpPr>
            <p:cNvPr id="36" name="object 36"/>
            <p:cNvSpPr/>
            <p:nvPr/>
          </p:nvSpPr>
          <p:spPr>
            <a:xfrm>
              <a:off x="5401183" y="4858512"/>
              <a:ext cx="667385" cy="405765"/>
            </a:xfrm>
            <a:custGeom>
              <a:avLst/>
              <a:gdLst/>
              <a:ahLst/>
              <a:cxnLst/>
              <a:rect l="l" t="t" r="r" b="b"/>
              <a:pathLst>
                <a:path w="667385" h="405764">
                  <a:moveTo>
                    <a:pt x="667194" y="0"/>
                  </a:move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2" y="304038"/>
                  </a:lnTo>
                  <a:lnTo>
                    <a:pt x="0" y="304038"/>
                  </a:lnTo>
                  <a:lnTo>
                    <a:pt x="84454" y="405384"/>
                  </a:lnTo>
                  <a:lnTo>
                    <a:pt x="202691" y="304038"/>
                  </a:lnTo>
                  <a:lnTo>
                    <a:pt x="152018"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close/>
                </a:path>
              </a:pathLst>
            </a:custGeom>
            <a:solidFill>
              <a:srgbClr val="2A4664"/>
            </a:solidFill>
          </p:spPr>
          <p:txBody>
            <a:bodyPr wrap="square" lIns="0" tIns="0" rIns="0" bIns="0" rtlCol="0"/>
            <a:lstStyle/>
            <a:p>
              <a:endParaRPr/>
            </a:p>
          </p:txBody>
        </p:sp>
        <p:sp>
          <p:nvSpPr>
            <p:cNvPr id="37" name="object 37"/>
            <p:cNvSpPr/>
            <p:nvPr/>
          </p:nvSpPr>
          <p:spPr>
            <a:xfrm>
              <a:off x="6017704" y="4858512"/>
              <a:ext cx="582930" cy="405765"/>
            </a:xfrm>
            <a:custGeom>
              <a:avLst/>
              <a:gdLst/>
              <a:ahLst/>
              <a:cxnLst/>
              <a:rect l="l" t="t" r="r" b="b"/>
              <a:pathLst>
                <a:path w="582929" h="405764">
                  <a:moveTo>
                    <a:pt x="50673" y="0"/>
                  </a:moveTo>
                  <a:lnTo>
                    <a:pt x="25307" y="458"/>
                  </a:lnTo>
                  <a:lnTo>
                    <a:pt x="0" y="1841"/>
                  </a:lnTo>
                  <a:lnTo>
                    <a:pt x="53691" y="7850"/>
                  </a:lnTo>
                  <a:lnTo>
                    <a:pt x="105405" y="17772"/>
                  </a:lnTo>
                  <a:lnTo>
                    <a:pt x="154886" y="31394"/>
                  </a:lnTo>
                  <a:lnTo>
                    <a:pt x="201879" y="48502"/>
                  </a:lnTo>
                  <a:lnTo>
                    <a:pt x="246127" y="68880"/>
                  </a:lnTo>
                  <a:lnTo>
                    <a:pt x="287375" y="92314"/>
                  </a:lnTo>
                  <a:lnTo>
                    <a:pt x="325366" y="118590"/>
                  </a:lnTo>
                  <a:lnTo>
                    <a:pt x="359846" y="147494"/>
                  </a:lnTo>
                  <a:lnTo>
                    <a:pt x="390559" y="178811"/>
                  </a:lnTo>
                  <a:lnTo>
                    <a:pt x="417248" y="212327"/>
                  </a:lnTo>
                  <a:lnTo>
                    <a:pt x="439658" y="247827"/>
                  </a:lnTo>
                  <a:lnTo>
                    <a:pt x="457534" y="285097"/>
                  </a:lnTo>
                  <a:lnTo>
                    <a:pt x="470618" y="323923"/>
                  </a:lnTo>
                  <a:lnTo>
                    <a:pt x="478657" y="364090"/>
                  </a:lnTo>
                  <a:lnTo>
                    <a:pt x="481393" y="405384"/>
                  </a:lnTo>
                  <a:lnTo>
                    <a:pt x="582739" y="405384"/>
                  </a:lnTo>
                  <a:lnTo>
                    <a:pt x="579992" y="363935"/>
                  </a:lnTo>
                  <a:lnTo>
                    <a:pt x="571929" y="323684"/>
                  </a:lnTo>
                  <a:lnTo>
                    <a:pt x="558818" y="284834"/>
                  </a:lnTo>
                  <a:lnTo>
                    <a:pt x="540927" y="247589"/>
                  </a:lnTo>
                  <a:lnTo>
                    <a:pt x="518522" y="212153"/>
                  </a:lnTo>
                  <a:lnTo>
                    <a:pt x="491871" y="178729"/>
                  </a:lnTo>
                  <a:lnTo>
                    <a:pt x="461241" y="147521"/>
                  </a:lnTo>
                  <a:lnTo>
                    <a:pt x="426900" y="118733"/>
                  </a:lnTo>
                  <a:lnTo>
                    <a:pt x="389116" y="92569"/>
                  </a:lnTo>
                  <a:lnTo>
                    <a:pt x="348156" y="69232"/>
                  </a:lnTo>
                  <a:lnTo>
                    <a:pt x="304287" y="48927"/>
                  </a:lnTo>
                  <a:lnTo>
                    <a:pt x="257777" y="31856"/>
                  </a:lnTo>
                  <a:lnTo>
                    <a:pt x="208893" y="18225"/>
                  </a:lnTo>
                  <a:lnTo>
                    <a:pt x="157903" y="8235"/>
                  </a:lnTo>
                  <a:lnTo>
                    <a:pt x="105073" y="2092"/>
                  </a:lnTo>
                  <a:lnTo>
                    <a:pt x="50673" y="0"/>
                  </a:lnTo>
                  <a:close/>
                </a:path>
              </a:pathLst>
            </a:custGeom>
            <a:solidFill>
              <a:srgbClr val="213951"/>
            </a:solidFill>
          </p:spPr>
          <p:txBody>
            <a:bodyPr wrap="square" lIns="0" tIns="0" rIns="0" bIns="0" rtlCol="0"/>
            <a:lstStyle/>
            <a:p>
              <a:endParaRPr/>
            </a:p>
          </p:txBody>
        </p:sp>
        <p:sp>
          <p:nvSpPr>
            <p:cNvPr id="38" name="object 38"/>
            <p:cNvSpPr/>
            <p:nvPr/>
          </p:nvSpPr>
          <p:spPr>
            <a:xfrm>
              <a:off x="5401183" y="4858512"/>
              <a:ext cx="1199515" cy="405765"/>
            </a:xfrm>
            <a:custGeom>
              <a:avLst/>
              <a:gdLst/>
              <a:ahLst/>
              <a:cxnLst/>
              <a:rect l="l" t="t" r="r" b="b"/>
              <a:pathLst>
                <a:path w="1199515" h="405764">
                  <a:moveTo>
                    <a:pt x="616521" y="1841"/>
                  </a:moveTo>
                  <a:lnTo>
                    <a:pt x="670212" y="7850"/>
                  </a:lnTo>
                  <a:lnTo>
                    <a:pt x="721927" y="17772"/>
                  </a:lnTo>
                  <a:lnTo>
                    <a:pt x="771408" y="31394"/>
                  </a:lnTo>
                  <a:lnTo>
                    <a:pt x="818400" y="48502"/>
                  </a:lnTo>
                  <a:lnTo>
                    <a:pt x="862648" y="68880"/>
                  </a:lnTo>
                  <a:lnTo>
                    <a:pt x="903896" y="92314"/>
                  </a:lnTo>
                  <a:lnTo>
                    <a:pt x="941888" y="118590"/>
                  </a:lnTo>
                  <a:lnTo>
                    <a:pt x="976368" y="147494"/>
                  </a:lnTo>
                  <a:lnTo>
                    <a:pt x="1007080" y="178811"/>
                  </a:lnTo>
                  <a:lnTo>
                    <a:pt x="1033770" y="212327"/>
                  </a:lnTo>
                  <a:lnTo>
                    <a:pt x="1056180" y="247827"/>
                  </a:lnTo>
                  <a:lnTo>
                    <a:pt x="1074055" y="285097"/>
                  </a:lnTo>
                  <a:lnTo>
                    <a:pt x="1087140" y="323923"/>
                  </a:lnTo>
                  <a:lnTo>
                    <a:pt x="1095178" y="364090"/>
                  </a:lnTo>
                  <a:lnTo>
                    <a:pt x="1097915" y="405384"/>
                  </a:lnTo>
                  <a:lnTo>
                    <a:pt x="1199261" y="405384"/>
                  </a:lnTo>
                  <a:lnTo>
                    <a:pt x="1196514" y="363935"/>
                  </a:lnTo>
                  <a:lnTo>
                    <a:pt x="1188451" y="323684"/>
                  </a:lnTo>
                  <a:lnTo>
                    <a:pt x="1175340" y="284834"/>
                  </a:lnTo>
                  <a:lnTo>
                    <a:pt x="1157448" y="247589"/>
                  </a:lnTo>
                  <a:lnTo>
                    <a:pt x="1135043" y="212153"/>
                  </a:lnTo>
                  <a:lnTo>
                    <a:pt x="1108392" y="178729"/>
                  </a:lnTo>
                  <a:lnTo>
                    <a:pt x="1077763" y="147521"/>
                  </a:lnTo>
                  <a:lnTo>
                    <a:pt x="1043422" y="118733"/>
                  </a:lnTo>
                  <a:lnTo>
                    <a:pt x="1005638" y="92569"/>
                  </a:lnTo>
                  <a:lnTo>
                    <a:pt x="964678" y="69232"/>
                  </a:lnTo>
                  <a:lnTo>
                    <a:pt x="920809" y="48927"/>
                  </a:lnTo>
                  <a:lnTo>
                    <a:pt x="874298" y="31856"/>
                  </a:lnTo>
                  <a:lnTo>
                    <a:pt x="825414" y="18225"/>
                  </a:lnTo>
                  <a:lnTo>
                    <a:pt x="774424" y="8235"/>
                  </a:lnTo>
                  <a:lnTo>
                    <a:pt x="721595" y="2092"/>
                  </a:lnTo>
                  <a:lnTo>
                    <a:pt x="667194" y="0"/>
                  </a:ln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3" y="304038"/>
                  </a:lnTo>
                  <a:lnTo>
                    <a:pt x="0" y="304038"/>
                  </a:lnTo>
                  <a:lnTo>
                    <a:pt x="84455" y="405384"/>
                  </a:lnTo>
                  <a:lnTo>
                    <a:pt x="202692" y="304038"/>
                  </a:lnTo>
                  <a:lnTo>
                    <a:pt x="152019"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path>
              </a:pathLst>
            </a:custGeom>
            <a:ln w="12700">
              <a:solidFill>
                <a:srgbClr val="1C3147"/>
              </a:solidFill>
            </a:ln>
          </p:spPr>
          <p:txBody>
            <a:bodyPr wrap="square" lIns="0" tIns="0" rIns="0" bIns="0" rtlCol="0"/>
            <a:lstStyle/>
            <a:p>
              <a:endParaRPr/>
            </a:p>
          </p:txBody>
        </p:sp>
        <p:sp>
          <p:nvSpPr>
            <p:cNvPr id="39" name="object 39"/>
            <p:cNvSpPr/>
            <p:nvPr/>
          </p:nvSpPr>
          <p:spPr>
            <a:xfrm>
              <a:off x="6117463" y="4872228"/>
              <a:ext cx="667385" cy="405765"/>
            </a:xfrm>
            <a:custGeom>
              <a:avLst/>
              <a:gdLst/>
              <a:ahLst/>
              <a:cxnLst/>
              <a:rect l="l" t="t" r="r" b="b"/>
              <a:pathLst>
                <a:path w="667384" h="405764">
                  <a:moveTo>
                    <a:pt x="667194" y="0"/>
                  </a:move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2" y="304038"/>
                  </a:lnTo>
                  <a:lnTo>
                    <a:pt x="0" y="304038"/>
                  </a:lnTo>
                  <a:lnTo>
                    <a:pt x="84454" y="405384"/>
                  </a:lnTo>
                  <a:lnTo>
                    <a:pt x="202691" y="304038"/>
                  </a:lnTo>
                  <a:lnTo>
                    <a:pt x="152018"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close/>
                </a:path>
              </a:pathLst>
            </a:custGeom>
            <a:solidFill>
              <a:srgbClr val="2A4664"/>
            </a:solidFill>
          </p:spPr>
          <p:txBody>
            <a:bodyPr wrap="square" lIns="0" tIns="0" rIns="0" bIns="0" rtlCol="0"/>
            <a:lstStyle/>
            <a:p>
              <a:endParaRPr/>
            </a:p>
          </p:txBody>
        </p:sp>
        <p:sp>
          <p:nvSpPr>
            <p:cNvPr id="40" name="object 40"/>
            <p:cNvSpPr/>
            <p:nvPr/>
          </p:nvSpPr>
          <p:spPr>
            <a:xfrm>
              <a:off x="6733984" y="4872228"/>
              <a:ext cx="582930" cy="405765"/>
            </a:xfrm>
            <a:custGeom>
              <a:avLst/>
              <a:gdLst/>
              <a:ahLst/>
              <a:cxnLst/>
              <a:rect l="l" t="t" r="r" b="b"/>
              <a:pathLst>
                <a:path w="582929" h="405764">
                  <a:moveTo>
                    <a:pt x="50673" y="0"/>
                  </a:moveTo>
                  <a:lnTo>
                    <a:pt x="25307" y="458"/>
                  </a:lnTo>
                  <a:lnTo>
                    <a:pt x="0" y="1841"/>
                  </a:lnTo>
                  <a:lnTo>
                    <a:pt x="53691" y="7850"/>
                  </a:lnTo>
                  <a:lnTo>
                    <a:pt x="105405" y="17772"/>
                  </a:lnTo>
                  <a:lnTo>
                    <a:pt x="154886" y="31394"/>
                  </a:lnTo>
                  <a:lnTo>
                    <a:pt x="201879" y="48502"/>
                  </a:lnTo>
                  <a:lnTo>
                    <a:pt x="246127" y="68880"/>
                  </a:lnTo>
                  <a:lnTo>
                    <a:pt x="287375" y="92314"/>
                  </a:lnTo>
                  <a:lnTo>
                    <a:pt x="325366" y="118590"/>
                  </a:lnTo>
                  <a:lnTo>
                    <a:pt x="359846" y="147494"/>
                  </a:lnTo>
                  <a:lnTo>
                    <a:pt x="390559" y="178811"/>
                  </a:lnTo>
                  <a:lnTo>
                    <a:pt x="417248" y="212327"/>
                  </a:lnTo>
                  <a:lnTo>
                    <a:pt x="439658" y="247827"/>
                  </a:lnTo>
                  <a:lnTo>
                    <a:pt x="457534" y="285097"/>
                  </a:lnTo>
                  <a:lnTo>
                    <a:pt x="470618" y="323923"/>
                  </a:lnTo>
                  <a:lnTo>
                    <a:pt x="478657" y="364090"/>
                  </a:lnTo>
                  <a:lnTo>
                    <a:pt x="481393" y="405384"/>
                  </a:lnTo>
                  <a:lnTo>
                    <a:pt x="582739" y="405384"/>
                  </a:lnTo>
                  <a:lnTo>
                    <a:pt x="579992" y="363935"/>
                  </a:lnTo>
                  <a:lnTo>
                    <a:pt x="571929" y="323684"/>
                  </a:lnTo>
                  <a:lnTo>
                    <a:pt x="558818" y="284834"/>
                  </a:lnTo>
                  <a:lnTo>
                    <a:pt x="540927" y="247589"/>
                  </a:lnTo>
                  <a:lnTo>
                    <a:pt x="518522" y="212153"/>
                  </a:lnTo>
                  <a:lnTo>
                    <a:pt x="491871" y="178729"/>
                  </a:lnTo>
                  <a:lnTo>
                    <a:pt x="461241" y="147521"/>
                  </a:lnTo>
                  <a:lnTo>
                    <a:pt x="426900" y="118733"/>
                  </a:lnTo>
                  <a:lnTo>
                    <a:pt x="389116" y="92569"/>
                  </a:lnTo>
                  <a:lnTo>
                    <a:pt x="348156" y="69232"/>
                  </a:lnTo>
                  <a:lnTo>
                    <a:pt x="304287" y="48927"/>
                  </a:lnTo>
                  <a:lnTo>
                    <a:pt x="257777" y="31856"/>
                  </a:lnTo>
                  <a:lnTo>
                    <a:pt x="208893" y="18225"/>
                  </a:lnTo>
                  <a:lnTo>
                    <a:pt x="157903" y="8235"/>
                  </a:lnTo>
                  <a:lnTo>
                    <a:pt x="105073" y="2092"/>
                  </a:lnTo>
                  <a:lnTo>
                    <a:pt x="50673" y="0"/>
                  </a:lnTo>
                  <a:close/>
                </a:path>
              </a:pathLst>
            </a:custGeom>
            <a:solidFill>
              <a:srgbClr val="213951"/>
            </a:solidFill>
          </p:spPr>
          <p:txBody>
            <a:bodyPr wrap="square" lIns="0" tIns="0" rIns="0" bIns="0" rtlCol="0"/>
            <a:lstStyle/>
            <a:p>
              <a:endParaRPr/>
            </a:p>
          </p:txBody>
        </p:sp>
        <p:sp>
          <p:nvSpPr>
            <p:cNvPr id="41" name="object 41"/>
            <p:cNvSpPr/>
            <p:nvPr/>
          </p:nvSpPr>
          <p:spPr>
            <a:xfrm>
              <a:off x="6117463" y="4872228"/>
              <a:ext cx="1199515" cy="405765"/>
            </a:xfrm>
            <a:custGeom>
              <a:avLst/>
              <a:gdLst/>
              <a:ahLst/>
              <a:cxnLst/>
              <a:rect l="l" t="t" r="r" b="b"/>
              <a:pathLst>
                <a:path w="1199515" h="405764">
                  <a:moveTo>
                    <a:pt x="616521" y="1841"/>
                  </a:moveTo>
                  <a:lnTo>
                    <a:pt x="670212" y="7850"/>
                  </a:lnTo>
                  <a:lnTo>
                    <a:pt x="721927" y="17772"/>
                  </a:lnTo>
                  <a:lnTo>
                    <a:pt x="771408" y="31394"/>
                  </a:lnTo>
                  <a:lnTo>
                    <a:pt x="818400" y="48502"/>
                  </a:lnTo>
                  <a:lnTo>
                    <a:pt x="862648" y="68880"/>
                  </a:lnTo>
                  <a:lnTo>
                    <a:pt x="903896" y="92314"/>
                  </a:lnTo>
                  <a:lnTo>
                    <a:pt x="941888" y="118590"/>
                  </a:lnTo>
                  <a:lnTo>
                    <a:pt x="976368" y="147494"/>
                  </a:lnTo>
                  <a:lnTo>
                    <a:pt x="1007080" y="178811"/>
                  </a:lnTo>
                  <a:lnTo>
                    <a:pt x="1033770" y="212327"/>
                  </a:lnTo>
                  <a:lnTo>
                    <a:pt x="1056180" y="247827"/>
                  </a:lnTo>
                  <a:lnTo>
                    <a:pt x="1074055" y="285097"/>
                  </a:lnTo>
                  <a:lnTo>
                    <a:pt x="1087140" y="323923"/>
                  </a:lnTo>
                  <a:lnTo>
                    <a:pt x="1095178" y="364090"/>
                  </a:lnTo>
                  <a:lnTo>
                    <a:pt x="1097915" y="405384"/>
                  </a:lnTo>
                  <a:lnTo>
                    <a:pt x="1199261" y="405384"/>
                  </a:lnTo>
                  <a:lnTo>
                    <a:pt x="1196514" y="363935"/>
                  </a:lnTo>
                  <a:lnTo>
                    <a:pt x="1188451" y="323684"/>
                  </a:lnTo>
                  <a:lnTo>
                    <a:pt x="1175340" y="284834"/>
                  </a:lnTo>
                  <a:lnTo>
                    <a:pt x="1157448" y="247589"/>
                  </a:lnTo>
                  <a:lnTo>
                    <a:pt x="1135043" y="212153"/>
                  </a:lnTo>
                  <a:lnTo>
                    <a:pt x="1108392" y="178729"/>
                  </a:lnTo>
                  <a:lnTo>
                    <a:pt x="1077763" y="147521"/>
                  </a:lnTo>
                  <a:lnTo>
                    <a:pt x="1043422" y="118733"/>
                  </a:lnTo>
                  <a:lnTo>
                    <a:pt x="1005638" y="92569"/>
                  </a:lnTo>
                  <a:lnTo>
                    <a:pt x="964678" y="69232"/>
                  </a:lnTo>
                  <a:lnTo>
                    <a:pt x="920809" y="48927"/>
                  </a:lnTo>
                  <a:lnTo>
                    <a:pt x="874298" y="31856"/>
                  </a:lnTo>
                  <a:lnTo>
                    <a:pt x="825414" y="18225"/>
                  </a:lnTo>
                  <a:lnTo>
                    <a:pt x="774424" y="8235"/>
                  </a:lnTo>
                  <a:lnTo>
                    <a:pt x="721595" y="2092"/>
                  </a:lnTo>
                  <a:lnTo>
                    <a:pt x="667194" y="0"/>
                  </a:ln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3" y="304038"/>
                  </a:lnTo>
                  <a:lnTo>
                    <a:pt x="0" y="304038"/>
                  </a:lnTo>
                  <a:lnTo>
                    <a:pt x="84455" y="405384"/>
                  </a:lnTo>
                  <a:lnTo>
                    <a:pt x="202692" y="304038"/>
                  </a:lnTo>
                  <a:lnTo>
                    <a:pt x="152019"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path>
              </a:pathLst>
            </a:custGeom>
            <a:ln w="12700">
              <a:solidFill>
                <a:srgbClr val="1C3147"/>
              </a:solidFill>
            </a:ln>
          </p:spPr>
          <p:txBody>
            <a:bodyPr wrap="square" lIns="0" tIns="0" rIns="0" bIns="0" rtlCol="0"/>
            <a:lstStyle/>
            <a:p>
              <a:endParaRPr/>
            </a:p>
          </p:txBody>
        </p:sp>
        <p:sp>
          <p:nvSpPr>
            <p:cNvPr id="42" name="object 42"/>
            <p:cNvSpPr/>
            <p:nvPr/>
          </p:nvSpPr>
          <p:spPr>
            <a:xfrm>
              <a:off x="6874891" y="5102352"/>
              <a:ext cx="667385" cy="405765"/>
            </a:xfrm>
            <a:custGeom>
              <a:avLst/>
              <a:gdLst/>
              <a:ahLst/>
              <a:cxnLst/>
              <a:rect l="l" t="t" r="r" b="b"/>
              <a:pathLst>
                <a:path w="667384" h="405764">
                  <a:moveTo>
                    <a:pt x="667194" y="0"/>
                  </a:move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2" y="304038"/>
                  </a:lnTo>
                  <a:lnTo>
                    <a:pt x="0" y="304038"/>
                  </a:lnTo>
                  <a:lnTo>
                    <a:pt x="84454" y="405384"/>
                  </a:lnTo>
                  <a:lnTo>
                    <a:pt x="202691" y="304038"/>
                  </a:lnTo>
                  <a:lnTo>
                    <a:pt x="152018"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close/>
                </a:path>
              </a:pathLst>
            </a:custGeom>
            <a:solidFill>
              <a:srgbClr val="2A4664"/>
            </a:solidFill>
          </p:spPr>
          <p:txBody>
            <a:bodyPr wrap="square" lIns="0" tIns="0" rIns="0" bIns="0" rtlCol="0"/>
            <a:lstStyle/>
            <a:p>
              <a:endParaRPr/>
            </a:p>
          </p:txBody>
        </p:sp>
        <p:sp>
          <p:nvSpPr>
            <p:cNvPr id="43" name="object 43"/>
            <p:cNvSpPr/>
            <p:nvPr/>
          </p:nvSpPr>
          <p:spPr>
            <a:xfrm>
              <a:off x="7491412" y="5102352"/>
              <a:ext cx="582930" cy="405765"/>
            </a:xfrm>
            <a:custGeom>
              <a:avLst/>
              <a:gdLst/>
              <a:ahLst/>
              <a:cxnLst/>
              <a:rect l="l" t="t" r="r" b="b"/>
              <a:pathLst>
                <a:path w="582929" h="405764">
                  <a:moveTo>
                    <a:pt x="50673" y="0"/>
                  </a:moveTo>
                  <a:lnTo>
                    <a:pt x="25307" y="458"/>
                  </a:lnTo>
                  <a:lnTo>
                    <a:pt x="0" y="1841"/>
                  </a:lnTo>
                  <a:lnTo>
                    <a:pt x="53691" y="7850"/>
                  </a:lnTo>
                  <a:lnTo>
                    <a:pt x="105405" y="17772"/>
                  </a:lnTo>
                  <a:lnTo>
                    <a:pt x="154886" y="31394"/>
                  </a:lnTo>
                  <a:lnTo>
                    <a:pt x="201879" y="48502"/>
                  </a:lnTo>
                  <a:lnTo>
                    <a:pt x="246127" y="68880"/>
                  </a:lnTo>
                  <a:lnTo>
                    <a:pt x="287375" y="92314"/>
                  </a:lnTo>
                  <a:lnTo>
                    <a:pt x="325366" y="118590"/>
                  </a:lnTo>
                  <a:lnTo>
                    <a:pt x="359846" y="147494"/>
                  </a:lnTo>
                  <a:lnTo>
                    <a:pt x="390559" y="178811"/>
                  </a:lnTo>
                  <a:lnTo>
                    <a:pt x="417248" y="212327"/>
                  </a:lnTo>
                  <a:lnTo>
                    <a:pt x="439658" y="247827"/>
                  </a:lnTo>
                  <a:lnTo>
                    <a:pt x="457534" y="285097"/>
                  </a:lnTo>
                  <a:lnTo>
                    <a:pt x="470618" y="323923"/>
                  </a:lnTo>
                  <a:lnTo>
                    <a:pt x="478657" y="364090"/>
                  </a:lnTo>
                  <a:lnTo>
                    <a:pt x="481393" y="405384"/>
                  </a:lnTo>
                  <a:lnTo>
                    <a:pt x="582739" y="405384"/>
                  </a:lnTo>
                  <a:lnTo>
                    <a:pt x="579992" y="363935"/>
                  </a:lnTo>
                  <a:lnTo>
                    <a:pt x="571929" y="323684"/>
                  </a:lnTo>
                  <a:lnTo>
                    <a:pt x="558818" y="284834"/>
                  </a:lnTo>
                  <a:lnTo>
                    <a:pt x="540927" y="247589"/>
                  </a:lnTo>
                  <a:lnTo>
                    <a:pt x="518522" y="212153"/>
                  </a:lnTo>
                  <a:lnTo>
                    <a:pt x="491871" y="178729"/>
                  </a:lnTo>
                  <a:lnTo>
                    <a:pt x="461241" y="147521"/>
                  </a:lnTo>
                  <a:lnTo>
                    <a:pt x="426900" y="118733"/>
                  </a:lnTo>
                  <a:lnTo>
                    <a:pt x="389116" y="92569"/>
                  </a:lnTo>
                  <a:lnTo>
                    <a:pt x="348156" y="69232"/>
                  </a:lnTo>
                  <a:lnTo>
                    <a:pt x="304287" y="48927"/>
                  </a:lnTo>
                  <a:lnTo>
                    <a:pt x="257777" y="31856"/>
                  </a:lnTo>
                  <a:lnTo>
                    <a:pt x="208893" y="18225"/>
                  </a:lnTo>
                  <a:lnTo>
                    <a:pt x="157903" y="8235"/>
                  </a:lnTo>
                  <a:lnTo>
                    <a:pt x="105073" y="2092"/>
                  </a:lnTo>
                  <a:lnTo>
                    <a:pt x="50673" y="0"/>
                  </a:lnTo>
                  <a:close/>
                </a:path>
              </a:pathLst>
            </a:custGeom>
            <a:solidFill>
              <a:srgbClr val="213951"/>
            </a:solidFill>
          </p:spPr>
          <p:txBody>
            <a:bodyPr wrap="square" lIns="0" tIns="0" rIns="0" bIns="0" rtlCol="0"/>
            <a:lstStyle/>
            <a:p>
              <a:endParaRPr/>
            </a:p>
          </p:txBody>
        </p:sp>
        <p:sp>
          <p:nvSpPr>
            <p:cNvPr id="44" name="object 44"/>
            <p:cNvSpPr/>
            <p:nvPr/>
          </p:nvSpPr>
          <p:spPr>
            <a:xfrm>
              <a:off x="6874891" y="5102352"/>
              <a:ext cx="1199515" cy="405765"/>
            </a:xfrm>
            <a:custGeom>
              <a:avLst/>
              <a:gdLst/>
              <a:ahLst/>
              <a:cxnLst/>
              <a:rect l="l" t="t" r="r" b="b"/>
              <a:pathLst>
                <a:path w="1199515" h="405764">
                  <a:moveTo>
                    <a:pt x="616521" y="1841"/>
                  </a:moveTo>
                  <a:lnTo>
                    <a:pt x="670212" y="7850"/>
                  </a:lnTo>
                  <a:lnTo>
                    <a:pt x="721927" y="17772"/>
                  </a:lnTo>
                  <a:lnTo>
                    <a:pt x="771408" y="31394"/>
                  </a:lnTo>
                  <a:lnTo>
                    <a:pt x="818400" y="48502"/>
                  </a:lnTo>
                  <a:lnTo>
                    <a:pt x="862648" y="68880"/>
                  </a:lnTo>
                  <a:lnTo>
                    <a:pt x="903896" y="92314"/>
                  </a:lnTo>
                  <a:lnTo>
                    <a:pt x="941888" y="118590"/>
                  </a:lnTo>
                  <a:lnTo>
                    <a:pt x="976368" y="147494"/>
                  </a:lnTo>
                  <a:lnTo>
                    <a:pt x="1007080" y="178811"/>
                  </a:lnTo>
                  <a:lnTo>
                    <a:pt x="1033770" y="212327"/>
                  </a:lnTo>
                  <a:lnTo>
                    <a:pt x="1056180" y="247827"/>
                  </a:lnTo>
                  <a:lnTo>
                    <a:pt x="1074055" y="285097"/>
                  </a:lnTo>
                  <a:lnTo>
                    <a:pt x="1087140" y="323923"/>
                  </a:lnTo>
                  <a:lnTo>
                    <a:pt x="1095178" y="364090"/>
                  </a:lnTo>
                  <a:lnTo>
                    <a:pt x="1097914" y="405384"/>
                  </a:lnTo>
                  <a:lnTo>
                    <a:pt x="1199260" y="405384"/>
                  </a:lnTo>
                  <a:lnTo>
                    <a:pt x="1196514" y="363935"/>
                  </a:lnTo>
                  <a:lnTo>
                    <a:pt x="1188451" y="323684"/>
                  </a:lnTo>
                  <a:lnTo>
                    <a:pt x="1175340" y="284834"/>
                  </a:lnTo>
                  <a:lnTo>
                    <a:pt x="1157448" y="247589"/>
                  </a:lnTo>
                  <a:lnTo>
                    <a:pt x="1135043" y="212153"/>
                  </a:lnTo>
                  <a:lnTo>
                    <a:pt x="1108392" y="178729"/>
                  </a:lnTo>
                  <a:lnTo>
                    <a:pt x="1077763" y="147521"/>
                  </a:lnTo>
                  <a:lnTo>
                    <a:pt x="1043422" y="118733"/>
                  </a:lnTo>
                  <a:lnTo>
                    <a:pt x="1005638" y="92569"/>
                  </a:lnTo>
                  <a:lnTo>
                    <a:pt x="964678" y="69232"/>
                  </a:lnTo>
                  <a:lnTo>
                    <a:pt x="920809" y="48927"/>
                  </a:lnTo>
                  <a:lnTo>
                    <a:pt x="874298" y="31856"/>
                  </a:lnTo>
                  <a:lnTo>
                    <a:pt x="825414" y="18225"/>
                  </a:lnTo>
                  <a:lnTo>
                    <a:pt x="774424" y="8235"/>
                  </a:lnTo>
                  <a:lnTo>
                    <a:pt x="721595" y="2092"/>
                  </a:lnTo>
                  <a:lnTo>
                    <a:pt x="667194" y="0"/>
                  </a:lnTo>
                  <a:lnTo>
                    <a:pt x="565848" y="0"/>
                  </a:lnTo>
                  <a:lnTo>
                    <a:pt x="510459" y="2187"/>
                  </a:lnTo>
                  <a:lnTo>
                    <a:pt x="456489" y="8620"/>
                  </a:lnTo>
                  <a:lnTo>
                    <a:pt x="404269" y="19105"/>
                  </a:lnTo>
                  <a:lnTo>
                    <a:pt x="354127" y="33446"/>
                  </a:lnTo>
                  <a:lnTo>
                    <a:pt x="306392" y="51451"/>
                  </a:lnTo>
                  <a:lnTo>
                    <a:pt x="261393" y="72924"/>
                  </a:lnTo>
                  <a:lnTo>
                    <a:pt x="219460" y="97671"/>
                  </a:lnTo>
                  <a:lnTo>
                    <a:pt x="180922" y="125499"/>
                  </a:lnTo>
                  <a:lnTo>
                    <a:pt x="146108" y="156212"/>
                  </a:lnTo>
                  <a:lnTo>
                    <a:pt x="115347" y="189617"/>
                  </a:lnTo>
                  <a:lnTo>
                    <a:pt x="88968" y="225519"/>
                  </a:lnTo>
                  <a:lnTo>
                    <a:pt x="67300" y="263724"/>
                  </a:lnTo>
                  <a:lnTo>
                    <a:pt x="50672" y="304038"/>
                  </a:lnTo>
                  <a:lnTo>
                    <a:pt x="0" y="304038"/>
                  </a:lnTo>
                  <a:lnTo>
                    <a:pt x="84454" y="405384"/>
                  </a:lnTo>
                  <a:lnTo>
                    <a:pt x="202691" y="304038"/>
                  </a:lnTo>
                  <a:lnTo>
                    <a:pt x="152018" y="304038"/>
                  </a:lnTo>
                  <a:lnTo>
                    <a:pt x="168646" y="263724"/>
                  </a:lnTo>
                  <a:lnTo>
                    <a:pt x="190314" y="225519"/>
                  </a:lnTo>
                  <a:lnTo>
                    <a:pt x="216693" y="189617"/>
                  </a:lnTo>
                  <a:lnTo>
                    <a:pt x="247454" y="156212"/>
                  </a:lnTo>
                  <a:lnTo>
                    <a:pt x="282268" y="125499"/>
                  </a:lnTo>
                  <a:lnTo>
                    <a:pt x="320806" y="97671"/>
                  </a:lnTo>
                  <a:lnTo>
                    <a:pt x="362739" y="72924"/>
                  </a:lnTo>
                  <a:lnTo>
                    <a:pt x="407738" y="51451"/>
                  </a:lnTo>
                  <a:lnTo>
                    <a:pt x="455473" y="33446"/>
                  </a:lnTo>
                  <a:lnTo>
                    <a:pt x="505615" y="19105"/>
                  </a:lnTo>
                  <a:lnTo>
                    <a:pt x="557835" y="8620"/>
                  </a:lnTo>
                  <a:lnTo>
                    <a:pt x="611805" y="2187"/>
                  </a:lnTo>
                  <a:lnTo>
                    <a:pt x="667194" y="0"/>
                  </a:lnTo>
                </a:path>
              </a:pathLst>
            </a:custGeom>
            <a:ln w="12700">
              <a:solidFill>
                <a:srgbClr val="1C3147"/>
              </a:solidFill>
            </a:ln>
          </p:spPr>
          <p:txBody>
            <a:bodyPr wrap="square" lIns="0" tIns="0" rIns="0" bIns="0" rtlCol="0"/>
            <a:lstStyle/>
            <a:p>
              <a:endParaRPr/>
            </a:p>
          </p:txBody>
        </p:sp>
        <p:sp>
          <p:nvSpPr>
            <p:cNvPr id="45" name="object 45"/>
            <p:cNvSpPr/>
            <p:nvPr/>
          </p:nvSpPr>
          <p:spPr>
            <a:xfrm>
              <a:off x="5165026" y="5059680"/>
              <a:ext cx="667385" cy="405765"/>
            </a:xfrm>
            <a:custGeom>
              <a:avLst/>
              <a:gdLst/>
              <a:ahLst/>
              <a:cxnLst/>
              <a:rect l="l" t="t" r="r" b="b"/>
              <a:pathLst>
                <a:path w="667385" h="405764">
                  <a:moveTo>
                    <a:pt x="101345" y="0"/>
                  </a:moveTo>
                  <a:lnTo>
                    <a:pt x="0" y="0"/>
                  </a:lnTo>
                  <a:lnTo>
                    <a:pt x="55389" y="2187"/>
                  </a:lnTo>
                  <a:lnTo>
                    <a:pt x="109358" y="8620"/>
                  </a:lnTo>
                  <a:lnTo>
                    <a:pt x="161578" y="19105"/>
                  </a:lnTo>
                  <a:lnTo>
                    <a:pt x="211721" y="33446"/>
                  </a:lnTo>
                  <a:lnTo>
                    <a:pt x="259456" y="51451"/>
                  </a:lnTo>
                  <a:lnTo>
                    <a:pt x="304454" y="72924"/>
                  </a:lnTo>
                  <a:lnTo>
                    <a:pt x="346387" y="97671"/>
                  </a:lnTo>
                  <a:lnTo>
                    <a:pt x="384925" y="125499"/>
                  </a:lnTo>
                  <a:lnTo>
                    <a:pt x="419740" y="156212"/>
                  </a:lnTo>
                  <a:lnTo>
                    <a:pt x="450501" y="189617"/>
                  </a:lnTo>
                  <a:lnTo>
                    <a:pt x="476880" y="225519"/>
                  </a:lnTo>
                  <a:lnTo>
                    <a:pt x="498548" y="263724"/>
                  </a:lnTo>
                  <a:lnTo>
                    <a:pt x="515175" y="304038"/>
                  </a:lnTo>
                  <a:lnTo>
                    <a:pt x="464502" y="304038"/>
                  </a:lnTo>
                  <a:lnTo>
                    <a:pt x="582739" y="405384"/>
                  </a:lnTo>
                  <a:lnTo>
                    <a:pt x="667194" y="304038"/>
                  </a:lnTo>
                  <a:lnTo>
                    <a:pt x="616521" y="304038"/>
                  </a:lnTo>
                  <a:lnTo>
                    <a:pt x="599894" y="263724"/>
                  </a:lnTo>
                  <a:lnTo>
                    <a:pt x="578226" y="225519"/>
                  </a:lnTo>
                  <a:lnTo>
                    <a:pt x="551847" y="189617"/>
                  </a:lnTo>
                  <a:lnTo>
                    <a:pt x="521086" y="156212"/>
                  </a:lnTo>
                  <a:lnTo>
                    <a:pt x="486271" y="125499"/>
                  </a:lnTo>
                  <a:lnTo>
                    <a:pt x="447733" y="97671"/>
                  </a:lnTo>
                  <a:lnTo>
                    <a:pt x="405800" y="72924"/>
                  </a:lnTo>
                  <a:lnTo>
                    <a:pt x="360802" y="51451"/>
                  </a:lnTo>
                  <a:lnTo>
                    <a:pt x="313067" y="33446"/>
                  </a:lnTo>
                  <a:lnTo>
                    <a:pt x="262924" y="19105"/>
                  </a:lnTo>
                  <a:lnTo>
                    <a:pt x="210704" y="8620"/>
                  </a:lnTo>
                  <a:lnTo>
                    <a:pt x="156735" y="2187"/>
                  </a:lnTo>
                  <a:lnTo>
                    <a:pt x="101345" y="0"/>
                  </a:lnTo>
                  <a:close/>
                </a:path>
              </a:pathLst>
            </a:custGeom>
            <a:solidFill>
              <a:srgbClr val="2A4664"/>
            </a:solidFill>
          </p:spPr>
          <p:txBody>
            <a:bodyPr wrap="square" lIns="0" tIns="0" rIns="0" bIns="0" rtlCol="0"/>
            <a:lstStyle/>
            <a:p>
              <a:endParaRPr/>
            </a:p>
          </p:txBody>
        </p:sp>
        <p:sp>
          <p:nvSpPr>
            <p:cNvPr id="46" name="object 46"/>
            <p:cNvSpPr/>
            <p:nvPr/>
          </p:nvSpPr>
          <p:spPr>
            <a:xfrm>
              <a:off x="4632960" y="5059680"/>
              <a:ext cx="582930" cy="405765"/>
            </a:xfrm>
            <a:custGeom>
              <a:avLst/>
              <a:gdLst/>
              <a:ahLst/>
              <a:cxnLst/>
              <a:rect l="l" t="t" r="r" b="b"/>
              <a:pathLst>
                <a:path w="582929" h="405764">
                  <a:moveTo>
                    <a:pt x="532066" y="0"/>
                  </a:moveTo>
                  <a:lnTo>
                    <a:pt x="477665" y="2092"/>
                  </a:lnTo>
                  <a:lnTo>
                    <a:pt x="424836" y="8235"/>
                  </a:lnTo>
                  <a:lnTo>
                    <a:pt x="373846" y="18225"/>
                  </a:lnTo>
                  <a:lnTo>
                    <a:pt x="324962" y="31856"/>
                  </a:lnTo>
                  <a:lnTo>
                    <a:pt x="278451" y="48927"/>
                  </a:lnTo>
                  <a:lnTo>
                    <a:pt x="234582" y="69232"/>
                  </a:lnTo>
                  <a:lnTo>
                    <a:pt x="193622" y="92569"/>
                  </a:lnTo>
                  <a:lnTo>
                    <a:pt x="155838" y="118733"/>
                  </a:lnTo>
                  <a:lnTo>
                    <a:pt x="121497" y="147521"/>
                  </a:lnTo>
                  <a:lnTo>
                    <a:pt x="90868" y="178729"/>
                  </a:lnTo>
                  <a:lnTo>
                    <a:pt x="64217" y="212153"/>
                  </a:lnTo>
                  <a:lnTo>
                    <a:pt x="41812" y="247589"/>
                  </a:lnTo>
                  <a:lnTo>
                    <a:pt x="23920" y="284834"/>
                  </a:lnTo>
                  <a:lnTo>
                    <a:pt x="10809" y="323684"/>
                  </a:lnTo>
                  <a:lnTo>
                    <a:pt x="2746" y="363935"/>
                  </a:lnTo>
                  <a:lnTo>
                    <a:pt x="0" y="405384"/>
                  </a:lnTo>
                  <a:lnTo>
                    <a:pt x="101345" y="405384"/>
                  </a:lnTo>
                  <a:lnTo>
                    <a:pt x="104082" y="364090"/>
                  </a:lnTo>
                  <a:lnTo>
                    <a:pt x="112120" y="323923"/>
                  </a:lnTo>
                  <a:lnTo>
                    <a:pt x="125205" y="285097"/>
                  </a:lnTo>
                  <a:lnTo>
                    <a:pt x="143080" y="247827"/>
                  </a:lnTo>
                  <a:lnTo>
                    <a:pt x="165490" y="212327"/>
                  </a:lnTo>
                  <a:lnTo>
                    <a:pt x="192180" y="178811"/>
                  </a:lnTo>
                  <a:lnTo>
                    <a:pt x="222892" y="147494"/>
                  </a:lnTo>
                  <a:lnTo>
                    <a:pt x="257372" y="118590"/>
                  </a:lnTo>
                  <a:lnTo>
                    <a:pt x="295364" y="92314"/>
                  </a:lnTo>
                  <a:lnTo>
                    <a:pt x="336612" y="68880"/>
                  </a:lnTo>
                  <a:lnTo>
                    <a:pt x="380860" y="48502"/>
                  </a:lnTo>
                  <a:lnTo>
                    <a:pt x="427852" y="31394"/>
                  </a:lnTo>
                  <a:lnTo>
                    <a:pt x="477333" y="17772"/>
                  </a:lnTo>
                  <a:lnTo>
                    <a:pt x="529048" y="7850"/>
                  </a:lnTo>
                  <a:lnTo>
                    <a:pt x="582739" y="1841"/>
                  </a:lnTo>
                  <a:lnTo>
                    <a:pt x="557431" y="458"/>
                  </a:lnTo>
                  <a:lnTo>
                    <a:pt x="532066" y="0"/>
                  </a:lnTo>
                  <a:close/>
                </a:path>
              </a:pathLst>
            </a:custGeom>
            <a:solidFill>
              <a:srgbClr val="213951"/>
            </a:solidFill>
          </p:spPr>
          <p:txBody>
            <a:bodyPr wrap="square" lIns="0" tIns="0" rIns="0" bIns="0" rtlCol="0"/>
            <a:lstStyle/>
            <a:p>
              <a:endParaRPr/>
            </a:p>
          </p:txBody>
        </p:sp>
        <p:sp>
          <p:nvSpPr>
            <p:cNvPr id="47" name="object 47"/>
            <p:cNvSpPr/>
            <p:nvPr/>
          </p:nvSpPr>
          <p:spPr>
            <a:xfrm>
              <a:off x="4632958" y="5059680"/>
              <a:ext cx="1199515" cy="405765"/>
            </a:xfrm>
            <a:custGeom>
              <a:avLst/>
              <a:gdLst/>
              <a:ahLst/>
              <a:cxnLst/>
              <a:rect l="l" t="t" r="r" b="b"/>
              <a:pathLst>
                <a:path w="1199514" h="405764">
                  <a:moveTo>
                    <a:pt x="582739" y="1841"/>
                  </a:moveTo>
                  <a:lnTo>
                    <a:pt x="529048" y="7850"/>
                  </a:lnTo>
                  <a:lnTo>
                    <a:pt x="477333" y="17772"/>
                  </a:lnTo>
                  <a:lnTo>
                    <a:pt x="427852" y="31394"/>
                  </a:lnTo>
                  <a:lnTo>
                    <a:pt x="380860" y="48502"/>
                  </a:lnTo>
                  <a:lnTo>
                    <a:pt x="336612" y="68880"/>
                  </a:lnTo>
                  <a:lnTo>
                    <a:pt x="295364" y="92314"/>
                  </a:lnTo>
                  <a:lnTo>
                    <a:pt x="257372" y="118590"/>
                  </a:lnTo>
                  <a:lnTo>
                    <a:pt x="222892" y="147494"/>
                  </a:lnTo>
                  <a:lnTo>
                    <a:pt x="192180" y="178811"/>
                  </a:lnTo>
                  <a:lnTo>
                    <a:pt x="165490" y="212327"/>
                  </a:lnTo>
                  <a:lnTo>
                    <a:pt x="143080" y="247827"/>
                  </a:lnTo>
                  <a:lnTo>
                    <a:pt x="125205" y="285097"/>
                  </a:lnTo>
                  <a:lnTo>
                    <a:pt x="112120" y="323923"/>
                  </a:lnTo>
                  <a:lnTo>
                    <a:pt x="104082" y="364090"/>
                  </a:lnTo>
                  <a:lnTo>
                    <a:pt x="101345" y="405384"/>
                  </a:lnTo>
                  <a:lnTo>
                    <a:pt x="0" y="405384"/>
                  </a:lnTo>
                  <a:lnTo>
                    <a:pt x="2746" y="363935"/>
                  </a:lnTo>
                  <a:lnTo>
                    <a:pt x="10809" y="323684"/>
                  </a:lnTo>
                  <a:lnTo>
                    <a:pt x="23920" y="284834"/>
                  </a:lnTo>
                  <a:lnTo>
                    <a:pt x="41812" y="247589"/>
                  </a:lnTo>
                  <a:lnTo>
                    <a:pt x="64217" y="212153"/>
                  </a:lnTo>
                  <a:lnTo>
                    <a:pt x="90868" y="178729"/>
                  </a:lnTo>
                  <a:lnTo>
                    <a:pt x="121497" y="147521"/>
                  </a:lnTo>
                  <a:lnTo>
                    <a:pt x="155838" y="118733"/>
                  </a:lnTo>
                  <a:lnTo>
                    <a:pt x="193622" y="92569"/>
                  </a:lnTo>
                  <a:lnTo>
                    <a:pt x="234582" y="69232"/>
                  </a:lnTo>
                  <a:lnTo>
                    <a:pt x="278451" y="48927"/>
                  </a:lnTo>
                  <a:lnTo>
                    <a:pt x="324962" y="31856"/>
                  </a:lnTo>
                  <a:lnTo>
                    <a:pt x="373846" y="18225"/>
                  </a:lnTo>
                  <a:lnTo>
                    <a:pt x="424836" y="8235"/>
                  </a:lnTo>
                  <a:lnTo>
                    <a:pt x="477665" y="2092"/>
                  </a:lnTo>
                  <a:lnTo>
                    <a:pt x="532066" y="0"/>
                  </a:lnTo>
                  <a:lnTo>
                    <a:pt x="633412" y="0"/>
                  </a:lnTo>
                  <a:lnTo>
                    <a:pt x="688801" y="2187"/>
                  </a:lnTo>
                  <a:lnTo>
                    <a:pt x="742771" y="8620"/>
                  </a:lnTo>
                  <a:lnTo>
                    <a:pt x="794991" y="19105"/>
                  </a:lnTo>
                  <a:lnTo>
                    <a:pt x="845133" y="33446"/>
                  </a:lnTo>
                  <a:lnTo>
                    <a:pt x="892868" y="51451"/>
                  </a:lnTo>
                  <a:lnTo>
                    <a:pt x="937867" y="72924"/>
                  </a:lnTo>
                  <a:lnTo>
                    <a:pt x="979800" y="97671"/>
                  </a:lnTo>
                  <a:lnTo>
                    <a:pt x="1018338" y="125499"/>
                  </a:lnTo>
                  <a:lnTo>
                    <a:pt x="1053152" y="156212"/>
                  </a:lnTo>
                  <a:lnTo>
                    <a:pt x="1083913" y="189617"/>
                  </a:lnTo>
                  <a:lnTo>
                    <a:pt x="1110292" y="225519"/>
                  </a:lnTo>
                  <a:lnTo>
                    <a:pt x="1131960" y="263724"/>
                  </a:lnTo>
                  <a:lnTo>
                    <a:pt x="1148588" y="304038"/>
                  </a:lnTo>
                  <a:lnTo>
                    <a:pt x="1199261" y="304038"/>
                  </a:lnTo>
                  <a:lnTo>
                    <a:pt x="1114806" y="405384"/>
                  </a:lnTo>
                  <a:lnTo>
                    <a:pt x="996569" y="304038"/>
                  </a:lnTo>
                  <a:lnTo>
                    <a:pt x="1047241" y="304038"/>
                  </a:lnTo>
                  <a:lnTo>
                    <a:pt x="1030614" y="263724"/>
                  </a:lnTo>
                  <a:lnTo>
                    <a:pt x="1008946" y="225519"/>
                  </a:lnTo>
                  <a:lnTo>
                    <a:pt x="982567" y="189617"/>
                  </a:lnTo>
                  <a:lnTo>
                    <a:pt x="951806" y="156212"/>
                  </a:lnTo>
                  <a:lnTo>
                    <a:pt x="916992" y="125499"/>
                  </a:lnTo>
                  <a:lnTo>
                    <a:pt x="878454" y="97671"/>
                  </a:lnTo>
                  <a:lnTo>
                    <a:pt x="836521" y="72924"/>
                  </a:lnTo>
                  <a:lnTo>
                    <a:pt x="791522" y="51451"/>
                  </a:lnTo>
                  <a:lnTo>
                    <a:pt x="743787" y="33446"/>
                  </a:lnTo>
                  <a:lnTo>
                    <a:pt x="693645" y="19105"/>
                  </a:lnTo>
                  <a:lnTo>
                    <a:pt x="641425" y="8620"/>
                  </a:lnTo>
                  <a:lnTo>
                    <a:pt x="587455" y="2187"/>
                  </a:lnTo>
                  <a:lnTo>
                    <a:pt x="532066" y="0"/>
                  </a:lnTo>
                </a:path>
              </a:pathLst>
            </a:custGeom>
            <a:ln w="12700">
              <a:solidFill>
                <a:srgbClr val="1C3147"/>
              </a:solidFill>
            </a:ln>
          </p:spPr>
          <p:txBody>
            <a:bodyPr wrap="square" lIns="0" tIns="0" rIns="0" bIns="0" rtlCol="0"/>
            <a:lstStyle/>
            <a:p>
              <a:endParaRPr/>
            </a:p>
          </p:txBody>
        </p:sp>
        <p:sp>
          <p:nvSpPr>
            <p:cNvPr id="48" name="object 48"/>
            <p:cNvSpPr/>
            <p:nvPr/>
          </p:nvSpPr>
          <p:spPr>
            <a:xfrm>
              <a:off x="6394894" y="5090160"/>
              <a:ext cx="667385" cy="405765"/>
            </a:xfrm>
            <a:custGeom>
              <a:avLst/>
              <a:gdLst/>
              <a:ahLst/>
              <a:cxnLst/>
              <a:rect l="l" t="t" r="r" b="b"/>
              <a:pathLst>
                <a:path w="667384" h="405764">
                  <a:moveTo>
                    <a:pt x="582739" y="0"/>
                  </a:moveTo>
                  <a:lnTo>
                    <a:pt x="464502" y="101346"/>
                  </a:lnTo>
                  <a:lnTo>
                    <a:pt x="515175" y="101346"/>
                  </a:lnTo>
                  <a:lnTo>
                    <a:pt x="498548" y="141659"/>
                  </a:lnTo>
                  <a:lnTo>
                    <a:pt x="476880" y="179864"/>
                  </a:lnTo>
                  <a:lnTo>
                    <a:pt x="450501" y="215766"/>
                  </a:lnTo>
                  <a:lnTo>
                    <a:pt x="419740" y="249171"/>
                  </a:lnTo>
                  <a:lnTo>
                    <a:pt x="384925" y="279884"/>
                  </a:lnTo>
                  <a:lnTo>
                    <a:pt x="346387" y="307712"/>
                  </a:lnTo>
                  <a:lnTo>
                    <a:pt x="304454" y="332459"/>
                  </a:lnTo>
                  <a:lnTo>
                    <a:pt x="259456" y="353932"/>
                  </a:lnTo>
                  <a:lnTo>
                    <a:pt x="211721" y="371937"/>
                  </a:lnTo>
                  <a:lnTo>
                    <a:pt x="161578" y="386278"/>
                  </a:lnTo>
                  <a:lnTo>
                    <a:pt x="109358" y="396763"/>
                  </a:lnTo>
                  <a:lnTo>
                    <a:pt x="55389" y="403196"/>
                  </a:lnTo>
                  <a:lnTo>
                    <a:pt x="0" y="405384"/>
                  </a:lnTo>
                  <a:lnTo>
                    <a:pt x="101345" y="405384"/>
                  </a:lnTo>
                  <a:lnTo>
                    <a:pt x="156735" y="403196"/>
                  </a:lnTo>
                  <a:lnTo>
                    <a:pt x="210704" y="396763"/>
                  </a:lnTo>
                  <a:lnTo>
                    <a:pt x="262924" y="386278"/>
                  </a:lnTo>
                  <a:lnTo>
                    <a:pt x="313067" y="371937"/>
                  </a:lnTo>
                  <a:lnTo>
                    <a:pt x="360802" y="353932"/>
                  </a:lnTo>
                  <a:lnTo>
                    <a:pt x="405800" y="332459"/>
                  </a:lnTo>
                  <a:lnTo>
                    <a:pt x="447733" y="307712"/>
                  </a:lnTo>
                  <a:lnTo>
                    <a:pt x="486271" y="279884"/>
                  </a:lnTo>
                  <a:lnTo>
                    <a:pt x="521086" y="249171"/>
                  </a:lnTo>
                  <a:lnTo>
                    <a:pt x="551847" y="215766"/>
                  </a:lnTo>
                  <a:lnTo>
                    <a:pt x="578226" y="179864"/>
                  </a:lnTo>
                  <a:lnTo>
                    <a:pt x="599894" y="141659"/>
                  </a:lnTo>
                  <a:lnTo>
                    <a:pt x="616521" y="101346"/>
                  </a:lnTo>
                  <a:lnTo>
                    <a:pt x="667194" y="101346"/>
                  </a:lnTo>
                  <a:lnTo>
                    <a:pt x="582739" y="0"/>
                  </a:lnTo>
                  <a:close/>
                </a:path>
              </a:pathLst>
            </a:custGeom>
            <a:solidFill>
              <a:srgbClr val="2A4664"/>
            </a:solidFill>
          </p:spPr>
          <p:txBody>
            <a:bodyPr wrap="square" lIns="0" tIns="0" rIns="0" bIns="0" rtlCol="0"/>
            <a:lstStyle/>
            <a:p>
              <a:endParaRPr/>
            </a:p>
          </p:txBody>
        </p:sp>
        <p:sp>
          <p:nvSpPr>
            <p:cNvPr id="49" name="object 49"/>
            <p:cNvSpPr/>
            <p:nvPr/>
          </p:nvSpPr>
          <p:spPr>
            <a:xfrm>
              <a:off x="5862827" y="5090160"/>
              <a:ext cx="582930" cy="405765"/>
            </a:xfrm>
            <a:custGeom>
              <a:avLst/>
              <a:gdLst/>
              <a:ahLst/>
              <a:cxnLst/>
              <a:rect l="l" t="t" r="r" b="b"/>
              <a:pathLst>
                <a:path w="582929" h="405764">
                  <a:moveTo>
                    <a:pt x="101345" y="0"/>
                  </a:moveTo>
                  <a:lnTo>
                    <a:pt x="0" y="0"/>
                  </a:lnTo>
                  <a:lnTo>
                    <a:pt x="2746" y="41448"/>
                  </a:lnTo>
                  <a:lnTo>
                    <a:pt x="10809" y="81699"/>
                  </a:lnTo>
                  <a:lnTo>
                    <a:pt x="23920" y="120549"/>
                  </a:lnTo>
                  <a:lnTo>
                    <a:pt x="41812" y="157794"/>
                  </a:lnTo>
                  <a:lnTo>
                    <a:pt x="64217" y="193230"/>
                  </a:lnTo>
                  <a:lnTo>
                    <a:pt x="90868" y="226654"/>
                  </a:lnTo>
                  <a:lnTo>
                    <a:pt x="121497" y="257862"/>
                  </a:lnTo>
                  <a:lnTo>
                    <a:pt x="155838" y="286650"/>
                  </a:lnTo>
                  <a:lnTo>
                    <a:pt x="193622" y="312814"/>
                  </a:lnTo>
                  <a:lnTo>
                    <a:pt x="234582" y="336151"/>
                  </a:lnTo>
                  <a:lnTo>
                    <a:pt x="278451" y="356456"/>
                  </a:lnTo>
                  <a:lnTo>
                    <a:pt x="324962" y="373527"/>
                  </a:lnTo>
                  <a:lnTo>
                    <a:pt x="373846" y="387158"/>
                  </a:lnTo>
                  <a:lnTo>
                    <a:pt x="424836" y="397148"/>
                  </a:lnTo>
                  <a:lnTo>
                    <a:pt x="477665" y="403291"/>
                  </a:lnTo>
                  <a:lnTo>
                    <a:pt x="532066" y="405383"/>
                  </a:lnTo>
                  <a:lnTo>
                    <a:pt x="557431" y="404925"/>
                  </a:lnTo>
                  <a:lnTo>
                    <a:pt x="582739" y="403542"/>
                  </a:lnTo>
                  <a:lnTo>
                    <a:pt x="529048" y="397533"/>
                  </a:lnTo>
                  <a:lnTo>
                    <a:pt x="477333" y="387611"/>
                  </a:lnTo>
                  <a:lnTo>
                    <a:pt x="427852" y="373989"/>
                  </a:lnTo>
                  <a:lnTo>
                    <a:pt x="380860" y="356881"/>
                  </a:lnTo>
                  <a:lnTo>
                    <a:pt x="336612" y="336503"/>
                  </a:lnTo>
                  <a:lnTo>
                    <a:pt x="295364" y="313069"/>
                  </a:lnTo>
                  <a:lnTo>
                    <a:pt x="257372" y="286793"/>
                  </a:lnTo>
                  <a:lnTo>
                    <a:pt x="222892" y="257889"/>
                  </a:lnTo>
                  <a:lnTo>
                    <a:pt x="192180" y="226572"/>
                  </a:lnTo>
                  <a:lnTo>
                    <a:pt x="165490" y="193056"/>
                  </a:lnTo>
                  <a:lnTo>
                    <a:pt x="143080" y="157556"/>
                  </a:lnTo>
                  <a:lnTo>
                    <a:pt x="125205" y="120286"/>
                  </a:lnTo>
                  <a:lnTo>
                    <a:pt x="112120" y="81460"/>
                  </a:lnTo>
                  <a:lnTo>
                    <a:pt x="104082" y="41293"/>
                  </a:lnTo>
                  <a:lnTo>
                    <a:pt x="101345" y="0"/>
                  </a:lnTo>
                  <a:close/>
                </a:path>
              </a:pathLst>
            </a:custGeom>
            <a:solidFill>
              <a:srgbClr val="213951"/>
            </a:solidFill>
          </p:spPr>
          <p:txBody>
            <a:bodyPr wrap="square" lIns="0" tIns="0" rIns="0" bIns="0" rtlCol="0"/>
            <a:lstStyle/>
            <a:p>
              <a:endParaRPr/>
            </a:p>
          </p:txBody>
        </p:sp>
        <p:sp>
          <p:nvSpPr>
            <p:cNvPr id="50" name="object 50"/>
            <p:cNvSpPr/>
            <p:nvPr/>
          </p:nvSpPr>
          <p:spPr>
            <a:xfrm>
              <a:off x="5862829" y="5090160"/>
              <a:ext cx="1199515" cy="405765"/>
            </a:xfrm>
            <a:custGeom>
              <a:avLst/>
              <a:gdLst/>
              <a:ahLst/>
              <a:cxnLst/>
              <a:rect l="l" t="t" r="r" b="b"/>
              <a:pathLst>
                <a:path w="1199515" h="405764">
                  <a:moveTo>
                    <a:pt x="582739" y="403542"/>
                  </a:moveTo>
                  <a:lnTo>
                    <a:pt x="529048" y="397533"/>
                  </a:lnTo>
                  <a:lnTo>
                    <a:pt x="477333" y="387611"/>
                  </a:lnTo>
                  <a:lnTo>
                    <a:pt x="427852" y="373989"/>
                  </a:lnTo>
                  <a:lnTo>
                    <a:pt x="380860" y="356881"/>
                  </a:lnTo>
                  <a:lnTo>
                    <a:pt x="336612" y="336503"/>
                  </a:lnTo>
                  <a:lnTo>
                    <a:pt x="295364" y="313069"/>
                  </a:lnTo>
                  <a:lnTo>
                    <a:pt x="257372" y="286793"/>
                  </a:lnTo>
                  <a:lnTo>
                    <a:pt x="222892" y="257889"/>
                  </a:lnTo>
                  <a:lnTo>
                    <a:pt x="192180" y="226572"/>
                  </a:lnTo>
                  <a:lnTo>
                    <a:pt x="165490" y="193056"/>
                  </a:lnTo>
                  <a:lnTo>
                    <a:pt x="143080" y="157556"/>
                  </a:lnTo>
                  <a:lnTo>
                    <a:pt x="125205" y="120286"/>
                  </a:lnTo>
                  <a:lnTo>
                    <a:pt x="112120" y="81460"/>
                  </a:lnTo>
                  <a:lnTo>
                    <a:pt x="104082" y="41293"/>
                  </a:lnTo>
                  <a:lnTo>
                    <a:pt x="101345" y="0"/>
                  </a:lnTo>
                  <a:lnTo>
                    <a:pt x="0" y="0"/>
                  </a:lnTo>
                  <a:lnTo>
                    <a:pt x="2746" y="41448"/>
                  </a:lnTo>
                  <a:lnTo>
                    <a:pt x="10809" y="81699"/>
                  </a:lnTo>
                  <a:lnTo>
                    <a:pt x="23920" y="120549"/>
                  </a:lnTo>
                  <a:lnTo>
                    <a:pt x="41812" y="157794"/>
                  </a:lnTo>
                  <a:lnTo>
                    <a:pt x="64217" y="193230"/>
                  </a:lnTo>
                  <a:lnTo>
                    <a:pt x="90868" y="226654"/>
                  </a:lnTo>
                  <a:lnTo>
                    <a:pt x="121497" y="257862"/>
                  </a:lnTo>
                  <a:lnTo>
                    <a:pt x="155838" y="286650"/>
                  </a:lnTo>
                  <a:lnTo>
                    <a:pt x="193622" y="312814"/>
                  </a:lnTo>
                  <a:lnTo>
                    <a:pt x="234582" y="336151"/>
                  </a:lnTo>
                  <a:lnTo>
                    <a:pt x="278451" y="356456"/>
                  </a:lnTo>
                  <a:lnTo>
                    <a:pt x="324962" y="373527"/>
                  </a:lnTo>
                  <a:lnTo>
                    <a:pt x="373846" y="387158"/>
                  </a:lnTo>
                  <a:lnTo>
                    <a:pt x="424836" y="397148"/>
                  </a:lnTo>
                  <a:lnTo>
                    <a:pt x="477665" y="403291"/>
                  </a:lnTo>
                  <a:lnTo>
                    <a:pt x="532066" y="405383"/>
                  </a:lnTo>
                  <a:lnTo>
                    <a:pt x="633412" y="405383"/>
                  </a:lnTo>
                  <a:lnTo>
                    <a:pt x="688801" y="403196"/>
                  </a:lnTo>
                  <a:lnTo>
                    <a:pt x="742771" y="396763"/>
                  </a:lnTo>
                  <a:lnTo>
                    <a:pt x="794991" y="386278"/>
                  </a:lnTo>
                  <a:lnTo>
                    <a:pt x="845133" y="371937"/>
                  </a:lnTo>
                  <a:lnTo>
                    <a:pt x="892868" y="353932"/>
                  </a:lnTo>
                  <a:lnTo>
                    <a:pt x="937867" y="332459"/>
                  </a:lnTo>
                  <a:lnTo>
                    <a:pt x="979800" y="307712"/>
                  </a:lnTo>
                  <a:lnTo>
                    <a:pt x="1018338" y="279884"/>
                  </a:lnTo>
                  <a:lnTo>
                    <a:pt x="1053152" y="249171"/>
                  </a:lnTo>
                  <a:lnTo>
                    <a:pt x="1083913" y="215766"/>
                  </a:lnTo>
                  <a:lnTo>
                    <a:pt x="1110292" y="179864"/>
                  </a:lnTo>
                  <a:lnTo>
                    <a:pt x="1131960" y="141659"/>
                  </a:lnTo>
                  <a:lnTo>
                    <a:pt x="1148588" y="101345"/>
                  </a:lnTo>
                  <a:lnTo>
                    <a:pt x="1199261" y="101345"/>
                  </a:lnTo>
                  <a:lnTo>
                    <a:pt x="1114806" y="0"/>
                  </a:lnTo>
                  <a:lnTo>
                    <a:pt x="996569" y="101345"/>
                  </a:lnTo>
                  <a:lnTo>
                    <a:pt x="1047241" y="101345"/>
                  </a:lnTo>
                  <a:lnTo>
                    <a:pt x="1030614" y="141659"/>
                  </a:lnTo>
                  <a:lnTo>
                    <a:pt x="1008946" y="179864"/>
                  </a:lnTo>
                  <a:lnTo>
                    <a:pt x="982567" y="215766"/>
                  </a:lnTo>
                  <a:lnTo>
                    <a:pt x="951806" y="249171"/>
                  </a:lnTo>
                  <a:lnTo>
                    <a:pt x="916992" y="279884"/>
                  </a:lnTo>
                  <a:lnTo>
                    <a:pt x="878454" y="307712"/>
                  </a:lnTo>
                  <a:lnTo>
                    <a:pt x="836521" y="332459"/>
                  </a:lnTo>
                  <a:lnTo>
                    <a:pt x="791522" y="353932"/>
                  </a:lnTo>
                  <a:lnTo>
                    <a:pt x="743787" y="371937"/>
                  </a:lnTo>
                  <a:lnTo>
                    <a:pt x="693645" y="386278"/>
                  </a:lnTo>
                  <a:lnTo>
                    <a:pt x="641425" y="396763"/>
                  </a:lnTo>
                  <a:lnTo>
                    <a:pt x="587455" y="403196"/>
                  </a:lnTo>
                  <a:lnTo>
                    <a:pt x="532066" y="405383"/>
                  </a:lnTo>
                </a:path>
              </a:pathLst>
            </a:custGeom>
            <a:ln w="12700">
              <a:solidFill>
                <a:srgbClr val="1C3147"/>
              </a:solidFill>
            </a:ln>
          </p:spPr>
          <p:txBody>
            <a:bodyPr wrap="square" lIns="0" tIns="0" rIns="0" bIns="0" rtlCol="0"/>
            <a:lstStyle/>
            <a:p>
              <a:endParaRPr/>
            </a:p>
          </p:txBody>
        </p:sp>
      </p:grpSp>
      <p:sp>
        <p:nvSpPr>
          <p:cNvPr id="51" name="object 51"/>
          <p:cNvSpPr txBox="1"/>
          <p:nvPr/>
        </p:nvSpPr>
        <p:spPr>
          <a:xfrm>
            <a:off x="1047330" y="4813311"/>
            <a:ext cx="1533525" cy="574040"/>
          </a:xfrm>
          <a:prstGeom prst="rect">
            <a:avLst/>
          </a:prstGeom>
        </p:spPr>
        <p:txBody>
          <a:bodyPr vert="horz" wrap="square" lIns="0" tIns="12700" rIns="0" bIns="0" rtlCol="0">
            <a:spAutoFit/>
          </a:bodyPr>
          <a:lstStyle/>
          <a:p>
            <a:pPr marL="472440" marR="5080" indent="-460375">
              <a:lnSpc>
                <a:spcPct val="100000"/>
              </a:lnSpc>
              <a:spcBef>
                <a:spcPts val="100"/>
              </a:spcBef>
            </a:pPr>
            <a:r>
              <a:rPr sz="1800" dirty="0">
                <a:latin typeface="Georgia"/>
                <a:cs typeface="Georgia"/>
              </a:rPr>
              <a:t>Generative</a:t>
            </a:r>
            <a:r>
              <a:rPr sz="1800" spc="-65" dirty="0">
                <a:latin typeface="Georgia"/>
                <a:cs typeface="Georgia"/>
              </a:rPr>
              <a:t> </a:t>
            </a:r>
            <a:r>
              <a:rPr sz="1800" spc="-25" dirty="0">
                <a:latin typeface="Georgia"/>
                <a:cs typeface="Georgia"/>
              </a:rPr>
              <a:t>AI/ </a:t>
            </a:r>
            <a:r>
              <a:rPr sz="1800" spc="-20" dirty="0">
                <a:latin typeface="Georgia"/>
                <a:cs typeface="Georgia"/>
              </a:rPr>
              <a:t>LLMs</a:t>
            </a:r>
            <a:endParaRPr sz="1800">
              <a:latin typeface="Georgia"/>
              <a:cs typeface="Georgia"/>
            </a:endParaRPr>
          </a:p>
        </p:txBody>
      </p:sp>
      <p:sp>
        <p:nvSpPr>
          <p:cNvPr id="52" name="object 52"/>
          <p:cNvSpPr txBox="1"/>
          <p:nvPr/>
        </p:nvSpPr>
        <p:spPr>
          <a:xfrm>
            <a:off x="9032958" y="3084470"/>
            <a:ext cx="3068320" cy="453390"/>
          </a:xfrm>
          <a:prstGeom prst="rect">
            <a:avLst/>
          </a:prstGeom>
        </p:spPr>
        <p:txBody>
          <a:bodyPr vert="horz" wrap="square" lIns="0" tIns="13335" rIns="0" bIns="0" rtlCol="0">
            <a:spAutoFit/>
          </a:bodyPr>
          <a:lstStyle/>
          <a:p>
            <a:pPr marL="12700">
              <a:lnSpc>
                <a:spcPct val="100000"/>
              </a:lnSpc>
              <a:spcBef>
                <a:spcPts val="105"/>
              </a:spcBef>
            </a:pPr>
            <a:r>
              <a:rPr sz="1400" dirty="0">
                <a:latin typeface="Verdana"/>
                <a:cs typeface="Verdana"/>
              </a:rPr>
              <a:t>Counterfactual</a:t>
            </a:r>
            <a:r>
              <a:rPr sz="1400" spc="-100" dirty="0">
                <a:latin typeface="Verdana"/>
                <a:cs typeface="Verdana"/>
              </a:rPr>
              <a:t> </a:t>
            </a:r>
            <a:r>
              <a:rPr sz="1400" spc="-10" dirty="0">
                <a:latin typeface="Verdana"/>
                <a:cs typeface="Verdana"/>
              </a:rPr>
              <a:t>evaluation</a:t>
            </a:r>
            <a:endParaRPr sz="1400">
              <a:latin typeface="Verdana"/>
              <a:cs typeface="Verdana"/>
            </a:endParaRPr>
          </a:p>
          <a:p>
            <a:pPr marL="12700">
              <a:lnSpc>
                <a:spcPct val="100000"/>
              </a:lnSpc>
            </a:pPr>
            <a:r>
              <a:rPr sz="1400" dirty="0">
                <a:latin typeface="Verdana"/>
                <a:cs typeface="Verdana"/>
              </a:rPr>
              <a:t>Model</a:t>
            </a:r>
            <a:r>
              <a:rPr sz="1400" spc="-45" dirty="0">
                <a:latin typeface="Verdana"/>
                <a:cs typeface="Verdana"/>
              </a:rPr>
              <a:t> </a:t>
            </a:r>
            <a:r>
              <a:rPr sz="1400" dirty="0">
                <a:latin typeface="Verdana"/>
                <a:cs typeface="Verdana"/>
              </a:rPr>
              <a:t>tuning</a:t>
            </a:r>
            <a:r>
              <a:rPr sz="1400" spc="-25" dirty="0">
                <a:latin typeface="Verdana"/>
                <a:cs typeface="Verdana"/>
              </a:rPr>
              <a:t> </a:t>
            </a:r>
            <a:r>
              <a:rPr sz="1400" dirty="0">
                <a:latin typeface="Verdana"/>
                <a:cs typeface="Verdana"/>
              </a:rPr>
              <a:t>by</a:t>
            </a:r>
            <a:r>
              <a:rPr sz="1400" spc="-30" dirty="0">
                <a:latin typeface="Verdana"/>
                <a:cs typeface="Verdana"/>
              </a:rPr>
              <a:t> </a:t>
            </a:r>
            <a:r>
              <a:rPr sz="1400" dirty="0">
                <a:latin typeface="Verdana"/>
                <a:cs typeface="Verdana"/>
              </a:rPr>
              <a:t>back</a:t>
            </a:r>
            <a:r>
              <a:rPr sz="1400" spc="-40" dirty="0">
                <a:latin typeface="Verdana"/>
                <a:cs typeface="Verdana"/>
              </a:rPr>
              <a:t> </a:t>
            </a:r>
            <a:r>
              <a:rPr sz="1400" spc="-10" dirty="0">
                <a:latin typeface="Verdana"/>
                <a:cs typeface="Verdana"/>
              </a:rPr>
              <a:t>propagation</a:t>
            </a:r>
            <a:endParaRPr sz="1400">
              <a:latin typeface="Verdana"/>
              <a:cs typeface="Verdana"/>
            </a:endParaRPr>
          </a:p>
        </p:txBody>
      </p:sp>
      <p:sp>
        <p:nvSpPr>
          <p:cNvPr id="53" name="object 53"/>
          <p:cNvSpPr txBox="1"/>
          <p:nvPr/>
        </p:nvSpPr>
        <p:spPr>
          <a:xfrm>
            <a:off x="10028273" y="4850611"/>
            <a:ext cx="1419860" cy="453390"/>
          </a:xfrm>
          <a:prstGeom prst="rect">
            <a:avLst/>
          </a:prstGeom>
        </p:spPr>
        <p:txBody>
          <a:bodyPr vert="horz" wrap="square" lIns="0" tIns="12700" rIns="0" bIns="0" rtlCol="0">
            <a:spAutoFit/>
          </a:bodyPr>
          <a:lstStyle/>
          <a:p>
            <a:pPr marL="12700" marR="5080">
              <a:lnSpc>
                <a:spcPct val="100000"/>
              </a:lnSpc>
              <a:spcBef>
                <a:spcPts val="100"/>
              </a:spcBef>
            </a:pPr>
            <a:r>
              <a:rPr sz="1400" dirty="0">
                <a:latin typeface="Verdana"/>
                <a:cs typeface="Verdana"/>
              </a:rPr>
              <a:t>Evaluation:</a:t>
            </a:r>
            <a:r>
              <a:rPr sz="1400" spc="-85" dirty="0">
                <a:latin typeface="Verdana"/>
                <a:cs typeface="Verdana"/>
              </a:rPr>
              <a:t> </a:t>
            </a:r>
            <a:r>
              <a:rPr sz="1400" spc="-50" dirty="0">
                <a:latin typeface="Verdana"/>
                <a:cs typeface="Verdana"/>
              </a:rPr>
              <a:t>? </a:t>
            </a:r>
            <a:r>
              <a:rPr sz="1400" dirty="0">
                <a:latin typeface="Verdana"/>
                <a:cs typeface="Verdana"/>
              </a:rPr>
              <a:t>Model</a:t>
            </a:r>
            <a:r>
              <a:rPr sz="1400" spc="-50" dirty="0">
                <a:latin typeface="Verdana"/>
                <a:cs typeface="Verdana"/>
              </a:rPr>
              <a:t> </a:t>
            </a:r>
            <a:r>
              <a:rPr sz="1400" dirty="0">
                <a:latin typeface="Verdana"/>
                <a:cs typeface="Verdana"/>
              </a:rPr>
              <a:t>tuning:</a:t>
            </a:r>
            <a:r>
              <a:rPr sz="1400" spc="-35" dirty="0">
                <a:latin typeface="Verdana"/>
                <a:cs typeface="Verdana"/>
              </a:rPr>
              <a:t> </a:t>
            </a:r>
            <a:r>
              <a:rPr sz="1400" spc="-50" dirty="0">
                <a:latin typeface="Verdana"/>
                <a:cs typeface="Verdana"/>
              </a:rPr>
              <a:t>?</a:t>
            </a:r>
            <a:endParaRPr sz="1400">
              <a:latin typeface="Verdan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205" y="3328753"/>
            <a:ext cx="3815079" cy="1492885"/>
          </a:xfrm>
          <a:prstGeom prst="rect">
            <a:avLst/>
          </a:prstGeom>
        </p:spPr>
        <p:txBody>
          <a:bodyPr vert="horz" wrap="square" lIns="0" tIns="99060" rIns="0" bIns="0" rtlCol="0">
            <a:spAutoFit/>
          </a:bodyPr>
          <a:lstStyle/>
          <a:p>
            <a:pPr marL="317500" marR="5080" indent="-304800">
              <a:lnSpc>
                <a:spcPct val="70000"/>
              </a:lnSpc>
              <a:spcBef>
                <a:spcPts val="780"/>
              </a:spcBef>
              <a:buFont typeface="Arial"/>
              <a:buChar char="•"/>
              <a:tabLst>
                <a:tab pos="317500" algn="l"/>
              </a:tabLst>
            </a:pPr>
            <a:r>
              <a:rPr sz="1900" dirty="0">
                <a:latin typeface="Georgia"/>
                <a:cs typeface="Georgia"/>
              </a:rPr>
              <a:t>50%</a:t>
            </a:r>
            <a:r>
              <a:rPr sz="1900" spc="-30" dirty="0">
                <a:latin typeface="Georgia"/>
                <a:cs typeface="Georgia"/>
              </a:rPr>
              <a:t> </a:t>
            </a:r>
            <a:r>
              <a:rPr sz="1900" dirty="0">
                <a:latin typeface="Georgia"/>
                <a:cs typeface="Georgia"/>
              </a:rPr>
              <a:t>of</a:t>
            </a:r>
            <a:r>
              <a:rPr sz="1900" spc="-25" dirty="0">
                <a:latin typeface="Georgia"/>
                <a:cs typeface="Georgia"/>
              </a:rPr>
              <a:t> </a:t>
            </a:r>
            <a:r>
              <a:rPr sz="1900" dirty="0">
                <a:latin typeface="Georgia"/>
                <a:cs typeface="Georgia"/>
              </a:rPr>
              <a:t>datasets</a:t>
            </a:r>
            <a:r>
              <a:rPr sz="1900" spc="-40" dirty="0">
                <a:latin typeface="Georgia"/>
                <a:cs typeface="Georgia"/>
              </a:rPr>
              <a:t> </a:t>
            </a:r>
            <a:r>
              <a:rPr sz="1900" dirty="0">
                <a:latin typeface="Georgia"/>
                <a:cs typeface="Georgia"/>
              </a:rPr>
              <a:t>are</a:t>
            </a:r>
            <a:r>
              <a:rPr sz="1900" spc="-30" dirty="0">
                <a:latin typeface="Georgia"/>
                <a:cs typeface="Georgia"/>
              </a:rPr>
              <a:t> </a:t>
            </a:r>
            <a:r>
              <a:rPr sz="1900" dirty="0">
                <a:latin typeface="Georgia"/>
                <a:cs typeface="Georgia"/>
              </a:rPr>
              <a:t>connected</a:t>
            </a:r>
            <a:r>
              <a:rPr sz="1900" spc="-20" dirty="0">
                <a:latin typeface="Georgia"/>
                <a:cs typeface="Georgia"/>
              </a:rPr>
              <a:t> </a:t>
            </a:r>
            <a:r>
              <a:rPr sz="1900" spc="-25" dirty="0">
                <a:latin typeface="Georgia"/>
                <a:cs typeface="Georgia"/>
              </a:rPr>
              <a:t>to </a:t>
            </a:r>
            <a:r>
              <a:rPr sz="1900" dirty="0">
                <a:latin typeface="Georgia"/>
                <a:cs typeface="Georgia"/>
              </a:rPr>
              <a:t>12</a:t>
            </a:r>
            <a:r>
              <a:rPr sz="1900" spc="-10" dirty="0">
                <a:latin typeface="Georgia"/>
                <a:cs typeface="Georgia"/>
              </a:rPr>
              <a:t> institutions</a:t>
            </a:r>
            <a:endParaRPr sz="1900" dirty="0">
              <a:latin typeface="Georgia"/>
              <a:cs typeface="Georgia"/>
            </a:endParaRPr>
          </a:p>
          <a:p>
            <a:pPr marL="316865" indent="-304165">
              <a:lnSpc>
                <a:spcPts val="1939"/>
              </a:lnSpc>
              <a:spcBef>
                <a:spcPts val="610"/>
              </a:spcBef>
              <a:buFont typeface="Arial"/>
              <a:buChar char="•"/>
              <a:tabLst>
                <a:tab pos="316865" algn="l"/>
              </a:tabLst>
            </a:pPr>
            <a:r>
              <a:rPr sz="1900" dirty="0">
                <a:latin typeface="Georgia"/>
                <a:cs typeface="Georgia"/>
              </a:rPr>
              <a:t>Aligned</a:t>
            </a:r>
            <a:r>
              <a:rPr sz="1900" spc="-25" dirty="0">
                <a:latin typeface="Georgia"/>
                <a:cs typeface="Georgia"/>
              </a:rPr>
              <a:t> </a:t>
            </a:r>
            <a:r>
              <a:rPr sz="1900" dirty="0">
                <a:latin typeface="Georgia"/>
                <a:cs typeface="Georgia"/>
              </a:rPr>
              <a:t>with</a:t>
            </a:r>
            <a:r>
              <a:rPr sz="1900" spc="-35" dirty="0">
                <a:latin typeface="Georgia"/>
                <a:cs typeface="Georgia"/>
              </a:rPr>
              <a:t> </a:t>
            </a:r>
            <a:r>
              <a:rPr sz="1900" spc="-10" dirty="0">
                <a:latin typeface="Georgia"/>
                <a:cs typeface="Georgia"/>
              </a:rPr>
              <a:t>WEIRD</a:t>
            </a:r>
            <a:endParaRPr sz="1900" dirty="0">
              <a:latin typeface="Georgia"/>
              <a:cs typeface="Georgia"/>
            </a:endParaRPr>
          </a:p>
          <a:p>
            <a:pPr marL="317500">
              <a:lnSpc>
                <a:spcPts val="1595"/>
              </a:lnSpc>
            </a:pPr>
            <a:r>
              <a:rPr sz="1900" dirty="0">
                <a:latin typeface="Georgia"/>
                <a:cs typeface="Georgia"/>
              </a:rPr>
              <a:t>demographics</a:t>
            </a:r>
            <a:r>
              <a:rPr sz="1900" spc="-90" dirty="0">
                <a:latin typeface="Georgia"/>
                <a:cs typeface="Georgia"/>
              </a:rPr>
              <a:t> </a:t>
            </a:r>
            <a:r>
              <a:rPr sz="1900" spc="-10" dirty="0">
                <a:latin typeface="Georgia"/>
                <a:cs typeface="Georgia"/>
              </a:rPr>
              <a:t>(Western,</a:t>
            </a:r>
            <a:endParaRPr sz="1900" dirty="0">
              <a:latin typeface="Georgia"/>
              <a:cs typeface="Georgia"/>
            </a:endParaRPr>
          </a:p>
          <a:p>
            <a:pPr marL="317500" marR="330200">
              <a:lnSpc>
                <a:spcPct val="70000"/>
              </a:lnSpc>
              <a:spcBef>
                <a:spcPts val="340"/>
              </a:spcBef>
            </a:pPr>
            <a:r>
              <a:rPr sz="1900" dirty="0">
                <a:latin typeface="Georgia"/>
                <a:cs typeface="Georgia"/>
              </a:rPr>
              <a:t>educated,</a:t>
            </a:r>
            <a:r>
              <a:rPr sz="1900" spc="-100" dirty="0">
                <a:latin typeface="Georgia"/>
                <a:cs typeface="Georgia"/>
              </a:rPr>
              <a:t> </a:t>
            </a:r>
            <a:r>
              <a:rPr sz="1900" dirty="0">
                <a:latin typeface="Georgia"/>
                <a:cs typeface="Georgia"/>
              </a:rPr>
              <a:t>industrialised,</a:t>
            </a:r>
            <a:r>
              <a:rPr sz="1900" spc="-55" dirty="0">
                <a:latin typeface="Georgia"/>
                <a:cs typeface="Georgia"/>
              </a:rPr>
              <a:t> </a:t>
            </a:r>
            <a:r>
              <a:rPr sz="1900" spc="-20" dirty="0">
                <a:latin typeface="Georgia"/>
                <a:cs typeface="Georgia"/>
              </a:rPr>
              <a:t>rich, </a:t>
            </a:r>
            <a:r>
              <a:rPr sz="1900" spc="-10" dirty="0">
                <a:latin typeface="Georgia"/>
                <a:cs typeface="Georgia"/>
              </a:rPr>
              <a:t>democratic)</a:t>
            </a:r>
            <a:endParaRPr sz="1900" dirty="0">
              <a:latin typeface="Georgia"/>
              <a:cs typeface="Georgia"/>
            </a:endParaRPr>
          </a:p>
        </p:txBody>
      </p:sp>
      <p:sp>
        <p:nvSpPr>
          <p:cNvPr id="3" name="object 3"/>
          <p:cNvSpPr txBox="1">
            <a:spLocks noGrp="1"/>
          </p:cNvSpPr>
          <p:nvPr>
            <p:ph type="title"/>
          </p:nvPr>
        </p:nvSpPr>
        <p:spPr>
          <a:prstGeom prst="rect">
            <a:avLst/>
          </a:prstGeom>
        </p:spPr>
        <p:txBody>
          <a:bodyPr vert="horz" wrap="square" lIns="0" tIns="358900" rIns="0" bIns="0" rtlCol="0">
            <a:spAutoFit/>
          </a:bodyPr>
          <a:lstStyle/>
          <a:p>
            <a:pPr marL="836294">
              <a:lnSpc>
                <a:spcPct val="100000"/>
              </a:lnSpc>
              <a:spcBef>
                <a:spcPts val="105"/>
              </a:spcBef>
            </a:pPr>
            <a:r>
              <a:rPr sz="2900" dirty="0"/>
              <a:t>WHAT</a:t>
            </a:r>
            <a:r>
              <a:rPr sz="2900" spc="-45" dirty="0"/>
              <a:t> </a:t>
            </a:r>
            <a:r>
              <a:rPr sz="2900" dirty="0"/>
              <a:t>ARE</a:t>
            </a:r>
            <a:r>
              <a:rPr sz="2900" spc="-30" dirty="0"/>
              <a:t> </a:t>
            </a:r>
            <a:r>
              <a:rPr sz="2900" dirty="0"/>
              <a:t>THE</a:t>
            </a:r>
            <a:r>
              <a:rPr sz="2900" spc="-35" dirty="0"/>
              <a:t> </a:t>
            </a:r>
            <a:r>
              <a:rPr sz="2900" dirty="0"/>
              <a:t>BASIS</a:t>
            </a:r>
            <a:r>
              <a:rPr sz="2900" spc="-15" dirty="0"/>
              <a:t> </a:t>
            </a:r>
            <a:r>
              <a:rPr sz="2900" dirty="0"/>
              <a:t>FOR</a:t>
            </a:r>
            <a:r>
              <a:rPr sz="2900" spc="-35" dirty="0"/>
              <a:t> </a:t>
            </a:r>
            <a:r>
              <a:rPr sz="2900" dirty="0"/>
              <a:t>AI?</a:t>
            </a:r>
            <a:r>
              <a:rPr sz="2900" spc="-20" dirty="0"/>
              <a:t> </a:t>
            </a:r>
            <a:r>
              <a:rPr sz="2900" dirty="0"/>
              <a:t>THE</a:t>
            </a:r>
            <a:r>
              <a:rPr sz="2900" spc="-35" dirty="0"/>
              <a:t> </a:t>
            </a:r>
            <a:r>
              <a:rPr sz="2900" spc="-20" dirty="0"/>
              <a:t>DATA</a:t>
            </a:r>
            <a:endParaRPr sz="2900"/>
          </a:p>
        </p:txBody>
      </p:sp>
      <p:pic>
        <p:nvPicPr>
          <p:cNvPr id="4" name="object 4"/>
          <p:cNvPicPr/>
          <p:nvPr/>
        </p:nvPicPr>
        <p:blipFill>
          <a:blip r:embed="rId2" cstate="print"/>
          <a:stretch>
            <a:fillRect/>
          </a:stretch>
        </p:blipFill>
        <p:spPr>
          <a:xfrm>
            <a:off x="4102608" y="1517904"/>
            <a:ext cx="7981187" cy="4072127"/>
          </a:xfrm>
          <a:prstGeom prst="rect">
            <a:avLst/>
          </a:prstGeom>
        </p:spPr>
      </p:pic>
      <p:sp>
        <p:nvSpPr>
          <p:cNvPr id="5" name="object 5"/>
          <p:cNvSpPr txBox="1"/>
          <p:nvPr/>
        </p:nvSpPr>
        <p:spPr>
          <a:xfrm>
            <a:off x="259895" y="6459703"/>
            <a:ext cx="239839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Georgia"/>
                <a:cs typeface="Georgia"/>
              </a:rPr>
              <a:t>Mozilla</a:t>
            </a:r>
            <a:r>
              <a:rPr sz="1200" spc="-45" dirty="0">
                <a:latin typeface="Georgia"/>
                <a:cs typeface="Georgia"/>
              </a:rPr>
              <a:t> </a:t>
            </a:r>
            <a:r>
              <a:rPr sz="1200" dirty="0">
                <a:latin typeface="Georgia"/>
                <a:cs typeface="Georgia"/>
              </a:rPr>
              <a:t>internet</a:t>
            </a:r>
            <a:r>
              <a:rPr sz="1200" spc="-30" dirty="0">
                <a:latin typeface="Georgia"/>
                <a:cs typeface="Georgia"/>
              </a:rPr>
              <a:t> </a:t>
            </a:r>
            <a:r>
              <a:rPr sz="1200" dirty="0">
                <a:latin typeface="Georgia"/>
                <a:cs typeface="Georgia"/>
              </a:rPr>
              <a:t>health</a:t>
            </a:r>
            <a:r>
              <a:rPr sz="1200" spc="-40" dirty="0">
                <a:latin typeface="Georgia"/>
                <a:cs typeface="Georgia"/>
              </a:rPr>
              <a:t> </a:t>
            </a:r>
            <a:r>
              <a:rPr sz="1200" dirty="0">
                <a:latin typeface="Georgia"/>
                <a:cs typeface="Georgia"/>
              </a:rPr>
              <a:t>report</a:t>
            </a:r>
            <a:r>
              <a:rPr sz="1200" spc="-35" dirty="0">
                <a:latin typeface="Georgia"/>
                <a:cs typeface="Georgia"/>
              </a:rPr>
              <a:t> </a:t>
            </a:r>
            <a:r>
              <a:rPr sz="1200" spc="-20" dirty="0">
                <a:latin typeface="Georgia"/>
                <a:cs typeface="Georgia"/>
              </a:rPr>
              <a:t>2022</a:t>
            </a:r>
            <a:endParaRPr sz="1200">
              <a:latin typeface="Georgia"/>
              <a:cs typeface="Georgia"/>
            </a:endParaRPr>
          </a:p>
        </p:txBody>
      </p:sp>
      <p:sp>
        <p:nvSpPr>
          <p:cNvPr id="6" name="object 6"/>
          <p:cNvSpPr txBox="1"/>
          <p:nvPr/>
        </p:nvSpPr>
        <p:spPr>
          <a:xfrm>
            <a:off x="6485305" y="5852073"/>
            <a:ext cx="352742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C00000"/>
                </a:solidFill>
                <a:latin typeface="Verdana"/>
                <a:cs typeface="Verdana"/>
              </a:rPr>
              <a:t>The</a:t>
            </a:r>
            <a:r>
              <a:rPr sz="2400" spc="-25" dirty="0">
                <a:solidFill>
                  <a:srgbClr val="C00000"/>
                </a:solidFill>
                <a:latin typeface="Verdana"/>
                <a:cs typeface="Verdana"/>
              </a:rPr>
              <a:t> </a:t>
            </a:r>
            <a:r>
              <a:rPr sz="2400" dirty="0">
                <a:solidFill>
                  <a:srgbClr val="C00000"/>
                </a:solidFill>
                <a:latin typeface="Verdana"/>
                <a:cs typeface="Verdana"/>
              </a:rPr>
              <a:t>world</a:t>
            </a:r>
            <a:r>
              <a:rPr sz="2400" spc="-5" dirty="0">
                <a:solidFill>
                  <a:srgbClr val="C00000"/>
                </a:solidFill>
                <a:latin typeface="Verdana"/>
                <a:cs typeface="Verdana"/>
              </a:rPr>
              <a:t> </a:t>
            </a:r>
            <a:r>
              <a:rPr sz="2400" dirty="0">
                <a:solidFill>
                  <a:srgbClr val="C00000"/>
                </a:solidFill>
                <a:latin typeface="Verdana"/>
                <a:cs typeface="Verdana"/>
              </a:rPr>
              <a:t>as</a:t>
            </a:r>
            <a:r>
              <a:rPr sz="2400" spc="-20" dirty="0">
                <a:solidFill>
                  <a:srgbClr val="C00000"/>
                </a:solidFill>
                <a:latin typeface="Verdana"/>
                <a:cs typeface="Verdana"/>
              </a:rPr>
              <a:t> </a:t>
            </a:r>
            <a:r>
              <a:rPr sz="2400" dirty="0">
                <a:solidFill>
                  <a:srgbClr val="C00000"/>
                </a:solidFill>
                <a:latin typeface="Verdana"/>
                <a:cs typeface="Verdana"/>
              </a:rPr>
              <a:t>AI</a:t>
            </a:r>
            <a:r>
              <a:rPr sz="2400" spc="-25" dirty="0">
                <a:solidFill>
                  <a:srgbClr val="C00000"/>
                </a:solidFill>
                <a:latin typeface="Verdana"/>
                <a:cs typeface="Verdana"/>
              </a:rPr>
              <a:t> </a:t>
            </a:r>
            <a:r>
              <a:rPr sz="2400" dirty="0">
                <a:solidFill>
                  <a:srgbClr val="C00000"/>
                </a:solidFill>
                <a:latin typeface="Verdana"/>
                <a:cs typeface="Verdana"/>
              </a:rPr>
              <a:t>sees</a:t>
            </a:r>
            <a:r>
              <a:rPr sz="2400" spc="-20" dirty="0">
                <a:solidFill>
                  <a:srgbClr val="C00000"/>
                </a:solidFill>
                <a:latin typeface="Verdana"/>
                <a:cs typeface="Verdana"/>
              </a:rPr>
              <a:t> </a:t>
            </a:r>
            <a:r>
              <a:rPr sz="2400" spc="-25" dirty="0">
                <a:solidFill>
                  <a:srgbClr val="C00000"/>
                </a:solidFill>
                <a:latin typeface="Verdana"/>
                <a:cs typeface="Verdana"/>
              </a:rPr>
              <a:t>it</a:t>
            </a:r>
            <a:endParaRPr sz="240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2357" rIns="0" bIns="0" rtlCol="0">
            <a:spAutoFit/>
          </a:bodyPr>
          <a:lstStyle/>
          <a:p>
            <a:pPr marL="2221865">
              <a:lnSpc>
                <a:spcPct val="100000"/>
              </a:lnSpc>
              <a:spcBef>
                <a:spcPts val="100"/>
              </a:spcBef>
            </a:pPr>
            <a:r>
              <a:rPr dirty="0"/>
              <a:t>RESPONSIBLE</a:t>
            </a:r>
            <a:r>
              <a:rPr spc="-60" dirty="0"/>
              <a:t> </a:t>
            </a:r>
            <a:r>
              <a:rPr dirty="0"/>
              <a:t>AI:</a:t>
            </a:r>
            <a:r>
              <a:rPr spc="-25" dirty="0"/>
              <a:t> </a:t>
            </a:r>
            <a:r>
              <a:rPr spc="-20" dirty="0"/>
              <a:t>HOW?</a:t>
            </a:r>
          </a:p>
        </p:txBody>
      </p:sp>
      <p:sp>
        <p:nvSpPr>
          <p:cNvPr id="3" name="object 3"/>
          <p:cNvSpPr txBox="1"/>
          <p:nvPr/>
        </p:nvSpPr>
        <p:spPr>
          <a:xfrm>
            <a:off x="487091" y="2503882"/>
            <a:ext cx="6381115" cy="2308860"/>
          </a:xfrm>
          <a:prstGeom prst="rect">
            <a:avLst/>
          </a:prstGeom>
          <a:solidFill>
            <a:srgbClr val="C6DCD2"/>
          </a:solidFill>
        </p:spPr>
        <p:txBody>
          <a:bodyPr vert="horz" wrap="square" lIns="0" tIns="44450" rIns="0" bIns="0" rtlCol="0">
            <a:spAutoFit/>
          </a:bodyPr>
          <a:lstStyle/>
          <a:p>
            <a:pPr marL="90805">
              <a:lnSpc>
                <a:spcPct val="100000"/>
              </a:lnSpc>
              <a:spcBef>
                <a:spcPts val="350"/>
              </a:spcBef>
            </a:pPr>
            <a:r>
              <a:rPr sz="2400" dirty="0">
                <a:latin typeface="Verdana"/>
                <a:cs typeface="Verdana"/>
              </a:rPr>
              <a:t>AI</a:t>
            </a:r>
            <a:r>
              <a:rPr sz="2400" spc="-30" dirty="0">
                <a:latin typeface="Verdana"/>
                <a:cs typeface="Verdana"/>
              </a:rPr>
              <a:t> </a:t>
            </a:r>
            <a:r>
              <a:rPr sz="2400" dirty="0">
                <a:latin typeface="Verdana"/>
                <a:cs typeface="Verdana"/>
              </a:rPr>
              <a:t>does</a:t>
            </a:r>
            <a:r>
              <a:rPr sz="2400" spc="-25" dirty="0">
                <a:latin typeface="Verdana"/>
                <a:cs typeface="Verdana"/>
              </a:rPr>
              <a:t> </a:t>
            </a:r>
            <a:r>
              <a:rPr sz="2400" dirty="0">
                <a:latin typeface="Verdana"/>
                <a:cs typeface="Verdana"/>
              </a:rPr>
              <a:t>not</a:t>
            </a:r>
            <a:r>
              <a:rPr sz="2400" spc="-10" dirty="0">
                <a:latin typeface="Verdana"/>
                <a:cs typeface="Verdana"/>
              </a:rPr>
              <a:t> </a:t>
            </a:r>
            <a:r>
              <a:rPr sz="2400" dirty="0">
                <a:latin typeface="Verdana"/>
                <a:cs typeface="Verdana"/>
              </a:rPr>
              <a:t>exist in</a:t>
            </a:r>
            <a:r>
              <a:rPr sz="2400" spc="-5" dirty="0">
                <a:latin typeface="Verdana"/>
                <a:cs typeface="Verdana"/>
              </a:rPr>
              <a:t> </a:t>
            </a:r>
            <a:r>
              <a:rPr sz="2400" dirty="0">
                <a:latin typeface="Verdana"/>
                <a:cs typeface="Verdana"/>
              </a:rPr>
              <a:t>a</a:t>
            </a:r>
            <a:r>
              <a:rPr sz="2400" spc="-25" dirty="0">
                <a:latin typeface="Verdana"/>
                <a:cs typeface="Verdana"/>
              </a:rPr>
              <a:t> </a:t>
            </a:r>
            <a:r>
              <a:rPr sz="2400" spc="-10" dirty="0">
                <a:latin typeface="Verdana"/>
                <a:cs typeface="Verdana"/>
              </a:rPr>
              <a:t>vacuum.</a:t>
            </a:r>
            <a:endParaRPr sz="2400" dirty="0">
              <a:latin typeface="Verdana"/>
              <a:cs typeface="Verdana"/>
            </a:endParaRPr>
          </a:p>
          <a:p>
            <a:pPr marL="90805">
              <a:lnSpc>
                <a:spcPct val="100000"/>
              </a:lnSpc>
              <a:spcBef>
                <a:spcPts val="2880"/>
              </a:spcBef>
            </a:pPr>
            <a:r>
              <a:rPr sz="2400" dirty="0">
                <a:latin typeface="Verdana"/>
                <a:cs typeface="Verdana"/>
              </a:rPr>
              <a:t>There</a:t>
            </a:r>
            <a:r>
              <a:rPr sz="2400" spc="-45" dirty="0">
                <a:latin typeface="Verdana"/>
                <a:cs typeface="Verdana"/>
              </a:rPr>
              <a:t> </a:t>
            </a:r>
            <a:r>
              <a:rPr sz="2400" dirty="0">
                <a:latin typeface="Verdana"/>
                <a:cs typeface="Verdana"/>
              </a:rPr>
              <a:t>is</a:t>
            </a:r>
            <a:r>
              <a:rPr sz="2400" spc="-35" dirty="0">
                <a:latin typeface="Verdana"/>
                <a:cs typeface="Verdana"/>
              </a:rPr>
              <a:t> </a:t>
            </a:r>
            <a:r>
              <a:rPr sz="2400" dirty="0">
                <a:latin typeface="Verdana"/>
                <a:cs typeface="Verdana"/>
              </a:rPr>
              <a:t>no</a:t>
            </a:r>
            <a:r>
              <a:rPr sz="2400" spc="-35" dirty="0">
                <a:latin typeface="Verdana"/>
                <a:cs typeface="Verdana"/>
              </a:rPr>
              <a:t> </a:t>
            </a:r>
            <a:r>
              <a:rPr sz="2400" dirty="0">
                <a:latin typeface="Verdana"/>
                <a:cs typeface="Verdana"/>
              </a:rPr>
              <a:t>technology</a:t>
            </a:r>
            <a:r>
              <a:rPr sz="2400" spc="-5" dirty="0">
                <a:latin typeface="Verdana"/>
                <a:cs typeface="Verdana"/>
              </a:rPr>
              <a:t> </a:t>
            </a:r>
            <a:r>
              <a:rPr sz="2400" dirty="0">
                <a:latin typeface="Verdana"/>
                <a:cs typeface="Verdana"/>
              </a:rPr>
              <a:t>fix</a:t>
            </a:r>
            <a:r>
              <a:rPr sz="2400" spc="-25" dirty="0">
                <a:latin typeface="Verdana"/>
                <a:cs typeface="Verdana"/>
              </a:rPr>
              <a:t> </a:t>
            </a:r>
            <a:r>
              <a:rPr sz="2400" dirty="0">
                <a:latin typeface="Verdana"/>
                <a:cs typeface="Verdana"/>
              </a:rPr>
              <a:t>for</a:t>
            </a:r>
            <a:r>
              <a:rPr sz="2400" spc="-25" dirty="0">
                <a:latin typeface="Verdana"/>
                <a:cs typeface="Verdana"/>
              </a:rPr>
              <a:t> </a:t>
            </a:r>
            <a:r>
              <a:rPr sz="2400" dirty="0">
                <a:latin typeface="Verdana"/>
                <a:cs typeface="Verdana"/>
              </a:rPr>
              <a:t>ill</a:t>
            </a:r>
            <a:r>
              <a:rPr sz="2400" spc="-5" dirty="0">
                <a:latin typeface="Verdana"/>
                <a:cs typeface="Verdana"/>
              </a:rPr>
              <a:t> </a:t>
            </a:r>
            <a:r>
              <a:rPr sz="2400" spc="-10" dirty="0">
                <a:latin typeface="Verdana"/>
                <a:cs typeface="Verdana"/>
              </a:rPr>
              <a:t>effects!</a:t>
            </a:r>
            <a:endParaRPr sz="2400" dirty="0">
              <a:latin typeface="Verdana"/>
              <a:cs typeface="Verdana"/>
            </a:endParaRPr>
          </a:p>
          <a:p>
            <a:pPr marL="90805" marR="309880">
              <a:lnSpc>
                <a:spcPct val="100000"/>
              </a:lnSpc>
              <a:spcBef>
                <a:spcPts val="2880"/>
              </a:spcBef>
            </a:pPr>
            <a:r>
              <a:rPr sz="2400" dirty="0">
                <a:latin typeface="Verdana"/>
                <a:cs typeface="Verdana"/>
              </a:rPr>
              <a:t>Ethics,</a:t>
            </a:r>
            <a:r>
              <a:rPr sz="2400" spc="-95" dirty="0">
                <a:latin typeface="Verdana"/>
                <a:cs typeface="Verdana"/>
              </a:rPr>
              <a:t> </a:t>
            </a:r>
            <a:r>
              <a:rPr sz="2400" dirty="0">
                <a:latin typeface="Verdana"/>
                <a:cs typeface="Verdana"/>
              </a:rPr>
              <a:t>regulation,</a:t>
            </a:r>
            <a:r>
              <a:rPr sz="2400" spc="-85" dirty="0">
                <a:latin typeface="Verdana"/>
                <a:cs typeface="Verdana"/>
              </a:rPr>
              <a:t> </a:t>
            </a:r>
            <a:r>
              <a:rPr sz="2400" dirty="0">
                <a:latin typeface="Verdana"/>
                <a:cs typeface="Verdana"/>
              </a:rPr>
              <a:t>governance</a:t>
            </a:r>
            <a:r>
              <a:rPr sz="2400" spc="-114" dirty="0">
                <a:latin typeface="Verdana"/>
                <a:cs typeface="Verdana"/>
              </a:rPr>
              <a:t> </a:t>
            </a:r>
            <a:r>
              <a:rPr sz="2400" spc="-10" dirty="0">
                <a:latin typeface="Verdana"/>
                <a:cs typeface="Verdana"/>
              </a:rPr>
              <a:t>concern </a:t>
            </a:r>
            <a:r>
              <a:rPr sz="2400" dirty="0">
                <a:latin typeface="Verdana"/>
                <a:cs typeface="Verdana"/>
              </a:rPr>
              <a:t>the</a:t>
            </a:r>
            <a:r>
              <a:rPr sz="2400" spc="-15" dirty="0">
                <a:latin typeface="Verdana"/>
                <a:cs typeface="Verdana"/>
              </a:rPr>
              <a:t> </a:t>
            </a:r>
            <a:r>
              <a:rPr sz="2400" spc="-10" dirty="0">
                <a:latin typeface="Verdana"/>
                <a:cs typeface="Verdana"/>
              </a:rPr>
              <a:t>ecosystem.</a:t>
            </a:r>
            <a:endParaRPr sz="2400" dirty="0">
              <a:latin typeface="Verdana"/>
              <a:cs typeface="Verdana"/>
            </a:endParaRPr>
          </a:p>
        </p:txBody>
      </p:sp>
      <p:pic>
        <p:nvPicPr>
          <p:cNvPr id="4" name="object 4"/>
          <p:cNvPicPr/>
          <p:nvPr/>
        </p:nvPicPr>
        <p:blipFill>
          <a:blip r:embed="rId2" cstate="print"/>
          <a:stretch>
            <a:fillRect/>
          </a:stretch>
        </p:blipFill>
        <p:spPr>
          <a:xfrm>
            <a:off x="7751545" y="1307846"/>
            <a:ext cx="3880892" cy="3672538"/>
          </a:xfrm>
          <a:prstGeom prst="rect">
            <a:avLst/>
          </a:prstGeom>
        </p:spPr>
      </p:pic>
      <p:sp>
        <p:nvSpPr>
          <p:cNvPr id="5" name="object 5"/>
          <p:cNvSpPr txBox="1"/>
          <p:nvPr/>
        </p:nvSpPr>
        <p:spPr>
          <a:xfrm>
            <a:off x="9518222" y="2922781"/>
            <a:ext cx="291465" cy="391160"/>
          </a:xfrm>
          <a:prstGeom prst="rect">
            <a:avLst/>
          </a:prstGeom>
        </p:spPr>
        <p:txBody>
          <a:bodyPr vert="horz" wrap="square" lIns="0" tIns="12700" rIns="0" bIns="0" rtlCol="0">
            <a:spAutoFit/>
          </a:bodyPr>
          <a:lstStyle/>
          <a:p>
            <a:pPr marL="12700">
              <a:lnSpc>
                <a:spcPct val="100000"/>
              </a:lnSpc>
              <a:spcBef>
                <a:spcPts val="100"/>
              </a:spcBef>
            </a:pPr>
            <a:r>
              <a:rPr sz="2400" b="1" spc="-25" dirty="0">
                <a:latin typeface="Calibri"/>
                <a:cs typeface="Calibri"/>
              </a:rPr>
              <a:t>AI</a:t>
            </a:r>
            <a:endParaRPr sz="2400">
              <a:latin typeface="Calibri"/>
              <a:cs typeface="Calibri"/>
            </a:endParaRPr>
          </a:p>
        </p:txBody>
      </p:sp>
      <p:sp>
        <p:nvSpPr>
          <p:cNvPr id="6" name="object 6"/>
          <p:cNvSpPr txBox="1"/>
          <p:nvPr/>
        </p:nvSpPr>
        <p:spPr>
          <a:xfrm>
            <a:off x="9045535" y="1841303"/>
            <a:ext cx="1297305" cy="232410"/>
          </a:xfrm>
          <a:prstGeom prst="rect">
            <a:avLst/>
          </a:prstGeom>
        </p:spPr>
        <p:txBody>
          <a:bodyPr vert="horz" wrap="square" lIns="0" tIns="13335" rIns="0" bIns="0" rtlCol="0">
            <a:spAutoFit/>
          </a:bodyPr>
          <a:lstStyle/>
          <a:p>
            <a:pPr marL="12700">
              <a:lnSpc>
                <a:spcPct val="100000"/>
              </a:lnSpc>
              <a:spcBef>
                <a:spcPts val="105"/>
              </a:spcBef>
            </a:pPr>
            <a:r>
              <a:rPr sz="1350" b="1" spc="-10" dirty="0">
                <a:latin typeface="Arial"/>
                <a:cs typeface="Arial"/>
              </a:rPr>
              <a:t>Socio-technical</a:t>
            </a:r>
            <a:endParaRPr sz="1350">
              <a:latin typeface="Arial"/>
              <a:cs typeface="Arial"/>
            </a:endParaRPr>
          </a:p>
        </p:txBody>
      </p:sp>
      <p:sp>
        <p:nvSpPr>
          <p:cNvPr id="7" name="object 7"/>
          <p:cNvSpPr txBox="1"/>
          <p:nvPr/>
        </p:nvSpPr>
        <p:spPr>
          <a:xfrm>
            <a:off x="8982820" y="3658312"/>
            <a:ext cx="1350645" cy="1196975"/>
          </a:xfrm>
          <a:prstGeom prst="rect">
            <a:avLst/>
          </a:prstGeom>
        </p:spPr>
        <p:txBody>
          <a:bodyPr vert="horz" wrap="square" lIns="0" tIns="12700" rIns="0" bIns="0" rtlCol="0">
            <a:spAutoFit/>
          </a:bodyPr>
          <a:lstStyle/>
          <a:p>
            <a:pPr marL="14604" algn="ctr">
              <a:lnSpc>
                <a:spcPct val="100000"/>
              </a:lnSpc>
              <a:spcBef>
                <a:spcPts val="100"/>
              </a:spcBef>
            </a:pPr>
            <a:r>
              <a:rPr sz="1800" b="1" spc="-10" dirty="0">
                <a:solidFill>
                  <a:srgbClr val="FFFFFF"/>
                </a:solidFill>
                <a:latin typeface="Calibri"/>
                <a:cs typeface="Calibri"/>
              </a:rPr>
              <a:t>Autonomy</a:t>
            </a:r>
            <a:endParaRPr sz="1800">
              <a:latin typeface="Calibri"/>
              <a:cs typeface="Calibri"/>
            </a:endParaRPr>
          </a:p>
          <a:p>
            <a:pPr>
              <a:lnSpc>
                <a:spcPct val="100000"/>
              </a:lnSpc>
              <a:spcBef>
                <a:spcPts val="600"/>
              </a:spcBef>
            </a:pPr>
            <a:endParaRPr sz="1800">
              <a:latin typeface="Calibri"/>
              <a:cs typeface="Calibri"/>
            </a:endParaRPr>
          </a:p>
          <a:p>
            <a:pPr marL="287020">
              <a:lnSpc>
                <a:spcPct val="100000"/>
              </a:lnSpc>
            </a:pPr>
            <a:r>
              <a:rPr sz="1350" b="1" spc="-10" dirty="0">
                <a:latin typeface="Arial"/>
                <a:cs typeface="Arial"/>
              </a:rPr>
              <a:t>ecosystem</a:t>
            </a:r>
            <a:endParaRPr sz="1350">
              <a:latin typeface="Arial"/>
              <a:cs typeface="Arial"/>
            </a:endParaRPr>
          </a:p>
          <a:p>
            <a:pPr algn="ctr">
              <a:lnSpc>
                <a:spcPct val="100000"/>
              </a:lnSpc>
              <a:spcBef>
                <a:spcPts val="484"/>
              </a:spcBef>
            </a:pPr>
            <a:r>
              <a:rPr sz="1800" b="1" spc="-10" dirty="0">
                <a:solidFill>
                  <a:srgbClr val="FFFFFF"/>
                </a:solidFill>
                <a:latin typeface="Calibri"/>
                <a:cs typeface="Calibri"/>
              </a:rPr>
              <a:t>Responsibility</a:t>
            </a:r>
            <a:endParaRPr sz="1800">
              <a:latin typeface="Calibri"/>
              <a:cs typeface="Calibri"/>
            </a:endParaRPr>
          </a:p>
        </p:txBody>
      </p:sp>
      <p:sp>
        <p:nvSpPr>
          <p:cNvPr id="8" name="object 8"/>
          <p:cNvSpPr txBox="1"/>
          <p:nvPr/>
        </p:nvSpPr>
        <p:spPr>
          <a:xfrm>
            <a:off x="7121652" y="5394959"/>
            <a:ext cx="4845050" cy="708660"/>
          </a:xfrm>
          <a:prstGeom prst="rect">
            <a:avLst/>
          </a:prstGeom>
          <a:solidFill>
            <a:srgbClr val="EAB9B8"/>
          </a:solidFill>
        </p:spPr>
        <p:txBody>
          <a:bodyPr vert="horz" wrap="square" lIns="0" tIns="43180" rIns="0" bIns="0" rtlCol="0">
            <a:spAutoFit/>
          </a:bodyPr>
          <a:lstStyle/>
          <a:p>
            <a:pPr marL="90805" marR="198755">
              <a:lnSpc>
                <a:spcPct val="100000"/>
              </a:lnSpc>
              <a:spcBef>
                <a:spcPts val="340"/>
              </a:spcBef>
            </a:pPr>
            <a:r>
              <a:rPr sz="2000" dirty="0">
                <a:latin typeface="Verdana"/>
                <a:cs typeface="Verdana"/>
              </a:rPr>
              <a:t>Responsible</a:t>
            </a:r>
            <a:r>
              <a:rPr sz="2000" spc="-55" dirty="0">
                <a:latin typeface="Verdana"/>
                <a:cs typeface="Verdana"/>
              </a:rPr>
              <a:t> </a:t>
            </a:r>
            <a:r>
              <a:rPr sz="2000" dirty="0">
                <a:latin typeface="Verdana"/>
                <a:cs typeface="Verdana"/>
              </a:rPr>
              <a:t>AI</a:t>
            </a:r>
            <a:r>
              <a:rPr sz="2000" spc="-55" dirty="0">
                <a:latin typeface="Verdana"/>
                <a:cs typeface="Verdana"/>
              </a:rPr>
              <a:t> </a:t>
            </a:r>
            <a:r>
              <a:rPr sz="2000" dirty="0">
                <a:latin typeface="Verdana"/>
                <a:cs typeface="Verdana"/>
              </a:rPr>
              <a:t>solutions</a:t>
            </a:r>
            <a:r>
              <a:rPr sz="2000" spc="-55" dirty="0">
                <a:latin typeface="Verdana"/>
                <a:cs typeface="Verdana"/>
              </a:rPr>
              <a:t> </a:t>
            </a:r>
            <a:r>
              <a:rPr sz="2000" dirty="0">
                <a:latin typeface="Verdana"/>
                <a:cs typeface="Verdana"/>
              </a:rPr>
              <a:t>need</a:t>
            </a:r>
            <a:r>
              <a:rPr sz="2000" spc="-60" dirty="0">
                <a:latin typeface="Verdana"/>
                <a:cs typeface="Verdana"/>
              </a:rPr>
              <a:t> </a:t>
            </a:r>
            <a:r>
              <a:rPr sz="2000" dirty="0">
                <a:latin typeface="Verdana"/>
                <a:cs typeface="Verdana"/>
              </a:rPr>
              <a:t>to</a:t>
            </a:r>
            <a:r>
              <a:rPr sz="2000" spc="-55" dirty="0">
                <a:latin typeface="Verdana"/>
                <a:cs typeface="Verdana"/>
              </a:rPr>
              <a:t> </a:t>
            </a:r>
            <a:r>
              <a:rPr sz="2000" spc="-25" dirty="0">
                <a:latin typeface="Verdana"/>
                <a:cs typeface="Verdana"/>
              </a:rPr>
              <a:t>be </a:t>
            </a:r>
            <a:r>
              <a:rPr sz="2000" dirty="0">
                <a:latin typeface="Verdana"/>
                <a:cs typeface="Verdana"/>
              </a:rPr>
              <a:t>social</a:t>
            </a:r>
            <a:r>
              <a:rPr sz="2000" spc="-45" dirty="0">
                <a:latin typeface="Verdana"/>
                <a:cs typeface="Verdana"/>
              </a:rPr>
              <a:t> </a:t>
            </a:r>
            <a:r>
              <a:rPr sz="2000" dirty="0">
                <a:latin typeface="Verdana"/>
                <a:cs typeface="Verdana"/>
              </a:rPr>
              <a:t>rather</a:t>
            </a:r>
            <a:r>
              <a:rPr sz="2000" spc="-55" dirty="0">
                <a:latin typeface="Verdana"/>
                <a:cs typeface="Verdana"/>
              </a:rPr>
              <a:t> </a:t>
            </a:r>
            <a:r>
              <a:rPr sz="2000" dirty="0">
                <a:latin typeface="Verdana"/>
                <a:cs typeface="Verdana"/>
              </a:rPr>
              <a:t>than</a:t>
            </a:r>
            <a:r>
              <a:rPr sz="2000" spc="-60" dirty="0">
                <a:latin typeface="Verdana"/>
                <a:cs typeface="Verdana"/>
              </a:rPr>
              <a:t> </a:t>
            </a:r>
            <a:r>
              <a:rPr sz="2000" spc="-10" dirty="0">
                <a:latin typeface="Verdana"/>
                <a:cs typeface="Verdana"/>
              </a:rPr>
              <a:t>technical!</a:t>
            </a:r>
            <a:endParaRPr sz="2000">
              <a:latin typeface="Verdana"/>
              <a:cs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351" y="1751530"/>
            <a:ext cx="9320763" cy="5082802"/>
          </a:xfrm>
          <a:prstGeom prst="rect">
            <a:avLst/>
          </a:prstGeom>
        </p:spPr>
        <p:txBody>
          <a:bodyPr vert="horz" wrap="square" lIns="0" tIns="34925" rIns="0" bIns="0" rtlCol="0">
            <a:spAutoFit/>
          </a:bodyPr>
          <a:lstStyle/>
          <a:p>
            <a:pPr marL="316865" indent="-304165">
              <a:lnSpc>
                <a:spcPct val="100000"/>
              </a:lnSpc>
              <a:spcBef>
                <a:spcPts val="275"/>
              </a:spcBef>
              <a:buClr>
                <a:srgbClr val="FF0000"/>
              </a:buClr>
              <a:buFont typeface="Arial"/>
              <a:buChar char="•"/>
              <a:tabLst>
                <a:tab pos="316865" algn="l"/>
              </a:tabLst>
            </a:pPr>
            <a:r>
              <a:rPr sz="1700" dirty="0">
                <a:solidFill>
                  <a:srgbClr val="FF0000"/>
                </a:solidFill>
                <a:latin typeface="Verdana"/>
                <a:cs typeface="Verdana"/>
              </a:rPr>
              <a:t>Not</a:t>
            </a:r>
            <a:r>
              <a:rPr sz="1700" spc="-55" dirty="0">
                <a:solidFill>
                  <a:srgbClr val="FF0000"/>
                </a:solidFill>
                <a:latin typeface="Verdana"/>
                <a:cs typeface="Verdana"/>
              </a:rPr>
              <a:t> </a:t>
            </a:r>
            <a:r>
              <a:rPr sz="1700" dirty="0">
                <a:solidFill>
                  <a:srgbClr val="FF0000"/>
                </a:solidFill>
                <a:latin typeface="Verdana"/>
                <a:cs typeface="Verdana"/>
              </a:rPr>
              <a:t>philosophising</a:t>
            </a:r>
            <a:r>
              <a:rPr sz="1700" spc="-75" dirty="0">
                <a:solidFill>
                  <a:srgbClr val="FF0000"/>
                </a:solidFill>
                <a:latin typeface="Verdana"/>
                <a:cs typeface="Verdana"/>
              </a:rPr>
              <a:t> </a:t>
            </a:r>
            <a:r>
              <a:rPr sz="1700" dirty="0">
                <a:solidFill>
                  <a:srgbClr val="FF0000"/>
                </a:solidFill>
                <a:latin typeface="Verdana"/>
                <a:cs typeface="Verdana"/>
              </a:rPr>
              <a:t>about</a:t>
            </a:r>
            <a:r>
              <a:rPr sz="1700" spc="-40" dirty="0">
                <a:solidFill>
                  <a:srgbClr val="FF0000"/>
                </a:solidFill>
                <a:latin typeface="Verdana"/>
                <a:cs typeface="Verdana"/>
              </a:rPr>
              <a:t> </a:t>
            </a:r>
            <a:r>
              <a:rPr sz="1700" spc="-10" dirty="0">
                <a:solidFill>
                  <a:srgbClr val="FF0000"/>
                </a:solidFill>
                <a:latin typeface="Verdana"/>
                <a:cs typeface="Verdana"/>
              </a:rPr>
              <a:t>ethics</a:t>
            </a:r>
            <a:endParaRPr sz="1700" dirty="0">
              <a:latin typeface="Verdana"/>
              <a:cs typeface="Verdana"/>
            </a:endParaRPr>
          </a:p>
          <a:p>
            <a:pPr marL="926465" lvl="1" indent="-304165">
              <a:lnSpc>
                <a:spcPct val="100000"/>
              </a:lnSpc>
              <a:spcBef>
                <a:spcPts val="150"/>
              </a:spcBef>
              <a:buSzPct val="80000"/>
              <a:buFont typeface="Courier New"/>
              <a:buChar char="o"/>
              <a:tabLst>
                <a:tab pos="926465" algn="l"/>
              </a:tabLst>
            </a:pPr>
            <a:r>
              <a:rPr sz="1500" dirty="0">
                <a:latin typeface="Verdana"/>
                <a:cs typeface="Verdana"/>
              </a:rPr>
              <a:t>Ethics</a:t>
            </a:r>
            <a:r>
              <a:rPr sz="1500" spc="-15" dirty="0">
                <a:latin typeface="Verdana"/>
                <a:cs typeface="Verdana"/>
              </a:rPr>
              <a:t> </a:t>
            </a:r>
            <a:r>
              <a:rPr sz="1500" dirty="0">
                <a:latin typeface="Verdana"/>
                <a:cs typeface="Verdana"/>
              </a:rPr>
              <a:t>is</a:t>
            </a:r>
            <a:r>
              <a:rPr sz="1500" spc="-35" dirty="0">
                <a:latin typeface="Verdana"/>
                <a:cs typeface="Verdana"/>
              </a:rPr>
              <a:t> </a:t>
            </a:r>
            <a:r>
              <a:rPr sz="1500" dirty="0">
                <a:latin typeface="Verdana"/>
                <a:cs typeface="Verdana"/>
              </a:rPr>
              <a:t>not</a:t>
            </a:r>
            <a:r>
              <a:rPr sz="1500" spc="-50" dirty="0">
                <a:latin typeface="Verdana"/>
                <a:cs typeface="Verdana"/>
              </a:rPr>
              <a:t> </a:t>
            </a:r>
            <a:r>
              <a:rPr sz="1500" dirty="0">
                <a:latin typeface="Verdana"/>
                <a:cs typeface="Verdana"/>
              </a:rPr>
              <a:t>about</a:t>
            </a:r>
            <a:r>
              <a:rPr sz="1500" spc="-45" dirty="0">
                <a:latin typeface="Verdana"/>
                <a:cs typeface="Verdana"/>
              </a:rPr>
              <a:t> </a:t>
            </a:r>
            <a:r>
              <a:rPr sz="1500" dirty="0">
                <a:latin typeface="Verdana"/>
                <a:cs typeface="Verdana"/>
              </a:rPr>
              <a:t>the</a:t>
            </a:r>
            <a:r>
              <a:rPr sz="1500" spc="-50" dirty="0">
                <a:latin typeface="Verdana"/>
                <a:cs typeface="Verdana"/>
              </a:rPr>
              <a:t> </a:t>
            </a:r>
            <a:r>
              <a:rPr sz="1500" dirty="0">
                <a:latin typeface="Verdana"/>
                <a:cs typeface="Verdana"/>
              </a:rPr>
              <a:t>answer</a:t>
            </a:r>
            <a:r>
              <a:rPr sz="1500" spc="-40" dirty="0">
                <a:latin typeface="Verdana"/>
                <a:cs typeface="Verdana"/>
              </a:rPr>
              <a:t> </a:t>
            </a:r>
            <a:r>
              <a:rPr sz="1500" dirty="0">
                <a:latin typeface="Verdana"/>
                <a:cs typeface="Verdana"/>
              </a:rPr>
              <a:t>but</a:t>
            </a:r>
            <a:r>
              <a:rPr sz="1500" spc="-50" dirty="0">
                <a:latin typeface="Verdana"/>
                <a:cs typeface="Verdana"/>
              </a:rPr>
              <a:t> </a:t>
            </a:r>
            <a:r>
              <a:rPr sz="1500" dirty="0">
                <a:latin typeface="Verdana"/>
                <a:cs typeface="Verdana"/>
              </a:rPr>
              <a:t>about</a:t>
            </a:r>
            <a:r>
              <a:rPr sz="1500" spc="-45" dirty="0">
                <a:latin typeface="Verdana"/>
                <a:cs typeface="Verdana"/>
              </a:rPr>
              <a:t> </a:t>
            </a:r>
            <a:r>
              <a:rPr sz="1500" dirty="0">
                <a:latin typeface="Verdana"/>
                <a:cs typeface="Verdana"/>
              </a:rPr>
              <a:t>recognizing</a:t>
            </a:r>
            <a:r>
              <a:rPr sz="1500" spc="-15" dirty="0">
                <a:latin typeface="Verdana"/>
                <a:cs typeface="Verdana"/>
              </a:rPr>
              <a:t> </a:t>
            </a:r>
            <a:r>
              <a:rPr sz="1500" dirty="0">
                <a:latin typeface="Verdana"/>
                <a:cs typeface="Verdana"/>
              </a:rPr>
              <a:t>the</a:t>
            </a:r>
            <a:r>
              <a:rPr sz="1500" spc="-50" dirty="0">
                <a:latin typeface="Verdana"/>
                <a:cs typeface="Verdana"/>
              </a:rPr>
              <a:t> </a:t>
            </a:r>
            <a:r>
              <a:rPr sz="1500" spc="-10" dirty="0">
                <a:latin typeface="Verdana"/>
                <a:cs typeface="Verdana"/>
              </a:rPr>
              <a:t>issue</a:t>
            </a:r>
            <a:endParaRPr sz="1500" dirty="0">
              <a:latin typeface="Verdana"/>
              <a:cs typeface="Verdana"/>
            </a:endParaRPr>
          </a:p>
          <a:p>
            <a:pPr marL="926465" lvl="1" indent="-304165">
              <a:lnSpc>
                <a:spcPct val="100000"/>
              </a:lnSpc>
              <a:spcBef>
                <a:spcPts val="170"/>
              </a:spcBef>
              <a:buSzPct val="80000"/>
              <a:buFont typeface="Courier New"/>
              <a:buChar char="o"/>
              <a:tabLst>
                <a:tab pos="926465" algn="l"/>
              </a:tabLst>
            </a:pPr>
            <a:r>
              <a:rPr sz="1500" dirty="0">
                <a:latin typeface="Verdana"/>
                <a:cs typeface="Verdana"/>
              </a:rPr>
              <a:t>Ethics</a:t>
            </a:r>
            <a:r>
              <a:rPr sz="1500" spc="-10" dirty="0">
                <a:latin typeface="Verdana"/>
                <a:cs typeface="Verdana"/>
              </a:rPr>
              <a:t> </a:t>
            </a:r>
            <a:r>
              <a:rPr sz="1500" dirty="0">
                <a:latin typeface="Verdana"/>
                <a:cs typeface="Verdana"/>
              </a:rPr>
              <a:t>is</a:t>
            </a:r>
            <a:r>
              <a:rPr sz="1500" spc="-30" dirty="0">
                <a:latin typeface="Verdana"/>
                <a:cs typeface="Verdana"/>
              </a:rPr>
              <a:t> </a:t>
            </a:r>
            <a:r>
              <a:rPr sz="1500" dirty="0">
                <a:latin typeface="Verdana"/>
                <a:cs typeface="Verdana"/>
              </a:rPr>
              <a:t>a</a:t>
            </a:r>
            <a:r>
              <a:rPr sz="1500" spc="-40" dirty="0">
                <a:latin typeface="Verdana"/>
                <a:cs typeface="Verdana"/>
              </a:rPr>
              <a:t> </a:t>
            </a:r>
            <a:r>
              <a:rPr sz="1500" dirty="0">
                <a:latin typeface="Verdana"/>
                <a:cs typeface="Verdana"/>
              </a:rPr>
              <a:t>(social)</a:t>
            </a:r>
            <a:r>
              <a:rPr sz="1500" spc="-20" dirty="0">
                <a:latin typeface="Verdana"/>
                <a:cs typeface="Verdana"/>
              </a:rPr>
              <a:t> </a:t>
            </a:r>
            <a:r>
              <a:rPr sz="1500" dirty="0">
                <a:latin typeface="Verdana"/>
                <a:cs typeface="Verdana"/>
              </a:rPr>
              <a:t>process</a:t>
            </a:r>
            <a:r>
              <a:rPr sz="1500" spc="-20" dirty="0">
                <a:latin typeface="Verdana"/>
                <a:cs typeface="Verdana"/>
              </a:rPr>
              <a:t> </a:t>
            </a:r>
            <a:r>
              <a:rPr sz="1500" dirty="0">
                <a:latin typeface="Verdana"/>
                <a:cs typeface="Verdana"/>
              </a:rPr>
              <a:t>not</a:t>
            </a:r>
            <a:r>
              <a:rPr sz="1500" spc="-40" dirty="0">
                <a:latin typeface="Verdana"/>
                <a:cs typeface="Verdana"/>
              </a:rPr>
              <a:t> </a:t>
            </a:r>
            <a:r>
              <a:rPr sz="1500" dirty="0">
                <a:latin typeface="Verdana"/>
                <a:cs typeface="Verdana"/>
              </a:rPr>
              <a:t>a</a:t>
            </a:r>
            <a:r>
              <a:rPr sz="1500" spc="-45" dirty="0">
                <a:latin typeface="Verdana"/>
                <a:cs typeface="Verdana"/>
              </a:rPr>
              <a:t> </a:t>
            </a:r>
            <a:r>
              <a:rPr sz="1500" spc="-10" dirty="0">
                <a:latin typeface="Verdana"/>
                <a:cs typeface="Verdana"/>
              </a:rPr>
              <a:t>solution</a:t>
            </a:r>
            <a:endParaRPr sz="1500" dirty="0">
              <a:latin typeface="Verdana"/>
              <a:cs typeface="Verdana"/>
            </a:endParaRPr>
          </a:p>
          <a:p>
            <a:pPr lvl="1">
              <a:lnSpc>
                <a:spcPct val="100000"/>
              </a:lnSpc>
              <a:spcBef>
                <a:spcPts val="1585"/>
              </a:spcBef>
              <a:buFont typeface="Courier New"/>
              <a:buChar char="o"/>
            </a:pPr>
            <a:endParaRPr sz="1500" dirty="0">
              <a:latin typeface="Verdana"/>
              <a:cs typeface="Verdana"/>
            </a:endParaRPr>
          </a:p>
          <a:p>
            <a:pPr marL="316865" indent="-304165">
              <a:lnSpc>
                <a:spcPct val="100000"/>
              </a:lnSpc>
              <a:spcBef>
                <a:spcPts val="5"/>
              </a:spcBef>
              <a:buFont typeface="Arial"/>
              <a:buChar char="•"/>
              <a:tabLst>
                <a:tab pos="316865" algn="l"/>
              </a:tabLst>
            </a:pPr>
            <a:r>
              <a:rPr sz="1700" dirty="0">
                <a:solidFill>
                  <a:srgbClr val="FF0000"/>
                </a:solidFill>
                <a:latin typeface="Verdana"/>
                <a:cs typeface="Verdana"/>
              </a:rPr>
              <a:t>Not</a:t>
            </a:r>
            <a:r>
              <a:rPr sz="1700" spc="-35" dirty="0">
                <a:solidFill>
                  <a:srgbClr val="FF0000"/>
                </a:solidFill>
                <a:latin typeface="Verdana"/>
                <a:cs typeface="Verdana"/>
              </a:rPr>
              <a:t> </a:t>
            </a:r>
            <a:r>
              <a:rPr sz="1700" dirty="0">
                <a:solidFill>
                  <a:srgbClr val="FF0000"/>
                </a:solidFill>
                <a:latin typeface="Verdana"/>
                <a:cs typeface="Verdana"/>
              </a:rPr>
              <a:t>technification</a:t>
            </a:r>
            <a:r>
              <a:rPr sz="1700" spc="-60" dirty="0">
                <a:solidFill>
                  <a:srgbClr val="FF0000"/>
                </a:solidFill>
                <a:latin typeface="Verdana"/>
                <a:cs typeface="Verdana"/>
              </a:rPr>
              <a:t> </a:t>
            </a:r>
            <a:r>
              <a:rPr sz="1700" dirty="0">
                <a:solidFill>
                  <a:srgbClr val="FF0000"/>
                </a:solidFill>
                <a:latin typeface="Verdana"/>
                <a:cs typeface="Verdana"/>
              </a:rPr>
              <a:t>of</a:t>
            </a:r>
            <a:r>
              <a:rPr sz="1700" spc="-40" dirty="0">
                <a:solidFill>
                  <a:srgbClr val="FF0000"/>
                </a:solidFill>
                <a:latin typeface="Verdana"/>
                <a:cs typeface="Verdana"/>
              </a:rPr>
              <a:t> </a:t>
            </a:r>
            <a:r>
              <a:rPr sz="1700" spc="-10" dirty="0">
                <a:solidFill>
                  <a:srgbClr val="FF0000"/>
                </a:solidFill>
                <a:latin typeface="Verdana"/>
                <a:cs typeface="Verdana"/>
              </a:rPr>
              <a:t>ethics</a:t>
            </a:r>
            <a:endParaRPr sz="1700" dirty="0">
              <a:latin typeface="Verdana"/>
              <a:cs typeface="Verdana"/>
            </a:endParaRPr>
          </a:p>
          <a:p>
            <a:pPr marL="926465" lvl="1" indent="-304165">
              <a:lnSpc>
                <a:spcPct val="100000"/>
              </a:lnSpc>
              <a:spcBef>
                <a:spcPts val="160"/>
              </a:spcBef>
              <a:buSzPct val="80000"/>
              <a:buFont typeface="Courier New"/>
              <a:buChar char="o"/>
              <a:tabLst>
                <a:tab pos="926465" algn="l"/>
              </a:tabLst>
            </a:pPr>
            <a:r>
              <a:rPr sz="1500" dirty="0">
                <a:latin typeface="Verdana"/>
                <a:cs typeface="Verdana"/>
              </a:rPr>
              <a:t>Your</a:t>
            </a:r>
            <a:r>
              <a:rPr sz="1500" spc="-85" dirty="0">
                <a:latin typeface="Verdana"/>
                <a:cs typeface="Verdana"/>
              </a:rPr>
              <a:t> </a:t>
            </a:r>
            <a:r>
              <a:rPr sz="1500" dirty="0">
                <a:latin typeface="Verdana"/>
                <a:cs typeface="Verdana"/>
              </a:rPr>
              <a:t>implementation</a:t>
            </a:r>
            <a:r>
              <a:rPr sz="1500" spc="-40" dirty="0">
                <a:latin typeface="Verdana"/>
                <a:cs typeface="Verdana"/>
              </a:rPr>
              <a:t> </a:t>
            </a:r>
            <a:r>
              <a:rPr sz="1500" dirty="0">
                <a:latin typeface="Verdana"/>
                <a:cs typeface="Verdana"/>
              </a:rPr>
              <a:t>does</a:t>
            </a:r>
            <a:r>
              <a:rPr sz="1500" spc="-75" dirty="0">
                <a:latin typeface="Verdana"/>
                <a:cs typeface="Verdana"/>
              </a:rPr>
              <a:t> </a:t>
            </a:r>
            <a:r>
              <a:rPr sz="1500" dirty="0">
                <a:latin typeface="Verdana"/>
                <a:cs typeface="Verdana"/>
              </a:rPr>
              <a:t>not</a:t>
            </a:r>
            <a:r>
              <a:rPr sz="1500" spc="-80" dirty="0">
                <a:latin typeface="Verdana"/>
                <a:cs typeface="Verdana"/>
              </a:rPr>
              <a:t> </a:t>
            </a:r>
            <a:r>
              <a:rPr sz="1500" dirty="0">
                <a:latin typeface="Verdana"/>
                <a:cs typeface="Verdana"/>
              </a:rPr>
              <a:t>‘solve’</a:t>
            </a:r>
            <a:r>
              <a:rPr sz="1500" spc="-75" dirty="0">
                <a:latin typeface="Verdana"/>
                <a:cs typeface="Verdana"/>
              </a:rPr>
              <a:t> </a:t>
            </a:r>
            <a:r>
              <a:rPr sz="1500" spc="-10" dirty="0">
                <a:latin typeface="Verdana"/>
                <a:cs typeface="Verdana"/>
              </a:rPr>
              <a:t>ethics</a:t>
            </a:r>
            <a:endParaRPr sz="1500" dirty="0">
              <a:latin typeface="Verdana"/>
              <a:cs typeface="Verdana"/>
            </a:endParaRPr>
          </a:p>
          <a:p>
            <a:pPr marL="926465" lvl="1" indent="-304165">
              <a:lnSpc>
                <a:spcPct val="100000"/>
              </a:lnSpc>
              <a:spcBef>
                <a:spcPts val="160"/>
              </a:spcBef>
              <a:buSzPct val="80000"/>
              <a:buFont typeface="Courier New"/>
              <a:buChar char="o"/>
              <a:tabLst>
                <a:tab pos="926465" algn="l"/>
              </a:tabLst>
            </a:pPr>
            <a:r>
              <a:rPr sz="1500" spc="-10" dirty="0">
                <a:latin typeface="Verdana"/>
                <a:cs typeface="Verdana"/>
              </a:rPr>
              <a:t>Instead</a:t>
            </a:r>
            <a:endParaRPr sz="1500" dirty="0">
              <a:latin typeface="Verdana"/>
              <a:cs typeface="Verdana"/>
            </a:endParaRPr>
          </a:p>
          <a:p>
            <a:pPr marL="1536700" marR="98425" lvl="2" indent="-304800">
              <a:lnSpc>
                <a:spcPct val="70000"/>
              </a:lnSpc>
              <a:spcBef>
                <a:spcPts val="695"/>
              </a:spcBef>
              <a:buFont typeface="Wingdings"/>
              <a:buChar char=""/>
              <a:tabLst>
                <a:tab pos="1536700" algn="l"/>
              </a:tabLst>
            </a:pPr>
            <a:r>
              <a:rPr sz="1500" dirty="0">
                <a:latin typeface="Verdana"/>
                <a:cs typeface="Verdana"/>
              </a:rPr>
              <a:t>Responsible</a:t>
            </a:r>
            <a:r>
              <a:rPr sz="1500" spc="-60" dirty="0">
                <a:latin typeface="Verdana"/>
                <a:cs typeface="Verdana"/>
              </a:rPr>
              <a:t> </a:t>
            </a:r>
            <a:r>
              <a:rPr sz="1500" dirty="0">
                <a:latin typeface="Verdana"/>
                <a:cs typeface="Verdana"/>
              </a:rPr>
              <a:t>development:</a:t>
            </a:r>
            <a:r>
              <a:rPr sz="1500" spc="-90" dirty="0">
                <a:latin typeface="Verdana"/>
                <a:cs typeface="Verdana"/>
              </a:rPr>
              <a:t> </a:t>
            </a:r>
            <a:r>
              <a:rPr sz="1500" dirty="0">
                <a:latin typeface="Verdana"/>
                <a:cs typeface="Verdana"/>
              </a:rPr>
              <a:t>transparently</a:t>
            </a:r>
            <a:r>
              <a:rPr sz="1500" spc="-70" dirty="0">
                <a:latin typeface="Verdana"/>
                <a:cs typeface="Verdana"/>
              </a:rPr>
              <a:t> </a:t>
            </a:r>
            <a:r>
              <a:rPr sz="1500" dirty="0">
                <a:latin typeface="Verdana"/>
                <a:cs typeface="Verdana"/>
              </a:rPr>
              <a:t>exposing</a:t>
            </a:r>
            <a:r>
              <a:rPr sz="1500" spc="-70" dirty="0">
                <a:latin typeface="Verdana"/>
                <a:cs typeface="Verdana"/>
              </a:rPr>
              <a:t> </a:t>
            </a:r>
            <a:r>
              <a:rPr sz="1500" dirty="0">
                <a:latin typeface="Verdana"/>
                <a:cs typeface="Verdana"/>
              </a:rPr>
              <a:t>which</a:t>
            </a:r>
            <a:r>
              <a:rPr sz="1500" spc="-75" dirty="0">
                <a:latin typeface="Verdana"/>
                <a:cs typeface="Verdana"/>
              </a:rPr>
              <a:t> </a:t>
            </a:r>
            <a:r>
              <a:rPr sz="1500" dirty="0">
                <a:latin typeface="Verdana"/>
                <a:cs typeface="Verdana"/>
              </a:rPr>
              <a:t>factors</a:t>
            </a:r>
            <a:r>
              <a:rPr sz="1500" spc="-80" dirty="0">
                <a:latin typeface="Verdana"/>
                <a:cs typeface="Verdana"/>
              </a:rPr>
              <a:t> </a:t>
            </a:r>
            <a:r>
              <a:rPr sz="1500" dirty="0">
                <a:latin typeface="Verdana"/>
                <a:cs typeface="Verdana"/>
              </a:rPr>
              <a:t>have</a:t>
            </a:r>
            <a:r>
              <a:rPr sz="1500" spc="-90" dirty="0">
                <a:latin typeface="Verdana"/>
                <a:cs typeface="Verdana"/>
              </a:rPr>
              <a:t> </a:t>
            </a:r>
            <a:r>
              <a:rPr sz="1500" dirty="0">
                <a:latin typeface="Verdana"/>
                <a:cs typeface="Verdana"/>
              </a:rPr>
              <a:t>been</a:t>
            </a:r>
            <a:r>
              <a:rPr sz="1500" spc="-95" dirty="0">
                <a:latin typeface="Verdana"/>
                <a:cs typeface="Verdana"/>
              </a:rPr>
              <a:t> </a:t>
            </a:r>
            <a:r>
              <a:rPr sz="1500" dirty="0">
                <a:latin typeface="Verdana"/>
                <a:cs typeface="Verdana"/>
              </a:rPr>
              <a:t>considered,</a:t>
            </a:r>
            <a:r>
              <a:rPr sz="1500" spc="-55" dirty="0">
                <a:latin typeface="Verdana"/>
                <a:cs typeface="Verdana"/>
              </a:rPr>
              <a:t> </a:t>
            </a:r>
            <a:r>
              <a:rPr sz="1500" spc="-25" dirty="0">
                <a:latin typeface="Verdana"/>
                <a:cs typeface="Verdana"/>
              </a:rPr>
              <a:t>how </a:t>
            </a:r>
            <a:r>
              <a:rPr sz="1500" dirty="0">
                <a:latin typeface="Verdana"/>
                <a:cs typeface="Verdana"/>
              </a:rPr>
              <a:t>they</a:t>
            </a:r>
            <a:r>
              <a:rPr sz="1500" spc="-35" dirty="0">
                <a:latin typeface="Verdana"/>
                <a:cs typeface="Verdana"/>
              </a:rPr>
              <a:t> </a:t>
            </a:r>
            <a:r>
              <a:rPr sz="1500" dirty="0">
                <a:latin typeface="Verdana"/>
                <a:cs typeface="Verdana"/>
              </a:rPr>
              <a:t>have</a:t>
            </a:r>
            <a:r>
              <a:rPr sz="1500" spc="-40" dirty="0">
                <a:latin typeface="Verdana"/>
                <a:cs typeface="Verdana"/>
              </a:rPr>
              <a:t> </a:t>
            </a:r>
            <a:r>
              <a:rPr sz="1500" dirty="0">
                <a:latin typeface="Verdana"/>
                <a:cs typeface="Verdana"/>
              </a:rPr>
              <a:t>been</a:t>
            </a:r>
            <a:r>
              <a:rPr sz="1500" spc="-40" dirty="0">
                <a:latin typeface="Verdana"/>
                <a:cs typeface="Verdana"/>
              </a:rPr>
              <a:t> </a:t>
            </a:r>
            <a:r>
              <a:rPr sz="1500" spc="-10" dirty="0">
                <a:latin typeface="Verdana"/>
                <a:cs typeface="Verdana"/>
              </a:rPr>
              <a:t>implemented.</a:t>
            </a:r>
            <a:endParaRPr sz="1500" dirty="0">
              <a:latin typeface="Verdana"/>
              <a:cs typeface="Verdana"/>
            </a:endParaRPr>
          </a:p>
          <a:p>
            <a:pPr marL="1536700" marR="5080" lvl="2" indent="-304800">
              <a:lnSpc>
                <a:spcPct val="70000"/>
              </a:lnSpc>
              <a:spcBef>
                <a:spcPts val="705"/>
              </a:spcBef>
              <a:buFont typeface="Wingdings"/>
              <a:buChar char=""/>
              <a:tabLst>
                <a:tab pos="1536700" algn="l"/>
              </a:tabLst>
            </a:pPr>
            <a:r>
              <a:rPr sz="1500" dirty="0">
                <a:latin typeface="Verdana"/>
                <a:cs typeface="Verdana"/>
              </a:rPr>
              <a:t>Adherence</a:t>
            </a:r>
            <a:r>
              <a:rPr sz="1500" spc="-75" dirty="0">
                <a:latin typeface="Verdana"/>
                <a:cs typeface="Verdana"/>
              </a:rPr>
              <a:t> </a:t>
            </a:r>
            <a:r>
              <a:rPr sz="1500" dirty="0">
                <a:latin typeface="Verdana"/>
                <a:cs typeface="Verdana"/>
              </a:rPr>
              <a:t>to</a:t>
            </a:r>
            <a:r>
              <a:rPr sz="1500" spc="-80" dirty="0">
                <a:latin typeface="Verdana"/>
                <a:cs typeface="Verdana"/>
              </a:rPr>
              <a:t> </a:t>
            </a:r>
            <a:r>
              <a:rPr sz="1500" dirty="0">
                <a:latin typeface="Verdana"/>
                <a:cs typeface="Verdana"/>
              </a:rPr>
              <a:t>general</a:t>
            </a:r>
            <a:r>
              <a:rPr sz="1500" spc="-80" dirty="0">
                <a:latin typeface="Verdana"/>
                <a:cs typeface="Verdana"/>
              </a:rPr>
              <a:t> </a:t>
            </a:r>
            <a:r>
              <a:rPr sz="1500" dirty="0">
                <a:latin typeface="Verdana"/>
                <a:cs typeface="Verdana"/>
              </a:rPr>
              <a:t>principles</a:t>
            </a:r>
            <a:r>
              <a:rPr sz="1500" spc="-30" dirty="0">
                <a:latin typeface="Verdana"/>
                <a:cs typeface="Verdana"/>
              </a:rPr>
              <a:t> </a:t>
            </a:r>
            <a:r>
              <a:rPr sz="1500" dirty="0">
                <a:latin typeface="Verdana"/>
                <a:cs typeface="Verdana"/>
              </a:rPr>
              <a:t>in</a:t>
            </a:r>
            <a:r>
              <a:rPr sz="1500" spc="-70" dirty="0">
                <a:latin typeface="Verdana"/>
                <a:cs typeface="Verdana"/>
              </a:rPr>
              <a:t> </a:t>
            </a:r>
            <a:r>
              <a:rPr sz="1500" dirty="0">
                <a:latin typeface="Verdana"/>
                <a:cs typeface="Verdana"/>
              </a:rPr>
              <a:t>design:</a:t>
            </a:r>
            <a:r>
              <a:rPr sz="1500" spc="-55" dirty="0">
                <a:latin typeface="Verdana"/>
                <a:cs typeface="Verdana"/>
              </a:rPr>
              <a:t> </a:t>
            </a:r>
            <a:r>
              <a:rPr sz="1500" dirty="0">
                <a:latin typeface="Verdana"/>
                <a:cs typeface="Verdana"/>
              </a:rPr>
              <a:t>Lawfulness,</a:t>
            </a:r>
            <a:r>
              <a:rPr sz="1500" spc="-55" dirty="0">
                <a:latin typeface="Verdana"/>
                <a:cs typeface="Verdana"/>
              </a:rPr>
              <a:t> </a:t>
            </a:r>
            <a:r>
              <a:rPr sz="1500" spc="-10" dirty="0">
                <a:latin typeface="Verdana"/>
                <a:cs typeface="Verdana"/>
              </a:rPr>
              <a:t>Accountability,</a:t>
            </a:r>
            <a:r>
              <a:rPr sz="1500" spc="-30" dirty="0">
                <a:latin typeface="Verdana"/>
                <a:cs typeface="Verdana"/>
              </a:rPr>
              <a:t> </a:t>
            </a:r>
            <a:r>
              <a:rPr sz="1500" spc="-20" dirty="0">
                <a:latin typeface="Verdana"/>
                <a:cs typeface="Verdana"/>
              </a:rPr>
              <a:t>Privacy,</a:t>
            </a:r>
            <a:r>
              <a:rPr sz="1500" spc="-65" dirty="0">
                <a:latin typeface="Verdana"/>
                <a:cs typeface="Verdana"/>
              </a:rPr>
              <a:t> </a:t>
            </a:r>
            <a:r>
              <a:rPr sz="1500" spc="-10" dirty="0">
                <a:latin typeface="Verdana"/>
                <a:cs typeface="Verdana"/>
              </a:rPr>
              <a:t>Inclusiveness, </a:t>
            </a:r>
            <a:r>
              <a:rPr sz="1500" spc="-20" dirty="0">
                <a:latin typeface="Verdana"/>
                <a:cs typeface="Verdana"/>
              </a:rPr>
              <a:t>Reliability,</a:t>
            </a:r>
            <a:r>
              <a:rPr sz="1500" spc="-45" dirty="0">
                <a:latin typeface="Verdana"/>
                <a:cs typeface="Verdana"/>
              </a:rPr>
              <a:t> </a:t>
            </a:r>
            <a:r>
              <a:rPr sz="1500" spc="-10" dirty="0">
                <a:latin typeface="Verdana"/>
                <a:cs typeface="Verdana"/>
              </a:rPr>
              <a:t>Safety,</a:t>
            </a:r>
            <a:r>
              <a:rPr sz="1500" spc="-85" dirty="0">
                <a:latin typeface="Verdana"/>
                <a:cs typeface="Verdana"/>
              </a:rPr>
              <a:t> </a:t>
            </a:r>
            <a:r>
              <a:rPr sz="1500" spc="-10" dirty="0">
                <a:latin typeface="Verdana"/>
                <a:cs typeface="Verdana"/>
              </a:rPr>
              <a:t>Explainability…</a:t>
            </a:r>
            <a:endParaRPr sz="1500" dirty="0">
              <a:latin typeface="Verdana"/>
              <a:cs typeface="Verdana"/>
            </a:endParaRPr>
          </a:p>
          <a:p>
            <a:pPr lvl="2">
              <a:lnSpc>
                <a:spcPct val="100000"/>
              </a:lnSpc>
              <a:spcBef>
                <a:spcPts val="1590"/>
              </a:spcBef>
              <a:buFont typeface="Wingdings"/>
              <a:buChar char=""/>
            </a:pPr>
            <a:endParaRPr sz="1500" dirty="0">
              <a:latin typeface="Verdana"/>
              <a:cs typeface="Verdana"/>
            </a:endParaRPr>
          </a:p>
          <a:p>
            <a:pPr marL="316865" indent="-304165">
              <a:lnSpc>
                <a:spcPct val="100000"/>
              </a:lnSpc>
              <a:buFont typeface="Arial"/>
              <a:buChar char="•"/>
              <a:tabLst>
                <a:tab pos="316865" algn="l"/>
              </a:tabLst>
            </a:pPr>
            <a:r>
              <a:rPr sz="1700" dirty="0">
                <a:solidFill>
                  <a:srgbClr val="FF0000"/>
                </a:solidFill>
                <a:latin typeface="Verdana"/>
                <a:cs typeface="Verdana"/>
              </a:rPr>
              <a:t>Focus</a:t>
            </a:r>
            <a:r>
              <a:rPr sz="1700" spc="-30" dirty="0">
                <a:solidFill>
                  <a:srgbClr val="FF0000"/>
                </a:solidFill>
                <a:latin typeface="Verdana"/>
                <a:cs typeface="Verdana"/>
              </a:rPr>
              <a:t> </a:t>
            </a:r>
            <a:r>
              <a:rPr sz="1700" dirty="0">
                <a:solidFill>
                  <a:srgbClr val="FF0000"/>
                </a:solidFill>
                <a:latin typeface="Verdana"/>
                <a:cs typeface="Verdana"/>
              </a:rPr>
              <a:t>on</a:t>
            </a:r>
            <a:r>
              <a:rPr sz="1700" spc="-15" dirty="0">
                <a:solidFill>
                  <a:srgbClr val="FF0000"/>
                </a:solidFill>
                <a:latin typeface="Verdana"/>
                <a:cs typeface="Verdana"/>
              </a:rPr>
              <a:t> </a:t>
            </a:r>
            <a:r>
              <a:rPr sz="1700" dirty="0">
                <a:solidFill>
                  <a:srgbClr val="FF0000"/>
                </a:solidFill>
                <a:latin typeface="Verdana"/>
                <a:cs typeface="Verdana"/>
              </a:rPr>
              <a:t>metrics</a:t>
            </a:r>
            <a:r>
              <a:rPr sz="1700" spc="-40" dirty="0">
                <a:solidFill>
                  <a:srgbClr val="FF0000"/>
                </a:solidFill>
                <a:latin typeface="Verdana"/>
                <a:cs typeface="Verdana"/>
              </a:rPr>
              <a:t> </a:t>
            </a:r>
            <a:r>
              <a:rPr sz="1700" dirty="0">
                <a:solidFill>
                  <a:srgbClr val="FF0000"/>
                </a:solidFill>
                <a:latin typeface="Verdana"/>
                <a:cs typeface="Verdana"/>
              </a:rPr>
              <a:t>for</a:t>
            </a:r>
            <a:r>
              <a:rPr sz="1700" spc="-10" dirty="0">
                <a:solidFill>
                  <a:srgbClr val="FF0000"/>
                </a:solidFill>
                <a:latin typeface="Verdana"/>
                <a:cs typeface="Verdana"/>
              </a:rPr>
              <a:t> </a:t>
            </a:r>
            <a:r>
              <a:rPr sz="1700" spc="-20" dirty="0">
                <a:solidFill>
                  <a:srgbClr val="FF0000"/>
                </a:solidFill>
                <a:latin typeface="Verdana"/>
                <a:cs typeface="Verdana"/>
              </a:rPr>
              <a:t>trade-offs</a:t>
            </a:r>
            <a:endParaRPr sz="1700" dirty="0">
              <a:latin typeface="Verdana"/>
              <a:cs typeface="Verdana"/>
            </a:endParaRPr>
          </a:p>
          <a:p>
            <a:pPr marL="926465" lvl="1" indent="-304165">
              <a:lnSpc>
                <a:spcPct val="100000"/>
              </a:lnSpc>
              <a:spcBef>
                <a:spcPts val="165"/>
              </a:spcBef>
              <a:buSzPct val="80000"/>
              <a:buFont typeface="Courier New"/>
              <a:buChar char="o"/>
              <a:tabLst>
                <a:tab pos="926465" algn="l"/>
              </a:tabLst>
            </a:pPr>
            <a:r>
              <a:rPr sz="1500" dirty="0">
                <a:latin typeface="Verdana"/>
                <a:cs typeface="Verdana"/>
              </a:rPr>
              <a:t>Accuracy</a:t>
            </a:r>
            <a:r>
              <a:rPr sz="1500" spc="-40" dirty="0">
                <a:latin typeface="Verdana"/>
                <a:cs typeface="Verdana"/>
              </a:rPr>
              <a:t> </a:t>
            </a:r>
            <a:r>
              <a:rPr sz="1500" dirty="0">
                <a:latin typeface="Verdana"/>
                <a:cs typeface="Verdana"/>
              </a:rPr>
              <a:t>/</a:t>
            </a:r>
            <a:r>
              <a:rPr sz="1500" spc="-70" dirty="0">
                <a:latin typeface="Verdana"/>
                <a:cs typeface="Verdana"/>
              </a:rPr>
              <a:t> </a:t>
            </a:r>
            <a:r>
              <a:rPr sz="1500" spc="-10" dirty="0">
                <a:latin typeface="Verdana"/>
                <a:cs typeface="Verdana"/>
              </a:rPr>
              <a:t>Explanation</a:t>
            </a:r>
            <a:endParaRPr sz="1500" dirty="0">
              <a:latin typeface="Verdana"/>
              <a:cs typeface="Verdana"/>
            </a:endParaRPr>
          </a:p>
          <a:p>
            <a:pPr marL="926465" lvl="1" indent="-304165">
              <a:lnSpc>
                <a:spcPct val="100000"/>
              </a:lnSpc>
              <a:spcBef>
                <a:spcPts val="155"/>
              </a:spcBef>
              <a:buSzPct val="80000"/>
              <a:buFont typeface="Courier New"/>
              <a:buChar char="o"/>
              <a:tabLst>
                <a:tab pos="926465" algn="l"/>
              </a:tabLst>
            </a:pPr>
            <a:r>
              <a:rPr sz="1500" dirty="0">
                <a:latin typeface="Verdana"/>
                <a:cs typeface="Verdana"/>
              </a:rPr>
              <a:t>Accuracy</a:t>
            </a:r>
            <a:r>
              <a:rPr sz="1500" spc="-65" dirty="0">
                <a:latin typeface="Verdana"/>
                <a:cs typeface="Verdana"/>
              </a:rPr>
              <a:t> </a:t>
            </a:r>
            <a:r>
              <a:rPr sz="1500" dirty="0">
                <a:latin typeface="Verdana"/>
                <a:cs typeface="Verdana"/>
              </a:rPr>
              <a:t>/</a:t>
            </a:r>
            <a:r>
              <a:rPr sz="1500" spc="-90" dirty="0">
                <a:latin typeface="Verdana"/>
                <a:cs typeface="Verdana"/>
              </a:rPr>
              <a:t> </a:t>
            </a:r>
            <a:r>
              <a:rPr sz="1500" dirty="0">
                <a:latin typeface="Verdana"/>
                <a:cs typeface="Verdana"/>
              </a:rPr>
              <a:t>Computational</a:t>
            </a:r>
            <a:r>
              <a:rPr sz="1500" spc="-65" dirty="0">
                <a:latin typeface="Verdana"/>
                <a:cs typeface="Verdana"/>
              </a:rPr>
              <a:t> </a:t>
            </a:r>
            <a:r>
              <a:rPr sz="1500" spc="-10" dirty="0">
                <a:latin typeface="Verdana"/>
                <a:cs typeface="Verdana"/>
              </a:rPr>
              <a:t>resources</a:t>
            </a:r>
            <a:endParaRPr sz="1500" dirty="0">
              <a:latin typeface="Verdana"/>
              <a:cs typeface="Verdana"/>
            </a:endParaRPr>
          </a:p>
          <a:p>
            <a:pPr marL="926465" lvl="1" indent="-304165">
              <a:lnSpc>
                <a:spcPct val="100000"/>
              </a:lnSpc>
              <a:spcBef>
                <a:spcPts val="155"/>
              </a:spcBef>
              <a:buSzPct val="80000"/>
              <a:buFont typeface="Courier New"/>
              <a:buChar char="o"/>
              <a:tabLst>
                <a:tab pos="926465" algn="l"/>
              </a:tabLst>
            </a:pPr>
            <a:r>
              <a:rPr sz="1500" dirty="0">
                <a:latin typeface="Verdana"/>
                <a:cs typeface="Verdana"/>
              </a:rPr>
              <a:t>Security</a:t>
            </a:r>
            <a:r>
              <a:rPr sz="1500" spc="-20" dirty="0">
                <a:latin typeface="Verdana"/>
                <a:cs typeface="Verdana"/>
              </a:rPr>
              <a:t> </a:t>
            </a:r>
            <a:r>
              <a:rPr sz="1500" dirty="0">
                <a:latin typeface="Verdana"/>
                <a:cs typeface="Verdana"/>
              </a:rPr>
              <a:t>/</a:t>
            </a:r>
            <a:r>
              <a:rPr sz="1500" spc="-60" dirty="0">
                <a:latin typeface="Verdana"/>
                <a:cs typeface="Verdana"/>
              </a:rPr>
              <a:t> </a:t>
            </a:r>
            <a:r>
              <a:rPr sz="1500" spc="-10" dirty="0">
                <a:latin typeface="Verdana"/>
                <a:cs typeface="Verdana"/>
              </a:rPr>
              <a:t>privacy</a:t>
            </a:r>
            <a:endParaRPr sz="1500" dirty="0">
              <a:latin typeface="Verdana"/>
              <a:cs typeface="Verdana"/>
            </a:endParaRPr>
          </a:p>
          <a:p>
            <a:pPr marL="926465" lvl="1" indent="-304165">
              <a:lnSpc>
                <a:spcPct val="100000"/>
              </a:lnSpc>
              <a:spcBef>
                <a:spcPts val="170"/>
              </a:spcBef>
              <a:buSzPct val="80000"/>
              <a:buFont typeface="Courier New"/>
              <a:buChar char="o"/>
              <a:tabLst>
                <a:tab pos="926465" algn="l"/>
              </a:tabLst>
            </a:pPr>
            <a:r>
              <a:rPr sz="1500" dirty="0">
                <a:latin typeface="Verdana"/>
                <a:cs typeface="Verdana"/>
              </a:rPr>
              <a:t>Equity</a:t>
            </a:r>
            <a:r>
              <a:rPr sz="1500" spc="-15" dirty="0">
                <a:latin typeface="Verdana"/>
                <a:cs typeface="Verdana"/>
              </a:rPr>
              <a:t> </a:t>
            </a:r>
            <a:r>
              <a:rPr sz="1500" dirty="0">
                <a:latin typeface="Verdana"/>
                <a:cs typeface="Verdana"/>
              </a:rPr>
              <a:t>/</a:t>
            </a:r>
            <a:r>
              <a:rPr sz="1500" spc="-40" dirty="0">
                <a:latin typeface="Verdana"/>
                <a:cs typeface="Verdana"/>
              </a:rPr>
              <a:t> </a:t>
            </a:r>
            <a:r>
              <a:rPr sz="1500" spc="-10" dirty="0">
                <a:latin typeface="Verdana"/>
                <a:cs typeface="Verdana"/>
              </a:rPr>
              <a:t>equality</a:t>
            </a:r>
            <a:endParaRPr sz="1500" dirty="0">
              <a:latin typeface="Verdana"/>
              <a:cs typeface="Verdana"/>
            </a:endParaRPr>
          </a:p>
          <a:p>
            <a:pPr marL="926465" lvl="1" indent="-304165">
              <a:lnSpc>
                <a:spcPct val="100000"/>
              </a:lnSpc>
              <a:spcBef>
                <a:spcPts val="155"/>
              </a:spcBef>
              <a:buSzPct val="80000"/>
              <a:buFont typeface="Courier New"/>
              <a:buChar char="o"/>
              <a:tabLst>
                <a:tab pos="926465" algn="l"/>
              </a:tabLst>
            </a:pPr>
            <a:r>
              <a:rPr sz="1500" dirty="0">
                <a:latin typeface="Verdana"/>
                <a:cs typeface="Verdana"/>
              </a:rPr>
              <a:t>Long</a:t>
            </a:r>
            <a:r>
              <a:rPr sz="1500" spc="-40" dirty="0">
                <a:latin typeface="Verdana"/>
                <a:cs typeface="Verdana"/>
              </a:rPr>
              <a:t> </a:t>
            </a:r>
            <a:r>
              <a:rPr sz="1500" dirty="0">
                <a:latin typeface="Verdana"/>
                <a:cs typeface="Verdana"/>
              </a:rPr>
              <a:t>term</a:t>
            </a:r>
            <a:r>
              <a:rPr sz="1500" spc="-30" dirty="0">
                <a:latin typeface="Verdana"/>
                <a:cs typeface="Verdana"/>
              </a:rPr>
              <a:t> </a:t>
            </a:r>
            <a:r>
              <a:rPr sz="1500" dirty="0">
                <a:latin typeface="Verdana"/>
                <a:cs typeface="Verdana"/>
              </a:rPr>
              <a:t>benefit</a:t>
            </a:r>
            <a:r>
              <a:rPr sz="1500" spc="-30" dirty="0">
                <a:latin typeface="Verdana"/>
                <a:cs typeface="Verdana"/>
              </a:rPr>
              <a:t> </a:t>
            </a:r>
            <a:r>
              <a:rPr sz="1500" dirty="0">
                <a:latin typeface="Verdana"/>
                <a:cs typeface="Verdana"/>
              </a:rPr>
              <a:t>/</a:t>
            </a:r>
            <a:r>
              <a:rPr sz="1500" spc="-45" dirty="0">
                <a:latin typeface="Verdana"/>
                <a:cs typeface="Verdana"/>
              </a:rPr>
              <a:t> </a:t>
            </a:r>
            <a:r>
              <a:rPr sz="1500" dirty="0">
                <a:latin typeface="Verdana"/>
                <a:cs typeface="Verdana"/>
              </a:rPr>
              <a:t>Short</a:t>
            </a:r>
            <a:r>
              <a:rPr sz="1500" spc="-40" dirty="0">
                <a:latin typeface="Verdana"/>
                <a:cs typeface="Verdana"/>
              </a:rPr>
              <a:t> </a:t>
            </a:r>
            <a:r>
              <a:rPr sz="1500" spc="-20" dirty="0">
                <a:latin typeface="Verdana"/>
                <a:cs typeface="Verdana"/>
              </a:rPr>
              <a:t>term</a:t>
            </a:r>
            <a:endParaRPr sz="1500" dirty="0">
              <a:latin typeface="Verdana"/>
              <a:cs typeface="Verdana"/>
            </a:endParaRPr>
          </a:p>
          <a:p>
            <a:pPr marL="926465" lvl="1" indent="-304165">
              <a:lnSpc>
                <a:spcPct val="100000"/>
              </a:lnSpc>
              <a:spcBef>
                <a:spcPts val="155"/>
              </a:spcBef>
              <a:buSzPct val="80000"/>
              <a:buFont typeface="Courier New"/>
              <a:buChar char="o"/>
              <a:tabLst>
                <a:tab pos="926465" algn="l"/>
              </a:tabLst>
            </a:pPr>
            <a:r>
              <a:rPr sz="1500" spc="-50" dirty="0">
                <a:latin typeface="Verdana"/>
                <a:cs typeface="Verdana"/>
              </a:rPr>
              <a:t>…</a:t>
            </a:r>
            <a:endParaRPr sz="1500" dirty="0">
              <a:latin typeface="Verdana"/>
              <a:cs typeface="Verdana"/>
            </a:endParaRPr>
          </a:p>
        </p:txBody>
      </p:sp>
      <p:sp>
        <p:nvSpPr>
          <p:cNvPr id="3" name="object 3"/>
          <p:cNvSpPr txBox="1">
            <a:spLocks noGrp="1"/>
          </p:cNvSpPr>
          <p:nvPr>
            <p:ph type="title"/>
          </p:nvPr>
        </p:nvSpPr>
        <p:spPr>
          <a:xfrm>
            <a:off x="1714266" y="336425"/>
            <a:ext cx="9088120" cy="513715"/>
          </a:xfrm>
          <a:prstGeom prst="rect">
            <a:avLst/>
          </a:prstGeom>
        </p:spPr>
        <p:txBody>
          <a:bodyPr vert="horz" wrap="square" lIns="0" tIns="12700" rIns="0" bIns="0" rtlCol="0">
            <a:spAutoFit/>
          </a:bodyPr>
          <a:lstStyle/>
          <a:p>
            <a:pPr marL="12700">
              <a:lnSpc>
                <a:spcPct val="100000"/>
              </a:lnSpc>
              <a:spcBef>
                <a:spcPts val="100"/>
              </a:spcBef>
            </a:pPr>
            <a:r>
              <a:rPr dirty="0"/>
              <a:t>RESPONSIBLE</a:t>
            </a:r>
            <a:r>
              <a:rPr spc="-65" dirty="0"/>
              <a:t> </a:t>
            </a:r>
            <a:r>
              <a:rPr dirty="0"/>
              <a:t>AI</a:t>
            </a:r>
            <a:r>
              <a:rPr spc="-20" dirty="0"/>
              <a:t> </a:t>
            </a:r>
            <a:r>
              <a:rPr dirty="0"/>
              <a:t>–</a:t>
            </a:r>
            <a:r>
              <a:rPr spc="-20" dirty="0"/>
              <a:t> </a:t>
            </a:r>
            <a:r>
              <a:rPr dirty="0"/>
              <a:t>MORE</a:t>
            </a:r>
            <a:r>
              <a:rPr spc="-40" dirty="0"/>
              <a:t> </a:t>
            </a:r>
            <a:r>
              <a:rPr dirty="0"/>
              <a:t>THAN</a:t>
            </a:r>
            <a:r>
              <a:rPr spc="-35" dirty="0"/>
              <a:t> </a:t>
            </a:r>
            <a:r>
              <a:rPr spc="-10" dirty="0"/>
              <a:t>ETHICS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174" y="1258360"/>
            <a:ext cx="3965575" cy="2886075"/>
          </a:xfrm>
          <a:prstGeom prst="rect">
            <a:avLst/>
          </a:prstGeom>
        </p:spPr>
        <p:txBody>
          <a:bodyPr vert="horz" wrap="square" lIns="0" tIns="49530" rIns="0" bIns="0" rtlCol="0">
            <a:spAutoFit/>
          </a:bodyPr>
          <a:lstStyle/>
          <a:p>
            <a:pPr marL="316865" indent="-304165">
              <a:lnSpc>
                <a:spcPct val="100000"/>
              </a:lnSpc>
              <a:spcBef>
                <a:spcPts val="390"/>
              </a:spcBef>
              <a:buFont typeface="Arial"/>
              <a:buChar char="•"/>
              <a:tabLst>
                <a:tab pos="316865" algn="l"/>
              </a:tabLst>
            </a:pPr>
            <a:r>
              <a:rPr sz="2100" spc="-10" dirty="0">
                <a:latin typeface="Georgia"/>
                <a:cs typeface="Georgia"/>
              </a:rPr>
              <a:t>UNESCO</a:t>
            </a:r>
            <a:endParaRPr sz="2100">
              <a:latin typeface="Georgia"/>
              <a:cs typeface="Georgia"/>
            </a:endParaRPr>
          </a:p>
          <a:p>
            <a:pPr marL="316865" indent="-304165">
              <a:lnSpc>
                <a:spcPct val="100000"/>
              </a:lnSpc>
              <a:spcBef>
                <a:spcPts val="300"/>
              </a:spcBef>
              <a:buFont typeface="Arial"/>
              <a:buChar char="•"/>
              <a:tabLst>
                <a:tab pos="316865" algn="l"/>
              </a:tabLst>
            </a:pPr>
            <a:r>
              <a:rPr sz="2100" dirty="0">
                <a:latin typeface="Georgia"/>
                <a:cs typeface="Georgia"/>
              </a:rPr>
              <a:t>European</a:t>
            </a:r>
            <a:r>
              <a:rPr sz="2100" spc="40" dirty="0">
                <a:latin typeface="Georgia"/>
                <a:cs typeface="Georgia"/>
              </a:rPr>
              <a:t> </a:t>
            </a:r>
            <a:r>
              <a:rPr sz="2100" spc="-10" dirty="0">
                <a:latin typeface="Georgia"/>
                <a:cs typeface="Georgia"/>
              </a:rPr>
              <a:t>Union</a:t>
            </a:r>
            <a:endParaRPr sz="2100">
              <a:latin typeface="Georgia"/>
              <a:cs typeface="Georgia"/>
            </a:endParaRPr>
          </a:p>
          <a:p>
            <a:pPr marL="316865" indent="-304165">
              <a:lnSpc>
                <a:spcPct val="100000"/>
              </a:lnSpc>
              <a:spcBef>
                <a:spcPts val="290"/>
              </a:spcBef>
              <a:buFont typeface="Arial"/>
              <a:buChar char="•"/>
              <a:tabLst>
                <a:tab pos="316865" algn="l"/>
              </a:tabLst>
            </a:pPr>
            <a:r>
              <a:rPr sz="2100" spc="-20" dirty="0">
                <a:latin typeface="Georgia"/>
                <a:cs typeface="Georgia"/>
              </a:rPr>
              <a:t>OECD</a:t>
            </a:r>
            <a:endParaRPr sz="2100">
              <a:latin typeface="Georgia"/>
              <a:cs typeface="Georgia"/>
            </a:endParaRPr>
          </a:p>
          <a:p>
            <a:pPr marL="316865" indent="-304165">
              <a:lnSpc>
                <a:spcPct val="100000"/>
              </a:lnSpc>
              <a:spcBef>
                <a:spcPts val="300"/>
              </a:spcBef>
              <a:buFont typeface="Arial"/>
              <a:buChar char="•"/>
              <a:tabLst>
                <a:tab pos="316865" algn="l"/>
              </a:tabLst>
            </a:pPr>
            <a:r>
              <a:rPr sz="2100" spc="-25" dirty="0">
                <a:latin typeface="Georgia"/>
                <a:cs typeface="Georgia"/>
              </a:rPr>
              <a:t>WEF</a:t>
            </a:r>
            <a:endParaRPr sz="2100">
              <a:latin typeface="Georgia"/>
              <a:cs typeface="Georgia"/>
            </a:endParaRPr>
          </a:p>
          <a:p>
            <a:pPr marL="316865" indent="-304165">
              <a:lnSpc>
                <a:spcPct val="100000"/>
              </a:lnSpc>
              <a:spcBef>
                <a:spcPts val="300"/>
              </a:spcBef>
              <a:buFont typeface="Arial"/>
              <a:buChar char="•"/>
              <a:tabLst>
                <a:tab pos="316865" algn="l"/>
              </a:tabLst>
            </a:pPr>
            <a:r>
              <a:rPr sz="2100" dirty="0">
                <a:latin typeface="Georgia"/>
                <a:cs typeface="Georgia"/>
              </a:rPr>
              <a:t>Council</a:t>
            </a:r>
            <a:r>
              <a:rPr sz="2100" spc="40" dirty="0">
                <a:latin typeface="Georgia"/>
                <a:cs typeface="Georgia"/>
              </a:rPr>
              <a:t> </a:t>
            </a:r>
            <a:r>
              <a:rPr sz="2100" dirty="0">
                <a:latin typeface="Georgia"/>
                <a:cs typeface="Georgia"/>
              </a:rPr>
              <a:t>of</a:t>
            </a:r>
            <a:r>
              <a:rPr sz="2100" spc="30" dirty="0">
                <a:latin typeface="Georgia"/>
                <a:cs typeface="Georgia"/>
              </a:rPr>
              <a:t> </a:t>
            </a:r>
            <a:r>
              <a:rPr sz="2100" spc="-10" dirty="0">
                <a:latin typeface="Georgia"/>
                <a:cs typeface="Georgia"/>
              </a:rPr>
              <a:t>Europe</a:t>
            </a:r>
            <a:endParaRPr sz="2100">
              <a:latin typeface="Georgia"/>
              <a:cs typeface="Georgia"/>
            </a:endParaRPr>
          </a:p>
          <a:p>
            <a:pPr marL="316865" indent="-304165">
              <a:lnSpc>
                <a:spcPct val="100000"/>
              </a:lnSpc>
              <a:spcBef>
                <a:spcPts val="285"/>
              </a:spcBef>
              <a:buFont typeface="Arial"/>
              <a:buChar char="•"/>
              <a:tabLst>
                <a:tab pos="316865" algn="l"/>
              </a:tabLst>
            </a:pPr>
            <a:r>
              <a:rPr sz="2100" dirty="0">
                <a:latin typeface="Georgia"/>
                <a:cs typeface="Georgia"/>
              </a:rPr>
              <a:t>IEEE</a:t>
            </a:r>
            <a:r>
              <a:rPr sz="2100" spc="40" dirty="0">
                <a:latin typeface="Georgia"/>
                <a:cs typeface="Georgia"/>
              </a:rPr>
              <a:t> </a:t>
            </a:r>
            <a:r>
              <a:rPr sz="2100" dirty="0">
                <a:latin typeface="Georgia"/>
                <a:cs typeface="Georgia"/>
              </a:rPr>
              <a:t>Ethically</a:t>
            </a:r>
            <a:r>
              <a:rPr sz="2100" spc="45" dirty="0">
                <a:latin typeface="Georgia"/>
                <a:cs typeface="Georgia"/>
              </a:rPr>
              <a:t> </a:t>
            </a:r>
            <a:r>
              <a:rPr sz="2100" dirty="0">
                <a:latin typeface="Georgia"/>
                <a:cs typeface="Georgia"/>
              </a:rPr>
              <a:t>Aligned</a:t>
            </a:r>
            <a:r>
              <a:rPr sz="2100" spc="55" dirty="0">
                <a:latin typeface="Georgia"/>
                <a:cs typeface="Georgia"/>
              </a:rPr>
              <a:t> </a:t>
            </a:r>
            <a:r>
              <a:rPr sz="2100" spc="-10" dirty="0">
                <a:latin typeface="Georgia"/>
                <a:cs typeface="Georgia"/>
              </a:rPr>
              <a:t>Design</a:t>
            </a:r>
            <a:endParaRPr sz="2100">
              <a:latin typeface="Georgia"/>
              <a:cs typeface="Georgia"/>
            </a:endParaRPr>
          </a:p>
          <a:p>
            <a:pPr marL="316865" indent="-304165">
              <a:lnSpc>
                <a:spcPct val="100000"/>
              </a:lnSpc>
              <a:spcBef>
                <a:spcPts val="300"/>
              </a:spcBef>
              <a:buFont typeface="Arial"/>
              <a:buChar char="•"/>
              <a:tabLst>
                <a:tab pos="316865" algn="l"/>
              </a:tabLst>
            </a:pPr>
            <a:r>
              <a:rPr sz="2100" dirty="0">
                <a:latin typeface="Georgia"/>
                <a:cs typeface="Georgia"/>
              </a:rPr>
              <a:t>National</a:t>
            </a:r>
            <a:r>
              <a:rPr sz="2100" spc="65" dirty="0">
                <a:latin typeface="Georgia"/>
                <a:cs typeface="Georgia"/>
              </a:rPr>
              <a:t> </a:t>
            </a:r>
            <a:r>
              <a:rPr sz="2100" spc="-10" dirty="0">
                <a:latin typeface="Georgia"/>
                <a:cs typeface="Georgia"/>
              </a:rPr>
              <a:t>strategies</a:t>
            </a:r>
            <a:endParaRPr sz="2100">
              <a:latin typeface="Georgia"/>
              <a:cs typeface="Georgia"/>
            </a:endParaRPr>
          </a:p>
          <a:p>
            <a:pPr marL="316865" indent="-304165">
              <a:lnSpc>
                <a:spcPct val="100000"/>
              </a:lnSpc>
              <a:spcBef>
                <a:spcPts val="290"/>
              </a:spcBef>
              <a:buFont typeface="Arial"/>
              <a:buChar char="•"/>
              <a:tabLst>
                <a:tab pos="316865" algn="l"/>
              </a:tabLst>
            </a:pPr>
            <a:r>
              <a:rPr sz="2100" spc="-25" dirty="0">
                <a:latin typeface="Georgia"/>
                <a:cs typeface="Georgia"/>
              </a:rPr>
              <a:t>...</a:t>
            </a:r>
            <a:endParaRPr sz="2100">
              <a:latin typeface="Georgia"/>
              <a:cs typeface="Georgia"/>
            </a:endParaRPr>
          </a:p>
        </p:txBody>
      </p:sp>
      <p:sp>
        <p:nvSpPr>
          <p:cNvPr id="3" name="object 3"/>
          <p:cNvSpPr txBox="1">
            <a:spLocks noGrp="1"/>
          </p:cNvSpPr>
          <p:nvPr>
            <p:ph type="title"/>
          </p:nvPr>
        </p:nvSpPr>
        <p:spPr>
          <a:prstGeom prst="rect">
            <a:avLst/>
          </a:prstGeom>
        </p:spPr>
        <p:txBody>
          <a:bodyPr vert="horz" wrap="square" lIns="0" tIns="427194" rIns="0" bIns="0" rtlCol="0">
            <a:spAutoFit/>
          </a:bodyPr>
          <a:lstStyle/>
          <a:p>
            <a:pPr marL="1525905">
              <a:lnSpc>
                <a:spcPct val="100000"/>
              </a:lnSpc>
              <a:spcBef>
                <a:spcPts val="105"/>
              </a:spcBef>
            </a:pPr>
            <a:r>
              <a:rPr dirty="0"/>
              <a:t>PRINCIPLES</a:t>
            </a:r>
            <a:r>
              <a:rPr spc="-70" dirty="0"/>
              <a:t> </a:t>
            </a:r>
            <a:r>
              <a:rPr dirty="0"/>
              <a:t>AND</a:t>
            </a:r>
            <a:r>
              <a:rPr spc="-40" dirty="0"/>
              <a:t> </a:t>
            </a:r>
            <a:r>
              <a:rPr spc="-10" dirty="0"/>
              <a:t>GUIDELINES</a:t>
            </a:r>
          </a:p>
        </p:txBody>
      </p:sp>
      <p:sp>
        <p:nvSpPr>
          <p:cNvPr id="4" name="object 4"/>
          <p:cNvSpPr txBox="1"/>
          <p:nvPr/>
        </p:nvSpPr>
        <p:spPr>
          <a:xfrm>
            <a:off x="2036531" y="6183904"/>
            <a:ext cx="1007110" cy="269875"/>
          </a:xfrm>
          <a:prstGeom prst="rect">
            <a:avLst/>
          </a:prstGeom>
        </p:spPr>
        <p:txBody>
          <a:bodyPr vert="horz" wrap="square" lIns="0" tIns="12700" rIns="0" bIns="0" rtlCol="0">
            <a:spAutoFit/>
          </a:bodyPr>
          <a:lstStyle/>
          <a:p>
            <a:pPr marL="12700" marR="5080">
              <a:lnSpc>
                <a:spcPct val="100000"/>
              </a:lnSpc>
              <a:spcBef>
                <a:spcPts val="100"/>
              </a:spcBef>
            </a:pPr>
            <a:r>
              <a:rPr sz="800" u="sng" spc="-10" dirty="0">
                <a:uFill>
                  <a:solidFill>
                    <a:srgbClr val="000000"/>
                  </a:solidFill>
                </a:uFill>
                <a:latin typeface="Arial"/>
                <a:cs typeface="Arial"/>
                <a:hlinkClick r:id="rId2"/>
              </a:rPr>
              <a:t>https://ethicsinaction.</a:t>
            </a:r>
            <a:r>
              <a:rPr sz="800" spc="-10" dirty="0">
                <a:latin typeface="Arial"/>
                <a:cs typeface="Arial"/>
                <a:hlinkClick r:id="rId2"/>
              </a:rPr>
              <a:t>i</a:t>
            </a:r>
            <a:r>
              <a:rPr sz="800" spc="-10" dirty="0">
                <a:latin typeface="Arial"/>
                <a:cs typeface="Arial"/>
              </a:rPr>
              <a:t> </a:t>
            </a:r>
            <a:r>
              <a:rPr sz="800" u="sng" spc="-10" dirty="0">
                <a:uFill>
                  <a:solidFill>
                    <a:srgbClr val="000000"/>
                  </a:solidFill>
                </a:uFill>
                <a:latin typeface="Arial"/>
                <a:cs typeface="Arial"/>
                <a:hlinkClick r:id="rId2"/>
              </a:rPr>
              <a:t>eee.org</a:t>
            </a:r>
            <a:endParaRPr sz="800">
              <a:latin typeface="Arial"/>
              <a:cs typeface="Arial"/>
            </a:endParaRPr>
          </a:p>
        </p:txBody>
      </p:sp>
      <p:pic>
        <p:nvPicPr>
          <p:cNvPr id="5" name="object 5"/>
          <p:cNvPicPr/>
          <p:nvPr/>
        </p:nvPicPr>
        <p:blipFill>
          <a:blip r:embed="rId3" cstate="print"/>
          <a:stretch>
            <a:fillRect/>
          </a:stretch>
        </p:blipFill>
        <p:spPr>
          <a:xfrm>
            <a:off x="2081783" y="4838700"/>
            <a:ext cx="877811" cy="1127759"/>
          </a:xfrm>
          <a:prstGeom prst="rect">
            <a:avLst/>
          </a:prstGeom>
        </p:spPr>
      </p:pic>
      <p:pic>
        <p:nvPicPr>
          <p:cNvPr id="6" name="object 6"/>
          <p:cNvPicPr/>
          <p:nvPr/>
        </p:nvPicPr>
        <p:blipFill>
          <a:blip r:embed="rId4" cstate="print"/>
          <a:stretch>
            <a:fillRect/>
          </a:stretch>
        </p:blipFill>
        <p:spPr>
          <a:xfrm>
            <a:off x="425195" y="4838700"/>
            <a:ext cx="934211" cy="1114043"/>
          </a:xfrm>
          <a:prstGeom prst="rect">
            <a:avLst/>
          </a:prstGeom>
        </p:spPr>
      </p:pic>
      <p:sp>
        <p:nvSpPr>
          <p:cNvPr id="7" name="object 7"/>
          <p:cNvSpPr txBox="1"/>
          <p:nvPr/>
        </p:nvSpPr>
        <p:spPr>
          <a:xfrm>
            <a:off x="304129" y="6162919"/>
            <a:ext cx="1278890" cy="513715"/>
          </a:xfrm>
          <a:prstGeom prst="rect">
            <a:avLst/>
          </a:prstGeom>
        </p:spPr>
        <p:txBody>
          <a:bodyPr vert="horz" wrap="square" lIns="0" tIns="12700" rIns="0" bIns="0" rtlCol="0">
            <a:spAutoFit/>
          </a:bodyPr>
          <a:lstStyle/>
          <a:p>
            <a:pPr marL="12700" marR="5080">
              <a:lnSpc>
                <a:spcPct val="100000"/>
              </a:lnSpc>
              <a:spcBef>
                <a:spcPts val="100"/>
              </a:spcBef>
            </a:pPr>
            <a:r>
              <a:rPr sz="800" u="sng" spc="-10" dirty="0">
                <a:uFill>
                  <a:solidFill>
                    <a:srgbClr val="000000"/>
                  </a:solidFill>
                </a:uFill>
                <a:latin typeface="Arial"/>
                <a:cs typeface="Arial"/>
                <a:hlinkClick r:id="rId5"/>
              </a:rPr>
              <a:t>https://ec.europa.eu/digital-</a:t>
            </a:r>
            <a:r>
              <a:rPr sz="800" spc="-10" dirty="0">
                <a:latin typeface="Arial"/>
                <a:cs typeface="Arial"/>
              </a:rPr>
              <a:t> </a:t>
            </a:r>
            <a:r>
              <a:rPr sz="800" u="sng" spc="-10" dirty="0">
                <a:uFill>
                  <a:solidFill>
                    <a:srgbClr val="000000"/>
                  </a:solidFill>
                </a:uFill>
                <a:latin typeface="Arial"/>
                <a:cs typeface="Arial"/>
                <a:hlinkClick r:id="rId5"/>
              </a:rPr>
              <a:t>single-market/en/high-level-</a:t>
            </a:r>
            <a:r>
              <a:rPr sz="800" spc="-10" dirty="0">
                <a:latin typeface="Arial"/>
                <a:cs typeface="Arial"/>
              </a:rPr>
              <a:t> </a:t>
            </a:r>
            <a:r>
              <a:rPr sz="800" u="sng" spc="-10" dirty="0">
                <a:uFill>
                  <a:solidFill>
                    <a:srgbClr val="000000"/>
                  </a:solidFill>
                </a:uFill>
                <a:latin typeface="Arial"/>
                <a:cs typeface="Arial"/>
                <a:hlinkClick r:id="rId5"/>
              </a:rPr>
              <a:t>expert-group-artificial-</a:t>
            </a:r>
            <a:r>
              <a:rPr sz="800" spc="-10" dirty="0">
                <a:latin typeface="Arial"/>
                <a:cs typeface="Arial"/>
              </a:rPr>
              <a:t> </a:t>
            </a:r>
            <a:r>
              <a:rPr sz="800" u="sng" spc="-10" dirty="0">
                <a:uFill>
                  <a:solidFill>
                    <a:srgbClr val="000000"/>
                  </a:solidFill>
                </a:uFill>
                <a:latin typeface="Arial"/>
                <a:cs typeface="Arial"/>
                <a:hlinkClick r:id="rId5"/>
              </a:rPr>
              <a:t>intelligence</a:t>
            </a:r>
            <a:endParaRPr sz="800">
              <a:latin typeface="Arial"/>
              <a:cs typeface="Arial"/>
            </a:endParaRPr>
          </a:p>
        </p:txBody>
      </p:sp>
      <p:pic>
        <p:nvPicPr>
          <p:cNvPr id="8" name="object 8"/>
          <p:cNvPicPr/>
          <p:nvPr/>
        </p:nvPicPr>
        <p:blipFill>
          <a:blip r:embed="rId6" cstate="print"/>
          <a:stretch>
            <a:fillRect/>
          </a:stretch>
        </p:blipFill>
        <p:spPr>
          <a:xfrm>
            <a:off x="3404615" y="4907554"/>
            <a:ext cx="1589519" cy="981180"/>
          </a:xfrm>
          <a:prstGeom prst="rect">
            <a:avLst/>
          </a:prstGeom>
        </p:spPr>
      </p:pic>
      <p:sp>
        <p:nvSpPr>
          <p:cNvPr id="9" name="object 9"/>
          <p:cNvSpPr txBox="1"/>
          <p:nvPr/>
        </p:nvSpPr>
        <p:spPr>
          <a:xfrm>
            <a:off x="3580877" y="6179661"/>
            <a:ext cx="1061720" cy="391795"/>
          </a:xfrm>
          <a:prstGeom prst="rect">
            <a:avLst/>
          </a:prstGeom>
        </p:spPr>
        <p:txBody>
          <a:bodyPr vert="horz" wrap="square" lIns="0" tIns="12700" rIns="0" bIns="0" rtlCol="0">
            <a:spAutoFit/>
          </a:bodyPr>
          <a:lstStyle/>
          <a:p>
            <a:pPr marL="12700" marR="5080">
              <a:lnSpc>
                <a:spcPct val="100000"/>
              </a:lnSpc>
              <a:spcBef>
                <a:spcPts val="100"/>
              </a:spcBef>
            </a:pPr>
            <a:r>
              <a:rPr sz="800" u="sng" spc="-10" dirty="0">
                <a:uFill>
                  <a:solidFill>
                    <a:srgbClr val="000000"/>
                  </a:solidFill>
                </a:uFill>
                <a:latin typeface="Arial"/>
                <a:cs typeface="Arial"/>
                <a:hlinkClick r:id="rId7"/>
              </a:rPr>
              <a:t>https://www.oecd.org/g</a:t>
            </a:r>
            <a:r>
              <a:rPr sz="800" spc="-10" dirty="0">
                <a:latin typeface="Arial"/>
                <a:cs typeface="Arial"/>
              </a:rPr>
              <a:t> </a:t>
            </a:r>
            <a:r>
              <a:rPr sz="800" u="sng" spc="-10" dirty="0">
                <a:uFill>
                  <a:solidFill>
                    <a:srgbClr val="000000"/>
                  </a:solidFill>
                </a:uFill>
                <a:latin typeface="Arial"/>
                <a:cs typeface="Arial"/>
                <a:hlinkClick r:id="rId7"/>
              </a:rPr>
              <a:t>oing-</a:t>
            </a:r>
            <a:r>
              <a:rPr sz="800" spc="-10" dirty="0">
                <a:latin typeface="Arial"/>
                <a:cs typeface="Arial"/>
              </a:rPr>
              <a:t> </a:t>
            </a:r>
            <a:r>
              <a:rPr sz="800" u="sng" spc="-10" dirty="0">
                <a:uFill>
                  <a:solidFill>
                    <a:srgbClr val="000000"/>
                  </a:solidFill>
                </a:uFill>
                <a:latin typeface="Arial"/>
                <a:cs typeface="Arial"/>
                <a:hlinkClick r:id="rId7"/>
              </a:rPr>
              <a:t>digital/ai/principles/</a:t>
            </a:r>
            <a:endParaRPr sz="800">
              <a:latin typeface="Arial"/>
              <a:cs typeface="Arial"/>
            </a:endParaRPr>
          </a:p>
        </p:txBody>
      </p:sp>
      <p:pic>
        <p:nvPicPr>
          <p:cNvPr id="10" name="object 10"/>
          <p:cNvPicPr/>
          <p:nvPr/>
        </p:nvPicPr>
        <p:blipFill>
          <a:blip r:embed="rId8" cstate="print"/>
          <a:stretch>
            <a:fillRect/>
          </a:stretch>
        </p:blipFill>
        <p:spPr>
          <a:xfrm>
            <a:off x="7034783" y="1716024"/>
            <a:ext cx="4079747" cy="25633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64608" y="5366003"/>
            <a:ext cx="1940051" cy="1091183"/>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93345">
              <a:lnSpc>
                <a:spcPct val="100000"/>
              </a:lnSpc>
              <a:spcBef>
                <a:spcPts val="100"/>
              </a:spcBef>
            </a:pPr>
            <a:r>
              <a:rPr sz="2900" dirty="0"/>
              <a:t>RESPONSIBLE</a:t>
            </a:r>
            <a:r>
              <a:rPr sz="2900" spc="-65" dirty="0"/>
              <a:t> </a:t>
            </a:r>
            <a:r>
              <a:rPr sz="2900" dirty="0"/>
              <a:t>AI</a:t>
            </a:r>
            <a:r>
              <a:rPr sz="2900" spc="-35" dirty="0"/>
              <a:t> </a:t>
            </a:r>
            <a:r>
              <a:rPr sz="2900" dirty="0"/>
              <a:t>–</a:t>
            </a:r>
            <a:r>
              <a:rPr sz="2900" spc="-35" dirty="0"/>
              <a:t> </a:t>
            </a:r>
            <a:r>
              <a:rPr sz="2900" dirty="0"/>
              <a:t>POLITICS</a:t>
            </a:r>
            <a:r>
              <a:rPr sz="2900" spc="-35" dirty="0"/>
              <a:t> </a:t>
            </a:r>
            <a:r>
              <a:rPr sz="2900" dirty="0"/>
              <a:t>AND</a:t>
            </a:r>
            <a:r>
              <a:rPr sz="2900" spc="-45" dirty="0"/>
              <a:t> </a:t>
            </a:r>
            <a:r>
              <a:rPr sz="2900" spc="-10" dirty="0"/>
              <a:t>BUSINESS</a:t>
            </a:r>
            <a:endParaRPr sz="2900"/>
          </a:p>
        </p:txBody>
      </p:sp>
      <p:grpSp>
        <p:nvGrpSpPr>
          <p:cNvPr id="4" name="object 4"/>
          <p:cNvGrpSpPr/>
          <p:nvPr/>
        </p:nvGrpSpPr>
        <p:grpSpPr>
          <a:xfrm>
            <a:off x="9037319" y="722376"/>
            <a:ext cx="2715895" cy="1225550"/>
            <a:chOff x="9037319" y="722376"/>
            <a:chExt cx="2715895" cy="1225550"/>
          </a:xfrm>
        </p:grpSpPr>
        <p:pic>
          <p:nvPicPr>
            <p:cNvPr id="5" name="object 5"/>
            <p:cNvPicPr/>
            <p:nvPr/>
          </p:nvPicPr>
          <p:blipFill>
            <a:blip r:embed="rId3" cstate="print"/>
            <a:stretch>
              <a:fillRect/>
            </a:stretch>
          </p:blipFill>
          <p:spPr>
            <a:xfrm>
              <a:off x="9038844" y="722376"/>
              <a:ext cx="2714243" cy="1225295"/>
            </a:xfrm>
            <a:prstGeom prst="rect">
              <a:avLst/>
            </a:prstGeom>
          </p:spPr>
        </p:pic>
        <p:pic>
          <p:nvPicPr>
            <p:cNvPr id="6" name="object 6"/>
            <p:cNvPicPr/>
            <p:nvPr/>
          </p:nvPicPr>
          <p:blipFill>
            <a:blip r:embed="rId4" cstate="print"/>
            <a:stretch>
              <a:fillRect/>
            </a:stretch>
          </p:blipFill>
          <p:spPr>
            <a:xfrm>
              <a:off x="9037319" y="1802891"/>
              <a:ext cx="864106" cy="137159"/>
            </a:xfrm>
            <a:prstGeom prst="rect">
              <a:avLst/>
            </a:prstGeom>
          </p:spPr>
        </p:pic>
      </p:grpSp>
      <p:grpSp>
        <p:nvGrpSpPr>
          <p:cNvPr id="7" name="object 7"/>
          <p:cNvGrpSpPr/>
          <p:nvPr/>
        </p:nvGrpSpPr>
        <p:grpSpPr>
          <a:xfrm>
            <a:off x="280415" y="1141475"/>
            <a:ext cx="4361815" cy="1957070"/>
            <a:chOff x="280415" y="1141475"/>
            <a:chExt cx="4361815" cy="1957070"/>
          </a:xfrm>
        </p:grpSpPr>
        <p:pic>
          <p:nvPicPr>
            <p:cNvPr id="8" name="object 8"/>
            <p:cNvPicPr/>
            <p:nvPr/>
          </p:nvPicPr>
          <p:blipFill>
            <a:blip r:embed="rId5" cstate="print"/>
            <a:stretch>
              <a:fillRect/>
            </a:stretch>
          </p:blipFill>
          <p:spPr>
            <a:xfrm>
              <a:off x="496824" y="1141475"/>
              <a:ext cx="4145279" cy="1956816"/>
            </a:xfrm>
            <a:prstGeom prst="rect">
              <a:avLst/>
            </a:prstGeom>
          </p:spPr>
        </p:pic>
        <p:pic>
          <p:nvPicPr>
            <p:cNvPr id="9" name="object 9"/>
            <p:cNvPicPr/>
            <p:nvPr/>
          </p:nvPicPr>
          <p:blipFill>
            <a:blip r:embed="rId6" cstate="print"/>
            <a:stretch>
              <a:fillRect/>
            </a:stretch>
          </p:blipFill>
          <p:spPr>
            <a:xfrm>
              <a:off x="280415" y="2529840"/>
              <a:ext cx="851915" cy="568451"/>
            </a:xfrm>
            <a:prstGeom prst="rect">
              <a:avLst/>
            </a:prstGeom>
          </p:spPr>
        </p:pic>
      </p:grpSp>
      <p:pic>
        <p:nvPicPr>
          <p:cNvPr id="10" name="object 10"/>
          <p:cNvPicPr/>
          <p:nvPr/>
        </p:nvPicPr>
        <p:blipFill>
          <a:blip r:embed="rId7" cstate="print"/>
          <a:stretch>
            <a:fillRect/>
          </a:stretch>
        </p:blipFill>
        <p:spPr>
          <a:xfrm>
            <a:off x="7633716" y="5274255"/>
            <a:ext cx="3284219" cy="1126544"/>
          </a:xfrm>
          <a:prstGeom prst="rect">
            <a:avLst/>
          </a:prstGeom>
        </p:spPr>
      </p:pic>
      <p:grpSp>
        <p:nvGrpSpPr>
          <p:cNvPr id="11" name="object 11"/>
          <p:cNvGrpSpPr/>
          <p:nvPr/>
        </p:nvGrpSpPr>
        <p:grpSpPr>
          <a:xfrm>
            <a:off x="434340" y="3580672"/>
            <a:ext cx="3518535" cy="1644014"/>
            <a:chOff x="434340" y="3580672"/>
            <a:chExt cx="3518535" cy="1644014"/>
          </a:xfrm>
        </p:grpSpPr>
        <p:pic>
          <p:nvPicPr>
            <p:cNvPr id="12" name="object 12"/>
            <p:cNvPicPr/>
            <p:nvPr/>
          </p:nvPicPr>
          <p:blipFill>
            <a:blip r:embed="rId8" cstate="print"/>
            <a:stretch>
              <a:fillRect/>
            </a:stretch>
          </p:blipFill>
          <p:spPr>
            <a:xfrm>
              <a:off x="692656" y="3580672"/>
              <a:ext cx="3260155" cy="1378423"/>
            </a:xfrm>
            <a:prstGeom prst="rect">
              <a:avLst/>
            </a:prstGeom>
          </p:spPr>
        </p:pic>
        <p:pic>
          <p:nvPicPr>
            <p:cNvPr id="13" name="object 13"/>
            <p:cNvPicPr/>
            <p:nvPr/>
          </p:nvPicPr>
          <p:blipFill>
            <a:blip r:embed="rId9" cstate="print"/>
            <a:stretch>
              <a:fillRect/>
            </a:stretch>
          </p:blipFill>
          <p:spPr>
            <a:xfrm>
              <a:off x="434340" y="4835664"/>
              <a:ext cx="1210055" cy="388606"/>
            </a:xfrm>
            <a:prstGeom prst="rect">
              <a:avLst/>
            </a:prstGeom>
          </p:spPr>
        </p:pic>
      </p:grpSp>
      <p:grpSp>
        <p:nvGrpSpPr>
          <p:cNvPr id="14" name="object 14"/>
          <p:cNvGrpSpPr/>
          <p:nvPr/>
        </p:nvGrpSpPr>
        <p:grpSpPr>
          <a:xfrm>
            <a:off x="5721096" y="3569208"/>
            <a:ext cx="6019800" cy="1304925"/>
            <a:chOff x="5721096" y="3569208"/>
            <a:chExt cx="6019800" cy="1304925"/>
          </a:xfrm>
        </p:grpSpPr>
        <p:pic>
          <p:nvPicPr>
            <p:cNvPr id="15" name="object 15"/>
            <p:cNvPicPr/>
            <p:nvPr/>
          </p:nvPicPr>
          <p:blipFill>
            <a:blip r:embed="rId10" cstate="print"/>
            <a:stretch>
              <a:fillRect/>
            </a:stretch>
          </p:blipFill>
          <p:spPr>
            <a:xfrm>
              <a:off x="5879741" y="3876787"/>
              <a:ext cx="5580233" cy="903642"/>
            </a:xfrm>
            <a:prstGeom prst="rect">
              <a:avLst/>
            </a:prstGeom>
          </p:spPr>
        </p:pic>
        <p:sp>
          <p:nvSpPr>
            <p:cNvPr id="16" name="object 16"/>
            <p:cNvSpPr/>
            <p:nvPr/>
          </p:nvSpPr>
          <p:spPr>
            <a:xfrm>
              <a:off x="5740146" y="3792474"/>
              <a:ext cx="5829300" cy="1062355"/>
            </a:xfrm>
            <a:custGeom>
              <a:avLst/>
              <a:gdLst/>
              <a:ahLst/>
              <a:cxnLst/>
              <a:rect l="l" t="t" r="r" b="b"/>
              <a:pathLst>
                <a:path w="5829300" h="1062354">
                  <a:moveTo>
                    <a:pt x="0" y="0"/>
                  </a:moveTo>
                  <a:lnTo>
                    <a:pt x="5829300" y="0"/>
                  </a:lnTo>
                  <a:lnTo>
                    <a:pt x="5829300" y="1062227"/>
                  </a:lnTo>
                  <a:lnTo>
                    <a:pt x="0" y="1062227"/>
                  </a:lnTo>
                  <a:lnTo>
                    <a:pt x="0" y="0"/>
                  </a:lnTo>
                  <a:close/>
                </a:path>
              </a:pathLst>
            </a:custGeom>
            <a:ln w="38100">
              <a:solidFill>
                <a:srgbClr val="FF6600"/>
              </a:solidFill>
            </a:ln>
          </p:spPr>
          <p:txBody>
            <a:bodyPr wrap="square" lIns="0" tIns="0" rIns="0" bIns="0" rtlCol="0"/>
            <a:lstStyle/>
            <a:p>
              <a:endParaRPr/>
            </a:p>
          </p:txBody>
        </p:sp>
        <p:pic>
          <p:nvPicPr>
            <p:cNvPr id="17" name="object 17"/>
            <p:cNvPicPr/>
            <p:nvPr/>
          </p:nvPicPr>
          <p:blipFill>
            <a:blip r:embed="rId11" cstate="print"/>
            <a:stretch>
              <a:fillRect/>
            </a:stretch>
          </p:blipFill>
          <p:spPr>
            <a:xfrm>
              <a:off x="11108436" y="3569208"/>
              <a:ext cx="632447" cy="332219"/>
            </a:xfrm>
            <a:prstGeom prst="rect">
              <a:avLst/>
            </a:prstGeom>
          </p:spPr>
        </p:pic>
      </p:grpSp>
      <p:pic>
        <p:nvPicPr>
          <p:cNvPr id="18" name="object 18"/>
          <p:cNvPicPr/>
          <p:nvPr/>
        </p:nvPicPr>
        <p:blipFill>
          <a:blip r:embed="rId12" cstate="print"/>
          <a:stretch>
            <a:fillRect/>
          </a:stretch>
        </p:blipFill>
        <p:spPr>
          <a:xfrm>
            <a:off x="2013691" y="5524236"/>
            <a:ext cx="2273563" cy="740137"/>
          </a:xfrm>
          <a:prstGeom prst="rect">
            <a:avLst/>
          </a:prstGeom>
        </p:spPr>
      </p:pic>
      <p:grpSp>
        <p:nvGrpSpPr>
          <p:cNvPr id="19" name="object 19"/>
          <p:cNvGrpSpPr/>
          <p:nvPr/>
        </p:nvGrpSpPr>
        <p:grpSpPr>
          <a:xfrm>
            <a:off x="5635752" y="1475232"/>
            <a:ext cx="3874135" cy="1948180"/>
            <a:chOff x="5635752" y="1475232"/>
            <a:chExt cx="3874135" cy="1948180"/>
          </a:xfrm>
        </p:grpSpPr>
        <p:pic>
          <p:nvPicPr>
            <p:cNvPr id="20" name="object 20"/>
            <p:cNvPicPr/>
            <p:nvPr/>
          </p:nvPicPr>
          <p:blipFill>
            <a:blip r:embed="rId13" cstate="print"/>
            <a:stretch>
              <a:fillRect/>
            </a:stretch>
          </p:blipFill>
          <p:spPr>
            <a:xfrm>
              <a:off x="5635752" y="1475232"/>
              <a:ext cx="3019043" cy="1947671"/>
            </a:xfrm>
            <a:prstGeom prst="rect">
              <a:avLst/>
            </a:prstGeom>
          </p:spPr>
        </p:pic>
        <p:pic>
          <p:nvPicPr>
            <p:cNvPr id="21" name="object 21"/>
            <p:cNvPicPr/>
            <p:nvPr/>
          </p:nvPicPr>
          <p:blipFill>
            <a:blip r:embed="rId14" cstate="print"/>
            <a:stretch>
              <a:fillRect/>
            </a:stretch>
          </p:blipFill>
          <p:spPr>
            <a:xfrm>
              <a:off x="8563356" y="2743200"/>
              <a:ext cx="946403" cy="629411"/>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3248" rIns="0" bIns="0" rtlCol="0">
            <a:spAutoFit/>
          </a:bodyPr>
          <a:lstStyle/>
          <a:p>
            <a:pPr marL="885825">
              <a:lnSpc>
                <a:spcPct val="100000"/>
              </a:lnSpc>
              <a:spcBef>
                <a:spcPts val="100"/>
              </a:spcBef>
            </a:pPr>
            <a:r>
              <a:rPr dirty="0"/>
              <a:t>RESPONSIBLE</a:t>
            </a:r>
            <a:r>
              <a:rPr spc="-50" dirty="0"/>
              <a:t> </a:t>
            </a:r>
            <a:r>
              <a:rPr dirty="0"/>
              <a:t>AI</a:t>
            </a:r>
            <a:r>
              <a:rPr spc="-15" dirty="0"/>
              <a:t> </a:t>
            </a:r>
            <a:r>
              <a:rPr dirty="0"/>
              <a:t>IS</a:t>
            </a:r>
            <a:r>
              <a:rPr spc="-30" dirty="0"/>
              <a:t> </a:t>
            </a:r>
            <a:r>
              <a:rPr dirty="0"/>
              <a:t>NOT</a:t>
            </a:r>
            <a:r>
              <a:rPr spc="-20" dirty="0"/>
              <a:t> </a:t>
            </a:r>
            <a:r>
              <a:rPr dirty="0"/>
              <a:t>A</a:t>
            </a:r>
            <a:r>
              <a:rPr spc="-25" dirty="0"/>
              <a:t> </a:t>
            </a:r>
            <a:r>
              <a:rPr spc="-10" dirty="0"/>
              <a:t>CHOICE!</a:t>
            </a:r>
          </a:p>
        </p:txBody>
      </p:sp>
      <p:sp>
        <p:nvSpPr>
          <p:cNvPr id="3" name="object 3"/>
          <p:cNvSpPr txBox="1"/>
          <p:nvPr/>
        </p:nvSpPr>
        <p:spPr>
          <a:xfrm>
            <a:off x="1249005" y="1801146"/>
            <a:ext cx="6900545" cy="939800"/>
          </a:xfrm>
          <a:prstGeom prst="rect">
            <a:avLst/>
          </a:prstGeom>
        </p:spPr>
        <p:txBody>
          <a:bodyPr vert="horz" wrap="square" lIns="0" tIns="104140" rIns="0" bIns="0" rtlCol="0">
            <a:spAutoFit/>
          </a:bodyPr>
          <a:lstStyle/>
          <a:p>
            <a:pPr marL="2540" algn="ctr">
              <a:lnSpc>
                <a:spcPct val="100000"/>
              </a:lnSpc>
              <a:spcBef>
                <a:spcPts val="820"/>
              </a:spcBef>
              <a:tabLst>
                <a:tab pos="5020945" algn="l"/>
              </a:tabLst>
            </a:pPr>
            <a:r>
              <a:rPr sz="2400" dirty="0">
                <a:latin typeface="Georgia"/>
                <a:cs typeface="Georgia"/>
              </a:rPr>
              <a:t>Not</a:t>
            </a:r>
            <a:r>
              <a:rPr sz="2400" spc="-35" dirty="0">
                <a:latin typeface="Georgia"/>
                <a:cs typeface="Georgia"/>
              </a:rPr>
              <a:t> </a:t>
            </a:r>
            <a:r>
              <a:rPr sz="2400" i="1" dirty="0">
                <a:solidFill>
                  <a:srgbClr val="FF0000"/>
                </a:solidFill>
                <a:latin typeface="Georgia"/>
                <a:cs typeface="Georgia"/>
              </a:rPr>
              <a:t>innovation</a:t>
            </a:r>
            <a:r>
              <a:rPr sz="2400" i="1" spc="-30" dirty="0">
                <a:solidFill>
                  <a:srgbClr val="FF0000"/>
                </a:solidFill>
                <a:latin typeface="Georgia"/>
                <a:cs typeface="Georgia"/>
              </a:rPr>
              <a:t> </a:t>
            </a:r>
            <a:r>
              <a:rPr sz="2400" i="1" dirty="0">
                <a:solidFill>
                  <a:srgbClr val="FF0000"/>
                </a:solidFill>
                <a:latin typeface="Georgia"/>
                <a:cs typeface="Georgia"/>
              </a:rPr>
              <a:t>vs</a:t>
            </a:r>
            <a:r>
              <a:rPr sz="2400" i="1" spc="-40" dirty="0">
                <a:solidFill>
                  <a:srgbClr val="FF0000"/>
                </a:solidFill>
                <a:latin typeface="Georgia"/>
                <a:cs typeface="Georgia"/>
              </a:rPr>
              <a:t> </a:t>
            </a:r>
            <a:r>
              <a:rPr sz="2400" i="1" spc="-10" dirty="0">
                <a:solidFill>
                  <a:srgbClr val="FF0000"/>
                </a:solidFill>
                <a:latin typeface="Georgia"/>
                <a:cs typeface="Georgia"/>
              </a:rPr>
              <a:t>ethics/regulation</a:t>
            </a:r>
            <a:r>
              <a:rPr sz="2400" i="1" dirty="0">
                <a:solidFill>
                  <a:srgbClr val="FF0000"/>
                </a:solidFill>
                <a:latin typeface="Georgia"/>
                <a:cs typeface="Georgia"/>
              </a:rPr>
              <a:t>	</a:t>
            </a:r>
            <a:r>
              <a:rPr sz="2400" spc="-25" dirty="0">
                <a:latin typeface="Georgia"/>
                <a:cs typeface="Georgia"/>
              </a:rPr>
              <a:t>but</a:t>
            </a:r>
            <a:endParaRPr sz="2400" dirty="0">
              <a:latin typeface="Georgia"/>
              <a:cs typeface="Georgia"/>
            </a:endParaRPr>
          </a:p>
          <a:p>
            <a:pPr algn="ctr">
              <a:lnSpc>
                <a:spcPct val="100000"/>
              </a:lnSpc>
              <a:spcBef>
                <a:spcPts val="720"/>
              </a:spcBef>
            </a:pPr>
            <a:r>
              <a:rPr sz="2400" i="1" dirty="0">
                <a:solidFill>
                  <a:srgbClr val="FF0000"/>
                </a:solidFill>
                <a:latin typeface="Georgia"/>
                <a:cs typeface="Georgia"/>
              </a:rPr>
              <a:t>ethics/regulation</a:t>
            </a:r>
            <a:r>
              <a:rPr sz="2400" i="1" spc="-10" dirty="0">
                <a:solidFill>
                  <a:srgbClr val="FF0000"/>
                </a:solidFill>
                <a:latin typeface="Georgia"/>
                <a:cs typeface="Georgia"/>
              </a:rPr>
              <a:t> </a:t>
            </a:r>
            <a:r>
              <a:rPr sz="2400" i="1" dirty="0">
                <a:solidFill>
                  <a:srgbClr val="FF0000"/>
                </a:solidFill>
                <a:latin typeface="Georgia"/>
                <a:cs typeface="Georgia"/>
              </a:rPr>
              <a:t>as</a:t>
            </a:r>
            <a:r>
              <a:rPr sz="2400" i="1" spc="-50" dirty="0">
                <a:solidFill>
                  <a:srgbClr val="FF0000"/>
                </a:solidFill>
                <a:latin typeface="Georgia"/>
                <a:cs typeface="Georgia"/>
              </a:rPr>
              <a:t> </a:t>
            </a:r>
            <a:r>
              <a:rPr sz="2400" i="1" spc="-20" dirty="0">
                <a:solidFill>
                  <a:srgbClr val="FF0000"/>
                </a:solidFill>
                <a:latin typeface="Georgia"/>
                <a:cs typeface="Georgia"/>
              </a:rPr>
              <a:t>stepping-</a:t>
            </a:r>
            <a:r>
              <a:rPr sz="2400" i="1" dirty="0">
                <a:solidFill>
                  <a:srgbClr val="FF0000"/>
                </a:solidFill>
                <a:latin typeface="Georgia"/>
                <a:cs typeface="Georgia"/>
              </a:rPr>
              <a:t>stone</a:t>
            </a:r>
            <a:r>
              <a:rPr sz="2400" i="1" spc="-15" dirty="0">
                <a:solidFill>
                  <a:srgbClr val="FF0000"/>
                </a:solidFill>
                <a:latin typeface="Georgia"/>
                <a:cs typeface="Georgia"/>
              </a:rPr>
              <a:t> </a:t>
            </a:r>
            <a:r>
              <a:rPr sz="2400" i="1" dirty="0">
                <a:solidFill>
                  <a:srgbClr val="FF0000"/>
                </a:solidFill>
                <a:latin typeface="Georgia"/>
                <a:cs typeface="Georgia"/>
              </a:rPr>
              <a:t>for</a:t>
            </a:r>
            <a:r>
              <a:rPr sz="2400" i="1" spc="-45" dirty="0">
                <a:solidFill>
                  <a:srgbClr val="FF0000"/>
                </a:solidFill>
                <a:latin typeface="Georgia"/>
                <a:cs typeface="Georgia"/>
              </a:rPr>
              <a:t> </a:t>
            </a:r>
            <a:r>
              <a:rPr sz="2400" i="1" spc="-10" dirty="0">
                <a:solidFill>
                  <a:srgbClr val="FF0000"/>
                </a:solidFill>
                <a:latin typeface="Georgia"/>
                <a:cs typeface="Georgia"/>
              </a:rPr>
              <a:t>innovation</a:t>
            </a:r>
            <a:endParaRPr sz="2400" dirty="0">
              <a:latin typeface="Georgia"/>
              <a:cs typeface="Georgia"/>
            </a:endParaRPr>
          </a:p>
        </p:txBody>
      </p:sp>
      <p:sp>
        <p:nvSpPr>
          <p:cNvPr id="4" name="object 4"/>
          <p:cNvSpPr txBox="1"/>
          <p:nvPr/>
        </p:nvSpPr>
        <p:spPr>
          <a:xfrm>
            <a:off x="1606980" y="3142096"/>
            <a:ext cx="5959475" cy="2189480"/>
          </a:xfrm>
          <a:prstGeom prst="rect">
            <a:avLst/>
          </a:prstGeom>
        </p:spPr>
        <p:txBody>
          <a:bodyPr vert="horz" wrap="square" lIns="0" tIns="85725" rIns="0" bIns="0" rtlCol="0">
            <a:spAutoFit/>
          </a:bodyPr>
          <a:lstStyle/>
          <a:p>
            <a:pPr marL="316865" marR="5080" indent="-304800">
              <a:lnSpc>
                <a:spcPct val="80000"/>
              </a:lnSpc>
              <a:spcBef>
                <a:spcPts val="675"/>
              </a:spcBef>
              <a:buFont typeface="Arial"/>
              <a:buChar char="•"/>
              <a:tabLst>
                <a:tab pos="316865" algn="l"/>
              </a:tabLst>
            </a:pPr>
            <a:r>
              <a:rPr sz="2400" dirty="0">
                <a:latin typeface="Georgia"/>
                <a:cs typeface="Georgia"/>
              </a:rPr>
              <a:t>Innovation</a:t>
            </a:r>
            <a:r>
              <a:rPr sz="2400" spc="-85" dirty="0">
                <a:latin typeface="Georgia"/>
                <a:cs typeface="Georgia"/>
              </a:rPr>
              <a:t> </a:t>
            </a:r>
            <a:r>
              <a:rPr sz="2400" dirty="0">
                <a:latin typeface="Georgia"/>
                <a:cs typeface="Georgia"/>
              </a:rPr>
              <a:t>is</a:t>
            </a:r>
            <a:r>
              <a:rPr sz="2400" spc="-75" dirty="0">
                <a:latin typeface="Georgia"/>
                <a:cs typeface="Georgia"/>
              </a:rPr>
              <a:t> </a:t>
            </a:r>
            <a:r>
              <a:rPr sz="2400" dirty="0">
                <a:latin typeface="Georgia"/>
                <a:cs typeface="Georgia"/>
              </a:rPr>
              <a:t>moving</a:t>
            </a:r>
            <a:r>
              <a:rPr sz="2400" spc="-80" dirty="0">
                <a:latin typeface="Georgia"/>
                <a:cs typeface="Georgia"/>
              </a:rPr>
              <a:t> </a:t>
            </a:r>
            <a:r>
              <a:rPr sz="2400" dirty="0">
                <a:latin typeface="Georgia"/>
                <a:cs typeface="Georgia"/>
              </a:rPr>
              <a:t>technology</a:t>
            </a:r>
            <a:r>
              <a:rPr sz="2400" spc="-50" dirty="0">
                <a:latin typeface="Georgia"/>
                <a:cs typeface="Georgia"/>
              </a:rPr>
              <a:t> </a:t>
            </a:r>
            <a:r>
              <a:rPr sz="2400" spc="-10" dirty="0">
                <a:latin typeface="Georgia"/>
                <a:cs typeface="Georgia"/>
              </a:rPr>
              <a:t>forward, </a:t>
            </a:r>
            <a:r>
              <a:rPr sz="2400" dirty="0">
                <a:latin typeface="Georgia"/>
                <a:cs typeface="Georgia"/>
              </a:rPr>
              <a:t>not</a:t>
            </a:r>
            <a:r>
              <a:rPr sz="2400" spc="-45" dirty="0">
                <a:latin typeface="Georgia"/>
                <a:cs typeface="Georgia"/>
              </a:rPr>
              <a:t> </a:t>
            </a:r>
            <a:r>
              <a:rPr sz="2400" dirty="0">
                <a:latin typeface="Georgia"/>
                <a:cs typeface="Georgia"/>
              </a:rPr>
              <a:t>use</a:t>
            </a:r>
            <a:r>
              <a:rPr sz="2400" spc="-35" dirty="0">
                <a:latin typeface="Georgia"/>
                <a:cs typeface="Georgia"/>
              </a:rPr>
              <a:t> </a:t>
            </a:r>
            <a:r>
              <a:rPr sz="2400" dirty="0">
                <a:latin typeface="Georgia"/>
                <a:cs typeface="Georgia"/>
              </a:rPr>
              <a:t>existing</a:t>
            </a:r>
            <a:r>
              <a:rPr sz="2400" spc="-60" dirty="0">
                <a:latin typeface="Georgia"/>
                <a:cs typeface="Georgia"/>
              </a:rPr>
              <a:t> </a:t>
            </a:r>
            <a:r>
              <a:rPr sz="2400" dirty="0">
                <a:latin typeface="Georgia"/>
                <a:cs typeface="Georgia"/>
              </a:rPr>
              <a:t>tech</a:t>
            </a:r>
            <a:r>
              <a:rPr sz="2400" spc="-45" dirty="0">
                <a:latin typeface="Georgia"/>
                <a:cs typeface="Georgia"/>
              </a:rPr>
              <a:t> </a:t>
            </a:r>
            <a:r>
              <a:rPr sz="2400" dirty="0">
                <a:latin typeface="Georgia"/>
                <a:cs typeface="Georgia"/>
              </a:rPr>
              <a:t>‘as</a:t>
            </a:r>
            <a:r>
              <a:rPr sz="2400" spc="-35" dirty="0">
                <a:latin typeface="Georgia"/>
                <a:cs typeface="Georgia"/>
              </a:rPr>
              <a:t> </a:t>
            </a:r>
            <a:r>
              <a:rPr sz="2400" spc="-25" dirty="0">
                <a:latin typeface="Georgia"/>
                <a:cs typeface="Georgia"/>
              </a:rPr>
              <a:t>is’</a:t>
            </a:r>
            <a:endParaRPr sz="2400" dirty="0">
              <a:latin typeface="Georgia"/>
              <a:cs typeface="Georgia"/>
            </a:endParaRPr>
          </a:p>
          <a:p>
            <a:pPr marL="316865" indent="-304165">
              <a:lnSpc>
                <a:spcPct val="100000"/>
              </a:lnSpc>
              <a:spcBef>
                <a:spcPts val="720"/>
              </a:spcBef>
              <a:buFont typeface="Arial"/>
              <a:buChar char="•"/>
              <a:tabLst>
                <a:tab pos="316865" algn="l"/>
              </a:tabLst>
            </a:pPr>
            <a:r>
              <a:rPr sz="2400" spc="-10" dirty="0">
                <a:latin typeface="Georgia"/>
                <a:cs typeface="Georgia"/>
              </a:rPr>
              <a:t>Regulation</a:t>
            </a:r>
            <a:endParaRPr sz="2400" dirty="0">
              <a:latin typeface="Georgia"/>
              <a:cs typeface="Georgia"/>
            </a:endParaRPr>
          </a:p>
          <a:p>
            <a:pPr marL="926465" lvl="1" indent="-304800">
              <a:lnSpc>
                <a:spcPct val="100000"/>
              </a:lnSpc>
              <a:spcBef>
                <a:spcPts val="240"/>
              </a:spcBef>
              <a:buSzPct val="80952"/>
              <a:buFont typeface="Courier New"/>
              <a:buChar char="o"/>
              <a:tabLst>
                <a:tab pos="926465" algn="l"/>
              </a:tabLst>
            </a:pPr>
            <a:r>
              <a:rPr sz="2100" dirty="0">
                <a:latin typeface="Georgia"/>
                <a:cs typeface="Georgia"/>
              </a:rPr>
              <a:t>Ensuring</a:t>
            </a:r>
            <a:r>
              <a:rPr sz="2100" spc="70" dirty="0">
                <a:latin typeface="Georgia"/>
                <a:cs typeface="Georgia"/>
              </a:rPr>
              <a:t> </a:t>
            </a:r>
            <a:r>
              <a:rPr sz="2100" dirty="0">
                <a:latin typeface="Georgia"/>
                <a:cs typeface="Georgia"/>
              </a:rPr>
              <a:t>public</a:t>
            </a:r>
            <a:r>
              <a:rPr sz="2100" spc="45" dirty="0">
                <a:latin typeface="Georgia"/>
                <a:cs typeface="Georgia"/>
              </a:rPr>
              <a:t> </a:t>
            </a:r>
            <a:r>
              <a:rPr sz="2100" spc="-10" dirty="0">
                <a:latin typeface="Georgia"/>
                <a:cs typeface="Georgia"/>
              </a:rPr>
              <a:t>acceptance</a:t>
            </a:r>
            <a:endParaRPr sz="2100" dirty="0">
              <a:latin typeface="Georgia"/>
              <a:cs typeface="Georgia"/>
            </a:endParaRPr>
          </a:p>
          <a:p>
            <a:pPr marL="926465" lvl="1" indent="-304800">
              <a:lnSpc>
                <a:spcPct val="100000"/>
              </a:lnSpc>
              <a:spcBef>
                <a:spcPts val="215"/>
              </a:spcBef>
              <a:buSzPct val="80952"/>
              <a:buFont typeface="Courier New"/>
              <a:buChar char="o"/>
              <a:tabLst>
                <a:tab pos="926465" algn="l"/>
              </a:tabLst>
            </a:pPr>
            <a:r>
              <a:rPr sz="2100" dirty="0">
                <a:latin typeface="Georgia"/>
                <a:cs typeface="Georgia"/>
              </a:rPr>
              <a:t>Drive</a:t>
            </a:r>
            <a:r>
              <a:rPr sz="2100" spc="40" dirty="0">
                <a:latin typeface="Georgia"/>
                <a:cs typeface="Georgia"/>
              </a:rPr>
              <a:t> </a:t>
            </a:r>
            <a:r>
              <a:rPr sz="2100" dirty="0">
                <a:latin typeface="Georgia"/>
                <a:cs typeface="Georgia"/>
              </a:rPr>
              <a:t>for</a:t>
            </a:r>
            <a:r>
              <a:rPr sz="2100" spc="30" dirty="0">
                <a:latin typeface="Georgia"/>
                <a:cs typeface="Georgia"/>
              </a:rPr>
              <a:t> </a:t>
            </a:r>
            <a:r>
              <a:rPr sz="2100" spc="-10" dirty="0">
                <a:latin typeface="Georgia"/>
                <a:cs typeface="Georgia"/>
              </a:rPr>
              <a:t>transformation</a:t>
            </a:r>
            <a:endParaRPr sz="2100" dirty="0">
              <a:latin typeface="Georgia"/>
              <a:cs typeface="Georgia"/>
            </a:endParaRPr>
          </a:p>
          <a:p>
            <a:pPr marL="926465" lvl="1" indent="-304800">
              <a:lnSpc>
                <a:spcPct val="100000"/>
              </a:lnSpc>
              <a:spcBef>
                <a:spcPts val="229"/>
              </a:spcBef>
              <a:buSzPct val="80952"/>
              <a:buFont typeface="Courier New"/>
              <a:buChar char="o"/>
              <a:tabLst>
                <a:tab pos="926465" algn="l"/>
              </a:tabLst>
            </a:pPr>
            <a:r>
              <a:rPr sz="2100" dirty="0">
                <a:latin typeface="Georgia"/>
                <a:cs typeface="Georgia"/>
              </a:rPr>
              <a:t>Business</a:t>
            </a:r>
            <a:r>
              <a:rPr sz="2100" spc="65" dirty="0">
                <a:latin typeface="Georgia"/>
                <a:cs typeface="Georgia"/>
              </a:rPr>
              <a:t> </a:t>
            </a:r>
            <a:r>
              <a:rPr sz="2100" spc="-10" dirty="0">
                <a:latin typeface="Georgia"/>
                <a:cs typeface="Georgia"/>
              </a:rPr>
              <a:t>differation</a:t>
            </a:r>
            <a:endParaRPr sz="2100" dirty="0">
              <a:latin typeface="Georgia"/>
              <a:cs typeface="Georgia"/>
            </a:endParaRPr>
          </a:p>
        </p:txBody>
      </p:sp>
      <p:pic>
        <p:nvPicPr>
          <p:cNvPr id="5" name="object 5"/>
          <p:cNvPicPr/>
          <p:nvPr/>
        </p:nvPicPr>
        <p:blipFill>
          <a:blip r:embed="rId2" cstate="print"/>
          <a:stretch>
            <a:fillRect/>
          </a:stretch>
        </p:blipFill>
        <p:spPr>
          <a:xfrm>
            <a:off x="8807195" y="2851404"/>
            <a:ext cx="2488679" cy="32628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973" y="1568897"/>
            <a:ext cx="10432540" cy="4916089"/>
          </a:xfrm>
          <a:prstGeom prst="rect">
            <a:avLst/>
          </a:prstGeom>
        </p:spPr>
        <p:txBody>
          <a:bodyPr vert="horz" wrap="square" lIns="0" tIns="100965" rIns="0" bIns="0" rtlCol="0">
            <a:spAutoFit/>
          </a:bodyPr>
          <a:lstStyle/>
          <a:p>
            <a:pPr marL="12700">
              <a:lnSpc>
                <a:spcPct val="100000"/>
              </a:lnSpc>
              <a:spcBef>
                <a:spcPts val="795"/>
              </a:spcBef>
            </a:pPr>
            <a:r>
              <a:rPr sz="1700" dirty="0">
                <a:latin typeface="Georgia"/>
                <a:cs typeface="Georgia"/>
              </a:rPr>
              <a:t>The</a:t>
            </a:r>
            <a:r>
              <a:rPr sz="1700" spc="-40" dirty="0">
                <a:latin typeface="Georgia"/>
                <a:cs typeface="Georgia"/>
              </a:rPr>
              <a:t> </a:t>
            </a:r>
            <a:r>
              <a:rPr sz="1700" dirty="0">
                <a:latin typeface="Georgia"/>
                <a:cs typeface="Georgia"/>
              </a:rPr>
              <a:t>legislation</a:t>
            </a:r>
            <a:r>
              <a:rPr sz="1700" spc="-60" dirty="0">
                <a:latin typeface="Georgia"/>
                <a:cs typeface="Georgia"/>
              </a:rPr>
              <a:t> </a:t>
            </a:r>
            <a:r>
              <a:rPr sz="1700" dirty="0">
                <a:latin typeface="Georgia"/>
                <a:cs typeface="Georgia"/>
              </a:rPr>
              <a:t>aims</a:t>
            </a:r>
            <a:r>
              <a:rPr sz="1700" spc="-15" dirty="0">
                <a:latin typeface="Georgia"/>
                <a:cs typeface="Georgia"/>
              </a:rPr>
              <a:t> </a:t>
            </a:r>
            <a:r>
              <a:rPr sz="1700" dirty="0">
                <a:latin typeface="Georgia"/>
                <a:cs typeface="Georgia"/>
              </a:rPr>
              <a:t>to</a:t>
            </a:r>
            <a:r>
              <a:rPr sz="1700" spc="-30" dirty="0">
                <a:latin typeface="Georgia"/>
                <a:cs typeface="Georgia"/>
              </a:rPr>
              <a:t> </a:t>
            </a:r>
            <a:r>
              <a:rPr sz="1700" dirty="0">
                <a:latin typeface="Georgia"/>
                <a:cs typeface="Georgia"/>
              </a:rPr>
              <a:t>regulate</a:t>
            </a:r>
            <a:r>
              <a:rPr sz="1700" spc="-40" dirty="0">
                <a:latin typeface="Georgia"/>
                <a:cs typeface="Georgia"/>
              </a:rPr>
              <a:t> </a:t>
            </a:r>
            <a:r>
              <a:rPr sz="1700" dirty="0">
                <a:latin typeface="Georgia"/>
                <a:cs typeface="Georgia"/>
              </a:rPr>
              <a:t>AI</a:t>
            </a:r>
            <a:r>
              <a:rPr sz="1700" spc="-30" dirty="0">
                <a:latin typeface="Georgia"/>
                <a:cs typeface="Georgia"/>
              </a:rPr>
              <a:t> </a:t>
            </a:r>
            <a:r>
              <a:rPr sz="1700" dirty="0">
                <a:latin typeface="Georgia"/>
                <a:cs typeface="Georgia"/>
              </a:rPr>
              <a:t>based</a:t>
            </a:r>
            <a:r>
              <a:rPr sz="1700" spc="-30" dirty="0">
                <a:latin typeface="Georgia"/>
                <a:cs typeface="Georgia"/>
              </a:rPr>
              <a:t> </a:t>
            </a:r>
            <a:r>
              <a:rPr sz="1700" dirty="0">
                <a:latin typeface="Georgia"/>
                <a:cs typeface="Georgia"/>
              </a:rPr>
              <a:t>on</a:t>
            </a:r>
            <a:r>
              <a:rPr sz="1700" spc="-35" dirty="0">
                <a:latin typeface="Georgia"/>
                <a:cs typeface="Georgia"/>
              </a:rPr>
              <a:t> </a:t>
            </a:r>
            <a:r>
              <a:rPr sz="1700" dirty="0">
                <a:latin typeface="Georgia"/>
                <a:cs typeface="Georgia"/>
              </a:rPr>
              <a:t>its</a:t>
            </a:r>
            <a:r>
              <a:rPr sz="1700" spc="-35" dirty="0">
                <a:latin typeface="Georgia"/>
                <a:cs typeface="Georgia"/>
              </a:rPr>
              <a:t> </a:t>
            </a:r>
            <a:r>
              <a:rPr sz="1700" dirty="0">
                <a:latin typeface="Georgia"/>
                <a:cs typeface="Georgia"/>
              </a:rPr>
              <a:t>potential</a:t>
            </a:r>
            <a:r>
              <a:rPr sz="1700" spc="-45" dirty="0">
                <a:latin typeface="Georgia"/>
                <a:cs typeface="Georgia"/>
              </a:rPr>
              <a:t> </a:t>
            </a:r>
            <a:r>
              <a:rPr sz="1700" dirty="0">
                <a:latin typeface="Georgia"/>
                <a:cs typeface="Georgia"/>
              </a:rPr>
              <a:t>to</a:t>
            </a:r>
            <a:r>
              <a:rPr sz="1700" spc="-30" dirty="0">
                <a:latin typeface="Georgia"/>
                <a:cs typeface="Georgia"/>
              </a:rPr>
              <a:t> </a:t>
            </a:r>
            <a:r>
              <a:rPr sz="1700" dirty="0">
                <a:latin typeface="Georgia"/>
                <a:cs typeface="Georgia"/>
              </a:rPr>
              <a:t>cause</a:t>
            </a:r>
            <a:r>
              <a:rPr sz="1700" spc="-15" dirty="0">
                <a:latin typeface="Georgia"/>
                <a:cs typeface="Georgia"/>
              </a:rPr>
              <a:t> </a:t>
            </a:r>
            <a:r>
              <a:rPr sz="1700" spc="-10" dirty="0">
                <a:latin typeface="Georgia"/>
                <a:cs typeface="Georgia"/>
              </a:rPr>
              <a:t>harm.</a:t>
            </a:r>
            <a:endParaRPr sz="1700" dirty="0">
              <a:latin typeface="Georgia"/>
              <a:cs typeface="Georgia"/>
            </a:endParaRPr>
          </a:p>
          <a:p>
            <a:pPr marL="317500" marR="83185" indent="-304800">
              <a:lnSpc>
                <a:spcPct val="70000"/>
              </a:lnSpc>
              <a:spcBef>
                <a:spcPts val="1305"/>
              </a:spcBef>
              <a:buFont typeface="Arial"/>
              <a:buChar char="•"/>
              <a:tabLst>
                <a:tab pos="317500" algn="l"/>
              </a:tabLst>
            </a:pPr>
            <a:r>
              <a:rPr sz="1700" dirty="0">
                <a:latin typeface="Georgia"/>
                <a:cs typeface="Georgia"/>
              </a:rPr>
              <a:t>key</a:t>
            </a:r>
            <a:r>
              <a:rPr sz="1700" spc="-30" dirty="0">
                <a:latin typeface="Georgia"/>
                <a:cs typeface="Georgia"/>
              </a:rPr>
              <a:t> </a:t>
            </a:r>
            <a:r>
              <a:rPr sz="1700" dirty="0">
                <a:latin typeface="Georgia"/>
                <a:cs typeface="Georgia"/>
              </a:rPr>
              <a:t>committee</a:t>
            </a:r>
            <a:r>
              <a:rPr sz="1700" spc="-25" dirty="0">
                <a:latin typeface="Georgia"/>
                <a:cs typeface="Georgia"/>
              </a:rPr>
              <a:t> </a:t>
            </a:r>
            <a:r>
              <a:rPr sz="1700" dirty="0">
                <a:latin typeface="Georgia"/>
                <a:cs typeface="Georgia"/>
              </a:rPr>
              <a:t>vote</a:t>
            </a:r>
            <a:r>
              <a:rPr sz="1700" spc="-30" dirty="0">
                <a:latin typeface="Georgia"/>
                <a:cs typeface="Georgia"/>
              </a:rPr>
              <a:t> </a:t>
            </a:r>
            <a:r>
              <a:rPr sz="1700" dirty="0">
                <a:latin typeface="Georgia"/>
                <a:cs typeface="Georgia"/>
              </a:rPr>
              <a:t>approved</a:t>
            </a:r>
            <a:r>
              <a:rPr sz="1700" spc="-25" dirty="0">
                <a:latin typeface="Georgia"/>
                <a:cs typeface="Georgia"/>
              </a:rPr>
              <a:t> </a:t>
            </a:r>
            <a:r>
              <a:rPr sz="1700" dirty="0">
                <a:latin typeface="Georgia"/>
                <a:cs typeface="Georgia"/>
              </a:rPr>
              <a:t>on</a:t>
            </a:r>
            <a:r>
              <a:rPr sz="1700" spc="-30" dirty="0">
                <a:latin typeface="Georgia"/>
                <a:cs typeface="Georgia"/>
              </a:rPr>
              <a:t> </a:t>
            </a:r>
            <a:r>
              <a:rPr sz="1700" dirty="0">
                <a:latin typeface="Georgia"/>
                <a:cs typeface="Georgia"/>
              </a:rPr>
              <a:t>11</a:t>
            </a:r>
            <a:r>
              <a:rPr sz="1700" spc="-30" dirty="0">
                <a:latin typeface="Georgia"/>
                <a:cs typeface="Georgia"/>
              </a:rPr>
              <a:t> </a:t>
            </a:r>
            <a:r>
              <a:rPr sz="1700" dirty="0">
                <a:latin typeface="Georgia"/>
                <a:cs typeface="Georgia"/>
              </a:rPr>
              <a:t>May,</a:t>
            </a:r>
            <a:r>
              <a:rPr sz="1700" spc="-25" dirty="0">
                <a:latin typeface="Georgia"/>
                <a:cs typeface="Georgia"/>
              </a:rPr>
              <a:t> </a:t>
            </a:r>
            <a:r>
              <a:rPr sz="1700" dirty="0">
                <a:latin typeface="Georgia"/>
                <a:cs typeface="Georgia"/>
              </a:rPr>
              <a:t>but</a:t>
            </a:r>
            <a:r>
              <a:rPr sz="1700" spc="-30" dirty="0">
                <a:latin typeface="Georgia"/>
                <a:cs typeface="Georgia"/>
              </a:rPr>
              <a:t> </a:t>
            </a:r>
            <a:r>
              <a:rPr sz="1700" dirty="0">
                <a:latin typeface="Georgia"/>
                <a:cs typeface="Georgia"/>
              </a:rPr>
              <a:t>it</a:t>
            </a:r>
            <a:r>
              <a:rPr sz="1700" spc="-20" dirty="0">
                <a:latin typeface="Georgia"/>
                <a:cs typeface="Georgia"/>
              </a:rPr>
              <a:t> </a:t>
            </a:r>
            <a:r>
              <a:rPr sz="1700" dirty="0">
                <a:latin typeface="Georgia"/>
                <a:cs typeface="Georgia"/>
              </a:rPr>
              <a:t>is</a:t>
            </a:r>
            <a:r>
              <a:rPr sz="1700" spc="-25" dirty="0">
                <a:latin typeface="Georgia"/>
                <a:cs typeface="Georgia"/>
              </a:rPr>
              <a:t> </a:t>
            </a:r>
            <a:r>
              <a:rPr sz="1700" dirty="0">
                <a:latin typeface="Georgia"/>
                <a:cs typeface="Georgia"/>
              </a:rPr>
              <a:t>expected</a:t>
            </a:r>
            <a:r>
              <a:rPr sz="1700" spc="-20" dirty="0">
                <a:latin typeface="Georgia"/>
                <a:cs typeface="Georgia"/>
              </a:rPr>
              <a:t> </a:t>
            </a:r>
            <a:r>
              <a:rPr sz="1700" dirty="0">
                <a:latin typeface="Georgia"/>
                <a:cs typeface="Georgia"/>
              </a:rPr>
              <a:t>to</a:t>
            </a:r>
            <a:r>
              <a:rPr sz="1700" spc="-25" dirty="0">
                <a:latin typeface="Georgia"/>
                <a:cs typeface="Georgia"/>
              </a:rPr>
              <a:t> </a:t>
            </a:r>
            <a:r>
              <a:rPr sz="1700" dirty="0">
                <a:latin typeface="Georgia"/>
                <a:cs typeface="Georgia"/>
              </a:rPr>
              <a:t>go</a:t>
            </a:r>
            <a:r>
              <a:rPr sz="1700" spc="-25" dirty="0">
                <a:latin typeface="Georgia"/>
                <a:cs typeface="Georgia"/>
              </a:rPr>
              <a:t> </a:t>
            </a:r>
            <a:r>
              <a:rPr sz="1700" dirty="0">
                <a:latin typeface="Georgia"/>
                <a:cs typeface="Georgia"/>
              </a:rPr>
              <a:t>to</a:t>
            </a:r>
            <a:r>
              <a:rPr sz="1700" spc="-15" dirty="0">
                <a:latin typeface="Georgia"/>
                <a:cs typeface="Georgia"/>
              </a:rPr>
              <a:t> </a:t>
            </a:r>
            <a:r>
              <a:rPr sz="1700" dirty="0">
                <a:latin typeface="Georgia"/>
                <a:cs typeface="Georgia"/>
              </a:rPr>
              <a:t>a</a:t>
            </a:r>
            <a:r>
              <a:rPr sz="1700" spc="-15" dirty="0">
                <a:latin typeface="Georgia"/>
                <a:cs typeface="Georgia"/>
              </a:rPr>
              <a:t> </a:t>
            </a:r>
            <a:r>
              <a:rPr sz="1700" dirty="0">
                <a:latin typeface="Georgia"/>
                <a:cs typeface="Georgia"/>
              </a:rPr>
              <a:t>plenary</a:t>
            </a:r>
            <a:r>
              <a:rPr sz="1700" spc="-30" dirty="0">
                <a:latin typeface="Georgia"/>
                <a:cs typeface="Georgia"/>
              </a:rPr>
              <a:t> </a:t>
            </a:r>
            <a:r>
              <a:rPr sz="1700" dirty="0">
                <a:latin typeface="Georgia"/>
                <a:cs typeface="Georgia"/>
              </a:rPr>
              <a:t>vote</a:t>
            </a:r>
            <a:r>
              <a:rPr sz="1700" spc="-30" dirty="0">
                <a:latin typeface="Georgia"/>
                <a:cs typeface="Georgia"/>
              </a:rPr>
              <a:t> </a:t>
            </a:r>
            <a:r>
              <a:rPr sz="1700" dirty="0">
                <a:latin typeface="Georgia"/>
                <a:cs typeface="Georgia"/>
              </a:rPr>
              <a:t>in</a:t>
            </a:r>
            <a:r>
              <a:rPr sz="1700" spc="-20" dirty="0">
                <a:latin typeface="Georgia"/>
                <a:cs typeface="Georgia"/>
              </a:rPr>
              <a:t> mid- </a:t>
            </a:r>
            <a:r>
              <a:rPr sz="1700" spc="-10" dirty="0">
                <a:latin typeface="Georgia"/>
                <a:cs typeface="Georgia"/>
              </a:rPr>
              <a:t>June.</a:t>
            </a:r>
            <a:endParaRPr sz="1700" dirty="0">
              <a:latin typeface="Georgia"/>
              <a:cs typeface="Georgia"/>
            </a:endParaRPr>
          </a:p>
          <a:p>
            <a:pPr marL="317500">
              <a:lnSpc>
                <a:spcPct val="100000"/>
              </a:lnSpc>
              <a:spcBef>
                <a:spcPts val="820"/>
              </a:spcBef>
            </a:pPr>
            <a:r>
              <a:rPr sz="1700" dirty="0">
                <a:latin typeface="Georgia"/>
                <a:cs typeface="Georgia"/>
              </a:rPr>
              <a:t>Key</a:t>
            </a:r>
            <a:r>
              <a:rPr sz="1700" spc="-15" dirty="0">
                <a:latin typeface="Georgia"/>
                <a:cs typeface="Georgia"/>
              </a:rPr>
              <a:t> </a:t>
            </a:r>
            <a:r>
              <a:rPr sz="1700" spc="-10" dirty="0">
                <a:latin typeface="Georgia"/>
                <a:cs typeface="Georgia"/>
              </a:rPr>
              <a:t>points</a:t>
            </a:r>
            <a:endParaRPr sz="1700" dirty="0">
              <a:latin typeface="Georgia"/>
              <a:cs typeface="Georgia"/>
            </a:endParaRPr>
          </a:p>
          <a:p>
            <a:pPr marL="926465" lvl="1" indent="-304165">
              <a:lnSpc>
                <a:spcPct val="100000"/>
              </a:lnSpc>
              <a:spcBef>
                <a:spcPts val="150"/>
              </a:spcBef>
              <a:buSzPct val="80000"/>
              <a:buFont typeface="Courier New"/>
              <a:buChar char="o"/>
              <a:tabLst>
                <a:tab pos="926465" algn="l"/>
              </a:tabLst>
            </a:pPr>
            <a:r>
              <a:rPr sz="1500" dirty="0">
                <a:latin typeface="Georgia"/>
                <a:cs typeface="Georgia"/>
              </a:rPr>
              <a:t>Stricter</a:t>
            </a:r>
            <a:r>
              <a:rPr sz="1500" spc="-50" dirty="0">
                <a:latin typeface="Georgia"/>
                <a:cs typeface="Georgia"/>
              </a:rPr>
              <a:t> </a:t>
            </a:r>
            <a:r>
              <a:rPr sz="1500" dirty="0">
                <a:latin typeface="Georgia"/>
                <a:cs typeface="Georgia"/>
              </a:rPr>
              <a:t>rules</a:t>
            </a:r>
            <a:r>
              <a:rPr sz="1500" spc="-35" dirty="0">
                <a:latin typeface="Georgia"/>
                <a:cs typeface="Georgia"/>
              </a:rPr>
              <a:t> </a:t>
            </a:r>
            <a:r>
              <a:rPr sz="1500" dirty="0">
                <a:latin typeface="Georgia"/>
                <a:cs typeface="Georgia"/>
              </a:rPr>
              <a:t>for</a:t>
            </a:r>
            <a:r>
              <a:rPr sz="1500" spc="-35" dirty="0">
                <a:latin typeface="Georgia"/>
                <a:cs typeface="Georgia"/>
              </a:rPr>
              <a:t> </a:t>
            </a:r>
            <a:r>
              <a:rPr sz="1500" dirty="0">
                <a:latin typeface="Georgia"/>
                <a:cs typeface="Georgia"/>
              </a:rPr>
              <a:t>foundation</a:t>
            </a:r>
            <a:r>
              <a:rPr sz="1500" spc="-30" dirty="0">
                <a:latin typeface="Georgia"/>
                <a:cs typeface="Georgia"/>
              </a:rPr>
              <a:t> </a:t>
            </a:r>
            <a:r>
              <a:rPr sz="1500" spc="-10" dirty="0">
                <a:latin typeface="Georgia"/>
                <a:cs typeface="Georgia"/>
              </a:rPr>
              <a:t>models:</a:t>
            </a:r>
            <a:endParaRPr sz="1500" dirty="0">
              <a:latin typeface="Georgia"/>
              <a:cs typeface="Georgia"/>
            </a:endParaRPr>
          </a:p>
          <a:p>
            <a:pPr marL="1536700" marR="5080" lvl="2" indent="-304800">
              <a:lnSpc>
                <a:spcPct val="70000"/>
              </a:lnSpc>
              <a:spcBef>
                <a:spcPts val="710"/>
              </a:spcBef>
              <a:buFont typeface="Wingdings"/>
              <a:buChar char=""/>
              <a:tabLst>
                <a:tab pos="1536700" algn="l"/>
              </a:tabLst>
            </a:pPr>
            <a:r>
              <a:rPr sz="1500" dirty="0">
                <a:latin typeface="Georgia"/>
                <a:cs typeface="Georgia"/>
              </a:rPr>
              <a:t>stricter</a:t>
            </a:r>
            <a:r>
              <a:rPr sz="1500" spc="-55" dirty="0">
                <a:latin typeface="Georgia"/>
                <a:cs typeface="Georgia"/>
              </a:rPr>
              <a:t> </a:t>
            </a:r>
            <a:r>
              <a:rPr sz="1500" dirty="0">
                <a:latin typeface="Georgia"/>
                <a:cs typeface="Georgia"/>
              </a:rPr>
              <a:t>rules</a:t>
            </a:r>
            <a:r>
              <a:rPr sz="1500" spc="-35" dirty="0">
                <a:latin typeface="Georgia"/>
                <a:cs typeface="Georgia"/>
              </a:rPr>
              <a:t> </a:t>
            </a:r>
            <a:r>
              <a:rPr sz="1500" dirty="0">
                <a:latin typeface="Georgia"/>
                <a:cs typeface="Georgia"/>
              </a:rPr>
              <a:t>for</a:t>
            </a:r>
            <a:r>
              <a:rPr sz="1500" spc="-30" dirty="0">
                <a:latin typeface="Georgia"/>
                <a:cs typeface="Georgia"/>
              </a:rPr>
              <a:t> </a:t>
            </a:r>
            <a:r>
              <a:rPr sz="1500" dirty="0">
                <a:latin typeface="Georgia"/>
                <a:cs typeface="Georgia"/>
              </a:rPr>
              <a:t>foundation</a:t>
            </a:r>
            <a:r>
              <a:rPr sz="1500" spc="-50" dirty="0">
                <a:latin typeface="Georgia"/>
                <a:cs typeface="Georgia"/>
              </a:rPr>
              <a:t> </a:t>
            </a:r>
            <a:r>
              <a:rPr sz="1500" dirty="0">
                <a:latin typeface="Georgia"/>
                <a:cs typeface="Georgia"/>
              </a:rPr>
              <a:t>models</a:t>
            </a:r>
            <a:r>
              <a:rPr sz="1500" spc="-15" dirty="0">
                <a:latin typeface="Georgia"/>
                <a:cs typeface="Georgia"/>
              </a:rPr>
              <a:t> </a:t>
            </a:r>
            <a:r>
              <a:rPr sz="1500" dirty="0">
                <a:latin typeface="Georgia"/>
                <a:cs typeface="Georgia"/>
              </a:rPr>
              <a:t>and</a:t>
            </a:r>
            <a:r>
              <a:rPr sz="1500" spc="-45" dirty="0">
                <a:latin typeface="Georgia"/>
                <a:cs typeface="Georgia"/>
              </a:rPr>
              <a:t> </a:t>
            </a:r>
            <a:r>
              <a:rPr sz="1500" dirty="0">
                <a:latin typeface="Georgia"/>
                <a:cs typeface="Georgia"/>
              </a:rPr>
              <a:t>bans</a:t>
            </a:r>
            <a:r>
              <a:rPr sz="1500" spc="-40" dirty="0">
                <a:latin typeface="Georgia"/>
                <a:cs typeface="Georgia"/>
              </a:rPr>
              <a:t> </a:t>
            </a:r>
            <a:r>
              <a:rPr sz="1500" dirty="0">
                <a:latin typeface="Georgia"/>
                <a:cs typeface="Georgia"/>
              </a:rPr>
              <a:t>"</a:t>
            </a:r>
            <a:r>
              <a:rPr sz="1500" b="1" dirty="0">
                <a:latin typeface="Georgia"/>
                <a:cs typeface="Georgia"/>
              </a:rPr>
              <a:t>purposeful"</a:t>
            </a:r>
            <a:r>
              <a:rPr sz="1500" b="1" spc="-20" dirty="0">
                <a:latin typeface="Georgia"/>
                <a:cs typeface="Georgia"/>
              </a:rPr>
              <a:t> </a:t>
            </a:r>
            <a:r>
              <a:rPr sz="1500" b="1" dirty="0">
                <a:latin typeface="Georgia"/>
                <a:cs typeface="Georgia"/>
              </a:rPr>
              <a:t>manipulation</a:t>
            </a:r>
            <a:r>
              <a:rPr sz="1500" b="1" spc="-45" dirty="0">
                <a:latin typeface="Georgia"/>
                <a:cs typeface="Georgia"/>
              </a:rPr>
              <a:t> </a:t>
            </a:r>
            <a:r>
              <a:rPr sz="1500" b="1" dirty="0">
                <a:latin typeface="Georgia"/>
                <a:cs typeface="Georgia"/>
              </a:rPr>
              <a:t>and</a:t>
            </a:r>
            <a:r>
              <a:rPr sz="1500" b="1" spc="-50" dirty="0">
                <a:latin typeface="Georgia"/>
                <a:cs typeface="Georgia"/>
              </a:rPr>
              <a:t> </a:t>
            </a:r>
            <a:r>
              <a:rPr sz="1500" b="1" dirty="0">
                <a:latin typeface="Georgia"/>
                <a:cs typeface="Georgia"/>
              </a:rPr>
              <a:t>the</a:t>
            </a:r>
            <a:r>
              <a:rPr sz="1500" b="1" spc="-30" dirty="0">
                <a:latin typeface="Georgia"/>
                <a:cs typeface="Georgia"/>
              </a:rPr>
              <a:t> </a:t>
            </a:r>
            <a:r>
              <a:rPr sz="1500" b="1" dirty="0">
                <a:latin typeface="Georgia"/>
                <a:cs typeface="Georgia"/>
              </a:rPr>
              <a:t>use</a:t>
            </a:r>
            <a:r>
              <a:rPr sz="1500" b="1" spc="-40" dirty="0">
                <a:latin typeface="Georgia"/>
                <a:cs typeface="Georgia"/>
              </a:rPr>
              <a:t> </a:t>
            </a:r>
            <a:r>
              <a:rPr sz="1500" b="1" spc="-25" dirty="0">
                <a:latin typeface="Georgia"/>
                <a:cs typeface="Georgia"/>
              </a:rPr>
              <a:t>of </a:t>
            </a:r>
            <a:r>
              <a:rPr sz="1500" b="1" dirty="0">
                <a:latin typeface="Georgia"/>
                <a:cs typeface="Georgia"/>
              </a:rPr>
              <a:t>emotion</a:t>
            </a:r>
            <a:r>
              <a:rPr sz="1500" b="1" spc="-30" dirty="0">
                <a:latin typeface="Georgia"/>
                <a:cs typeface="Georgia"/>
              </a:rPr>
              <a:t> </a:t>
            </a:r>
            <a:r>
              <a:rPr sz="1500" b="1" dirty="0">
                <a:latin typeface="Georgia"/>
                <a:cs typeface="Georgia"/>
              </a:rPr>
              <a:t>recognition</a:t>
            </a:r>
            <a:r>
              <a:rPr sz="1500" b="1" spc="-55" dirty="0">
                <a:latin typeface="Georgia"/>
                <a:cs typeface="Georgia"/>
              </a:rPr>
              <a:t> </a:t>
            </a:r>
            <a:r>
              <a:rPr sz="1500" b="1" spc="-10" dirty="0">
                <a:latin typeface="Georgia"/>
                <a:cs typeface="Georgia"/>
              </a:rPr>
              <a:t>AI-</a:t>
            </a:r>
            <a:r>
              <a:rPr sz="1500" b="1" dirty="0">
                <a:latin typeface="Georgia"/>
                <a:cs typeface="Georgia"/>
              </a:rPr>
              <a:t>powered</a:t>
            </a:r>
            <a:r>
              <a:rPr sz="1500" b="1" spc="-25" dirty="0">
                <a:latin typeface="Georgia"/>
                <a:cs typeface="Georgia"/>
              </a:rPr>
              <a:t> </a:t>
            </a:r>
            <a:r>
              <a:rPr sz="1500" b="1" dirty="0">
                <a:latin typeface="Georgia"/>
                <a:cs typeface="Georgia"/>
              </a:rPr>
              <a:t>software</a:t>
            </a:r>
            <a:r>
              <a:rPr sz="1500" b="1" spc="-50" dirty="0">
                <a:latin typeface="Georgia"/>
                <a:cs typeface="Georgia"/>
              </a:rPr>
              <a:t> </a:t>
            </a:r>
            <a:r>
              <a:rPr sz="1500" b="1" dirty="0">
                <a:latin typeface="Georgia"/>
                <a:cs typeface="Georgia"/>
              </a:rPr>
              <a:t>in</a:t>
            </a:r>
            <a:r>
              <a:rPr sz="1500" b="1" spc="-45" dirty="0">
                <a:latin typeface="Georgia"/>
                <a:cs typeface="Georgia"/>
              </a:rPr>
              <a:t> </a:t>
            </a:r>
            <a:r>
              <a:rPr sz="1500" b="1" dirty="0">
                <a:latin typeface="Georgia"/>
                <a:cs typeface="Georgia"/>
              </a:rPr>
              <a:t>certain</a:t>
            </a:r>
            <a:r>
              <a:rPr sz="1500" b="1" spc="-55" dirty="0">
                <a:latin typeface="Georgia"/>
                <a:cs typeface="Georgia"/>
              </a:rPr>
              <a:t> </a:t>
            </a:r>
            <a:r>
              <a:rPr sz="1500" b="1" spc="-10" dirty="0">
                <a:latin typeface="Georgia"/>
                <a:cs typeface="Georgia"/>
              </a:rPr>
              <a:t>areas.</a:t>
            </a:r>
            <a:endParaRPr sz="1500" b="1" dirty="0">
              <a:latin typeface="Georgia"/>
              <a:cs typeface="Georgia"/>
            </a:endParaRPr>
          </a:p>
          <a:p>
            <a:pPr marL="926465" lvl="1" indent="-304165">
              <a:lnSpc>
                <a:spcPct val="100000"/>
              </a:lnSpc>
              <a:spcBef>
                <a:spcPts val="155"/>
              </a:spcBef>
              <a:buSzPct val="80000"/>
              <a:buFont typeface="Courier New"/>
              <a:buChar char="o"/>
              <a:tabLst>
                <a:tab pos="926465" algn="l"/>
              </a:tabLst>
            </a:pPr>
            <a:r>
              <a:rPr sz="1500" dirty="0">
                <a:latin typeface="Georgia"/>
                <a:cs typeface="Georgia"/>
              </a:rPr>
              <a:t>Prohibited</a:t>
            </a:r>
            <a:r>
              <a:rPr sz="1500" spc="-60" dirty="0">
                <a:latin typeface="Georgia"/>
                <a:cs typeface="Georgia"/>
              </a:rPr>
              <a:t> </a:t>
            </a:r>
            <a:r>
              <a:rPr sz="1500" spc="-10" dirty="0">
                <a:latin typeface="Georgia"/>
                <a:cs typeface="Georgia"/>
              </a:rPr>
              <a:t>practices</a:t>
            </a:r>
            <a:endParaRPr sz="1500" dirty="0">
              <a:latin typeface="Georgia"/>
              <a:cs typeface="Georgia"/>
            </a:endParaRPr>
          </a:p>
          <a:p>
            <a:pPr marL="1536065" lvl="2" indent="-304165">
              <a:lnSpc>
                <a:spcPct val="100000"/>
              </a:lnSpc>
              <a:spcBef>
                <a:spcPts val="155"/>
              </a:spcBef>
              <a:buFont typeface="Wingdings"/>
              <a:buChar char=""/>
              <a:tabLst>
                <a:tab pos="1536065" algn="l"/>
              </a:tabLst>
            </a:pPr>
            <a:r>
              <a:rPr sz="1500" b="1" dirty="0">
                <a:latin typeface="Georgia"/>
                <a:cs typeface="Georgia"/>
              </a:rPr>
              <a:t>such</a:t>
            </a:r>
            <a:r>
              <a:rPr sz="1500" b="1" spc="-50" dirty="0">
                <a:latin typeface="Georgia"/>
                <a:cs typeface="Georgia"/>
              </a:rPr>
              <a:t> </a:t>
            </a:r>
            <a:r>
              <a:rPr sz="1500" b="1" dirty="0">
                <a:latin typeface="Georgia"/>
                <a:cs typeface="Georgia"/>
              </a:rPr>
              <a:t>as</a:t>
            </a:r>
            <a:r>
              <a:rPr sz="1500" b="1" spc="-45" dirty="0">
                <a:latin typeface="Georgia"/>
                <a:cs typeface="Georgia"/>
              </a:rPr>
              <a:t> </a:t>
            </a:r>
            <a:r>
              <a:rPr sz="1500" b="1" spc="-10" dirty="0">
                <a:latin typeface="Georgia"/>
                <a:cs typeface="Georgia"/>
              </a:rPr>
              <a:t>AI-</a:t>
            </a:r>
            <a:r>
              <a:rPr sz="1500" b="1" dirty="0">
                <a:latin typeface="Georgia"/>
                <a:cs typeface="Georgia"/>
              </a:rPr>
              <a:t>powered tools</a:t>
            </a:r>
            <a:r>
              <a:rPr sz="1500" b="1" spc="-30" dirty="0">
                <a:latin typeface="Georgia"/>
                <a:cs typeface="Georgia"/>
              </a:rPr>
              <a:t> </a:t>
            </a:r>
            <a:r>
              <a:rPr sz="1500" b="1" dirty="0">
                <a:latin typeface="Georgia"/>
                <a:cs typeface="Georgia"/>
              </a:rPr>
              <a:t>for</a:t>
            </a:r>
            <a:r>
              <a:rPr sz="1500" b="1" spc="-40" dirty="0">
                <a:latin typeface="Georgia"/>
                <a:cs typeface="Georgia"/>
              </a:rPr>
              <a:t> </a:t>
            </a:r>
            <a:r>
              <a:rPr sz="1500" b="1" dirty="0">
                <a:latin typeface="Georgia"/>
                <a:cs typeface="Georgia"/>
              </a:rPr>
              <a:t>all</a:t>
            </a:r>
            <a:r>
              <a:rPr sz="1500" b="1" spc="-50" dirty="0">
                <a:latin typeface="Georgia"/>
                <a:cs typeface="Georgia"/>
              </a:rPr>
              <a:t> </a:t>
            </a:r>
            <a:r>
              <a:rPr sz="1500" b="1" dirty="0">
                <a:latin typeface="Georgia"/>
                <a:cs typeface="Georgia"/>
              </a:rPr>
              <a:t>general</a:t>
            </a:r>
            <a:r>
              <a:rPr sz="1500" b="1" spc="-50" dirty="0">
                <a:latin typeface="Georgia"/>
                <a:cs typeface="Georgia"/>
              </a:rPr>
              <a:t> </a:t>
            </a:r>
            <a:r>
              <a:rPr sz="1500" b="1" dirty="0">
                <a:latin typeface="Georgia"/>
                <a:cs typeface="Georgia"/>
              </a:rPr>
              <a:t>monitoring</a:t>
            </a:r>
            <a:r>
              <a:rPr sz="1500" b="1" spc="-35" dirty="0">
                <a:latin typeface="Georgia"/>
                <a:cs typeface="Georgia"/>
              </a:rPr>
              <a:t> </a:t>
            </a:r>
            <a:r>
              <a:rPr sz="1500" b="1" dirty="0">
                <a:latin typeface="Georgia"/>
                <a:cs typeface="Georgia"/>
              </a:rPr>
              <a:t>of</a:t>
            </a:r>
            <a:r>
              <a:rPr sz="1500" b="1" spc="-25" dirty="0">
                <a:latin typeface="Georgia"/>
                <a:cs typeface="Georgia"/>
              </a:rPr>
              <a:t> </a:t>
            </a:r>
            <a:r>
              <a:rPr sz="1500" b="1" dirty="0">
                <a:latin typeface="Georgia"/>
                <a:cs typeface="Georgia"/>
              </a:rPr>
              <a:t>interpersonal</a:t>
            </a:r>
            <a:r>
              <a:rPr sz="1500" b="1" spc="-30" dirty="0">
                <a:latin typeface="Georgia"/>
                <a:cs typeface="Georgia"/>
              </a:rPr>
              <a:t> </a:t>
            </a:r>
            <a:r>
              <a:rPr sz="1500" b="1" spc="-10" dirty="0">
                <a:latin typeface="Georgia"/>
                <a:cs typeface="Georgia"/>
              </a:rPr>
              <a:t>communications</a:t>
            </a:r>
            <a:r>
              <a:rPr sz="1500" spc="-10" dirty="0">
                <a:latin typeface="Georgia"/>
                <a:cs typeface="Georgia"/>
              </a:rPr>
              <a:t>.</a:t>
            </a:r>
            <a:endParaRPr sz="1500" dirty="0">
              <a:latin typeface="Georgia"/>
              <a:cs typeface="Georgia"/>
            </a:endParaRPr>
          </a:p>
          <a:p>
            <a:pPr marL="926465" lvl="1" indent="-304165">
              <a:lnSpc>
                <a:spcPct val="100000"/>
              </a:lnSpc>
              <a:spcBef>
                <a:spcPts val="1430"/>
              </a:spcBef>
              <a:buSzPct val="80000"/>
              <a:buFont typeface="Courier New"/>
              <a:buChar char="o"/>
              <a:tabLst>
                <a:tab pos="926465" algn="l"/>
              </a:tabLst>
            </a:pPr>
            <a:r>
              <a:rPr sz="1500" dirty="0">
                <a:latin typeface="Georgia"/>
                <a:cs typeface="Georgia"/>
              </a:rPr>
              <a:t>General</a:t>
            </a:r>
            <a:r>
              <a:rPr sz="1500" spc="-35" dirty="0">
                <a:latin typeface="Georgia"/>
                <a:cs typeface="Georgia"/>
              </a:rPr>
              <a:t> </a:t>
            </a:r>
            <a:r>
              <a:rPr sz="1500" spc="-10" dirty="0">
                <a:latin typeface="Georgia"/>
                <a:cs typeface="Georgia"/>
              </a:rPr>
              <a:t>principles:</a:t>
            </a:r>
            <a:endParaRPr sz="1500" dirty="0">
              <a:latin typeface="Georgia"/>
              <a:cs typeface="Georgia"/>
            </a:endParaRPr>
          </a:p>
          <a:p>
            <a:pPr marL="1536065" lvl="2" indent="-304165">
              <a:lnSpc>
                <a:spcPts val="1530"/>
              </a:lnSpc>
              <a:spcBef>
                <a:spcPts val="155"/>
              </a:spcBef>
              <a:buFont typeface="Wingdings"/>
              <a:buChar char=""/>
              <a:tabLst>
                <a:tab pos="1536065" algn="l"/>
              </a:tabLst>
            </a:pPr>
            <a:r>
              <a:rPr sz="1500" b="1" dirty="0">
                <a:latin typeface="Georgia"/>
                <a:cs typeface="Georgia"/>
              </a:rPr>
              <a:t>including</a:t>
            </a:r>
            <a:r>
              <a:rPr sz="1500" b="1" spc="-65" dirty="0">
                <a:latin typeface="Georgia"/>
                <a:cs typeface="Georgia"/>
              </a:rPr>
              <a:t> </a:t>
            </a:r>
            <a:r>
              <a:rPr sz="1500" b="1" dirty="0">
                <a:latin typeface="Georgia"/>
                <a:cs typeface="Georgia"/>
              </a:rPr>
              <a:t>human</a:t>
            </a:r>
            <a:r>
              <a:rPr sz="1500" b="1" spc="-30" dirty="0">
                <a:latin typeface="Georgia"/>
                <a:cs typeface="Georgia"/>
              </a:rPr>
              <a:t> </a:t>
            </a:r>
            <a:r>
              <a:rPr sz="1500" b="1" dirty="0">
                <a:latin typeface="Georgia"/>
                <a:cs typeface="Georgia"/>
              </a:rPr>
              <a:t>agency</a:t>
            </a:r>
            <a:r>
              <a:rPr sz="1500" b="1" spc="-50" dirty="0">
                <a:latin typeface="Georgia"/>
                <a:cs typeface="Georgia"/>
              </a:rPr>
              <a:t> </a:t>
            </a:r>
            <a:r>
              <a:rPr sz="1500" b="1" dirty="0">
                <a:latin typeface="Georgia"/>
                <a:cs typeface="Georgia"/>
              </a:rPr>
              <a:t>and</a:t>
            </a:r>
            <a:r>
              <a:rPr sz="1500" b="1" spc="-30" dirty="0">
                <a:latin typeface="Georgia"/>
                <a:cs typeface="Georgia"/>
              </a:rPr>
              <a:t> </a:t>
            </a:r>
            <a:r>
              <a:rPr sz="1500" b="1" dirty="0">
                <a:latin typeface="Georgia"/>
                <a:cs typeface="Georgia"/>
              </a:rPr>
              <a:t>oversight,</a:t>
            </a:r>
            <a:r>
              <a:rPr sz="1500" b="1" spc="-30" dirty="0">
                <a:latin typeface="Georgia"/>
                <a:cs typeface="Georgia"/>
              </a:rPr>
              <a:t> </a:t>
            </a:r>
            <a:r>
              <a:rPr sz="1500" b="1" dirty="0">
                <a:latin typeface="Georgia"/>
                <a:cs typeface="Georgia"/>
              </a:rPr>
              <a:t>technical</a:t>
            </a:r>
            <a:r>
              <a:rPr sz="1500" b="1" spc="-65" dirty="0">
                <a:latin typeface="Georgia"/>
                <a:cs typeface="Georgia"/>
              </a:rPr>
              <a:t> </a:t>
            </a:r>
            <a:r>
              <a:rPr sz="1500" b="1" dirty="0">
                <a:latin typeface="Georgia"/>
                <a:cs typeface="Georgia"/>
              </a:rPr>
              <a:t>robustness</a:t>
            </a:r>
            <a:r>
              <a:rPr sz="1500" b="1" spc="-20" dirty="0">
                <a:latin typeface="Georgia"/>
                <a:cs typeface="Georgia"/>
              </a:rPr>
              <a:t> </a:t>
            </a:r>
            <a:r>
              <a:rPr sz="1500" b="1" dirty="0">
                <a:latin typeface="Georgia"/>
                <a:cs typeface="Georgia"/>
              </a:rPr>
              <a:t>and</a:t>
            </a:r>
            <a:r>
              <a:rPr sz="1500" b="1" spc="-30" dirty="0">
                <a:latin typeface="Georgia"/>
                <a:cs typeface="Georgia"/>
              </a:rPr>
              <a:t> </a:t>
            </a:r>
            <a:r>
              <a:rPr sz="1500" b="1" dirty="0">
                <a:latin typeface="Georgia"/>
                <a:cs typeface="Georgia"/>
              </a:rPr>
              <a:t>safety,</a:t>
            </a:r>
            <a:r>
              <a:rPr sz="1500" b="1" spc="-55" dirty="0">
                <a:latin typeface="Georgia"/>
                <a:cs typeface="Georgia"/>
              </a:rPr>
              <a:t> </a:t>
            </a:r>
            <a:r>
              <a:rPr sz="1500" b="1" dirty="0">
                <a:latin typeface="Georgia"/>
                <a:cs typeface="Georgia"/>
              </a:rPr>
              <a:t>privacy</a:t>
            </a:r>
            <a:r>
              <a:rPr sz="1500" b="1" spc="-35" dirty="0">
                <a:latin typeface="Georgia"/>
                <a:cs typeface="Georgia"/>
              </a:rPr>
              <a:t> </a:t>
            </a:r>
            <a:r>
              <a:rPr sz="1500" b="1" spc="-25" dirty="0">
                <a:latin typeface="Georgia"/>
                <a:cs typeface="Georgia"/>
              </a:rPr>
              <a:t>and</a:t>
            </a:r>
            <a:endParaRPr sz="1500" b="1" dirty="0">
              <a:latin typeface="Georgia"/>
              <a:cs typeface="Georgia"/>
            </a:endParaRPr>
          </a:p>
          <a:p>
            <a:pPr marL="1536065" marR="274320">
              <a:lnSpc>
                <a:spcPct val="70000"/>
              </a:lnSpc>
              <a:spcBef>
                <a:spcPts val="270"/>
              </a:spcBef>
            </a:pPr>
            <a:r>
              <a:rPr sz="1500" b="1" dirty="0">
                <a:latin typeface="Georgia"/>
                <a:cs typeface="Georgia"/>
              </a:rPr>
              <a:t>data</a:t>
            </a:r>
            <a:r>
              <a:rPr sz="1500" b="1" spc="-50" dirty="0">
                <a:latin typeface="Georgia"/>
                <a:cs typeface="Georgia"/>
              </a:rPr>
              <a:t> </a:t>
            </a:r>
            <a:r>
              <a:rPr sz="1500" b="1" dirty="0">
                <a:latin typeface="Georgia"/>
                <a:cs typeface="Georgia"/>
              </a:rPr>
              <a:t>governance,</a:t>
            </a:r>
            <a:r>
              <a:rPr sz="1500" b="1" spc="-35" dirty="0">
                <a:latin typeface="Georgia"/>
                <a:cs typeface="Georgia"/>
              </a:rPr>
              <a:t> </a:t>
            </a:r>
            <a:r>
              <a:rPr sz="1500" b="1" dirty="0">
                <a:latin typeface="Georgia"/>
                <a:cs typeface="Georgia"/>
              </a:rPr>
              <a:t>transparency,</a:t>
            </a:r>
            <a:r>
              <a:rPr sz="1500" b="1" spc="-60" dirty="0">
                <a:latin typeface="Georgia"/>
                <a:cs typeface="Georgia"/>
              </a:rPr>
              <a:t> </a:t>
            </a:r>
            <a:r>
              <a:rPr sz="1500" b="1" dirty="0">
                <a:latin typeface="Georgia"/>
                <a:cs typeface="Georgia"/>
              </a:rPr>
              <a:t>social</a:t>
            </a:r>
            <a:r>
              <a:rPr sz="1500" b="1" spc="-50" dirty="0">
                <a:latin typeface="Georgia"/>
                <a:cs typeface="Georgia"/>
              </a:rPr>
              <a:t> </a:t>
            </a:r>
            <a:r>
              <a:rPr sz="1500" b="1" dirty="0">
                <a:latin typeface="Georgia"/>
                <a:cs typeface="Georgia"/>
              </a:rPr>
              <a:t>and</a:t>
            </a:r>
            <a:r>
              <a:rPr sz="1500" b="1" spc="-45" dirty="0">
                <a:latin typeface="Georgia"/>
                <a:cs typeface="Georgia"/>
              </a:rPr>
              <a:t> </a:t>
            </a:r>
            <a:r>
              <a:rPr sz="1500" b="1" dirty="0">
                <a:latin typeface="Georgia"/>
                <a:cs typeface="Georgia"/>
              </a:rPr>
              <a:t>environmental</a:t>
            </a:r>
            <a:r>
              <a:rPr sz="1500" b="1" spc="-30" dirty="0">
                <a:latin typeface="Georgia"/>
                <a:cs typeface="Georgia"/>
              </a:rPr>
              <a:t> </a:t>
            </a:r>
            <a:r>
              <a:rPr sz="1500" b="1" spc="-10" dirty="0">
                <a:latin typeface="Georgia"/>
                <a:cs typeface="Georgia"/>
              </a:rPr>
              <a:t>well-</a:t>
            </a:r>
            <a:r>
              <a:rPr sz="1500" b="1" dirty="0">
                <a:latin typeface="Georgia"/>
                <a:cs typeface="Georgia"/>
              </a:rPr>
              <a:t>being,</a:t>
            </a:r>
            <a:r>
              <a:rPr sz="1500" b="1" spc="-65" dirty="0">
                <a:latin typeface="Georgia"/>
                <a:cs typeface="Georgia"/>
              </a:rPr>
              <a:t> </a:t>
            </a:r>
            <a:r>
              <a:rPr sz="1500" b="1" dirty="0">
                <a:latin typeface="Georgia"/>
                <a:cs typeface="Georgia"/>
              </a:rPr>
              <a:t>diversity,</a:t>
            </a:r>
            <a:r>
              <a:rPr sz="1500" b="1" spc="-50" dirty="0">
                <a:latin typeface="Georgia"/>
                <a:cs typeface="Georgia"/>
              </a:rPr>
              <a:t> </a:t>
            </a:r>
            <a:r>
              <a:rPr sz="1500" b="1" spc="-20" dirty="0">
                <a:latin typeface="Georgia"/>
                <a:cs typeface="Georgia"/>
              </a:rPr>
              <a:t>non- </a:t>
            </a:r>
            <a:r>
              <a:rPr sz="1500" b="1" spc="-10" dirty="0">
                <a:latin typeface="Georgia"/>
                <a:cs typeface="Georgia"/>
              </a:rPr>
              <a:t>discrimination,</a:t>
            </a:r>
            <a:r>
              <a:rPr sz="1500" b="1" spc="-5" dirty="0">
                <a:latin typeface="Georgia"/>
                <a:cs typeface="Georgia"/>
              </a:rPr>
              <a:t> </a:t>
            </a:r>
            <a:r>
              <a:rPr sz="1500" b="1" dirty="0">
                <a:latin typeface="Georgia"/>
                <a:cs typeface="Georgia"/>
              </a:rPr>
              <a:t>and</a:t>
            </a:r>
            <a:r>
              <a:rPr sz="1500" b="1" spc="35" dirty="0">
                <a:latin typeface="Georgia"/>
                <a:cs typeface="Georgia"/>
              </a:rPr>
              <a:t> </a:t>
            </a:r>
            <a:r>
              <a:rPr sz="1500" b="1" spc="-10" dirty="0">
                <a:latin typeface="Georgia"/>
                <a:cs typeface="Georgia"/>
              </a:rPr>
              <a:t>fairness</a:t>
            </a:r>
            <a:r>
              <a:rPr sz="1500" spc="-10" dirty="0">
                <a:latin typeface="Georgia"/>
                <a:cs typeface="Georgia"/>
              </a:rPr>
              <a:t>.</a:t>
            </a:r>
            <a:endParaRPr sz="1500" dirty="0">
              <a:latin typeface="Georgia"/>
              <a:cs typeface="Georgia"/>
            </a:endParaRPr>
          </a:p>
          <a:p>
            <a:pPr marL="926465" lvl="1" indent="-304165">
              <a:lnSpc>
                <a:spcPct val="100000"/>
              </a:lnSpc>
              <a:spcBef>
                <a:spcPts val="155"/>
              </a:spcBef>
              <a:buSzPct val="80000"/>
              <a:buFont typeface="Courier New"/>
              <a:buChar char="o"/>
              <a:tabLst>
                <a:tab pos="926465" algn="l"/>
              </a:tabLst>
            </a:pPr>
            <a:r>
              <a:rPr sz="1500" spc="-10" dirty="0">
                <a:latin typeface="Georgia"/>
                <a:cs typeface="Georgia"/>
              </a:rPr>
              <a:t>High-</a:t>
            </a:r>
            <a:r>
              <a:rPr sz="1500" dirty="0">
                <a:latin typeface="Georgia"/>
                <a:cs typeface="Georgia"/>
              </a:rPr>
              <a:t>risk</a:t>
            </a:r>
            <a:r>
              <a:rPr sz="1500" spc="-5" dirty="0">
                <a:latin typeface="Georgia"/>
                <a:cs typeface="Georgia"/>
              </a:rPr>
              <a:t> </a:t>
            </a:r>
            <a:r>
              <a:rPr sz="1500" spc="-10" dirty="0">
                <a:latin typeface="Georgia"/>
                <a:cs typeface="Georgia"/>
              </a:rPr>
              <a:t>classification:</a:t>
            </a:r>
            <a:endParaRPr sz="1500" dirty="0">
              <a:latin typeface="Georgia"/>
              <a:cs typeface="Georgia"/>
            </a:endParaRPr>
          </a:p>
          <a:p>
            <a:pPr marL="1536700" marR="483234" lvl="2" indent="-304800">
              <a:lnSpc>
                <a:spcPct val="70000"/>
              </a:lnSpc>
              <a:spcBef>
                <a:spcPts val="710"/>
              </a:spcBef>
              <a:buFont typeface="Wingdings"/>
              <a:buChar char=""/>
              <a:tabLst>
                <a:tab pos="1536700" algn="l"/>
              </a:tabLst>
            </a:pPr>
            <a:r>
              <a:rPr sz="1500" dirty="0">
                <a:latin typeface="Georgia"/>
                <a:cs typeface="Georgia"/>
              </a:rPr>
              <a:t>Need</a:t>
            </a:r>
            <a:r>
              <a:rPr sz="1500" spc="-30" dirty="0">
                <a:latin typeface="Georgia"/>
                <a:cs typeface="Georgia"/>
              </a:rPr>
              <a:t> </a:t>
            </a:r>
            <a:r>
              <a:rPr sz="1500" dirty="0">
                <a:latin typeface="Georgia"/>
                <a:cs typeface="Georgia"/>
              </a:rPr>
              <a:t>to</a:t>
            </a:r>
            <a:r>
              <a:rPr sz="1500" spc="-45" dirty="0">
                <a:latin typeface="Georgia"/>
                <a:cs typeface="Georgia"/>
              </a:rPr>
              <a:t> </a:t>
            </a:r>
            <a:r>
              <a:rPr sz="1500" dirty="0">
                <a:latin typeface="Georgia"/>
                <a:cs typeface="Georgia"/>
              </a:rPr>
              <a:t>keep</a:t>
            </a:r>
            <a:r>
              <a:rPr sz="1500" spc="-25" dirty="0">
                <a:latin typeface="Georgia"/>
                <a:cs typeface="Georgia"/>
              </a:rPr>
              <a:t> </a:t>
            </a:r>
            <a:r>
              <a:rPr sz="1500" dirty="0">
                <a:latin typeface="Georgia"/>
                <a:cs typeface="Georgia"/>
              </a:rPr>
              <a:t>records</a:t>
            </a:r>
            <a:r>
              <a:rPr sz="1500" spc="-25" dirty="0">
                <a:latin typeface="Georgia"/>
                <a:cs typeface="Georgia"/>
              </a:rPr>
              <a:t> </a:t>
            </a:r>
            <a:r>
              <a:rPr sz="1500" dirty="0">
                <a:latin typeface="Georgia"/>
                <a:cs typeface="Georgia"/>
              </a:rPr>
              <a:t>of</a:t>
            </a:r>
            <a:r>
              <a:rPr sz="1500" spc="-35" dirty="0">
                <a:latin typeface="Georgia"/>
                <a:cs typeface="Georgia"/>
              </a:rPr>
              <a:t> </a:t>
            </a:r>
            <a:r>
              <a:rPr sz="1500" dirty="0">
                <a:latin typeface="Georgia"/>
                <a:cs typeface="Georgia"/>
              </a:rPr>
              <a:t>their</a:t>
            </a:r>
            <a:r>
              <a:rPr sz="1500" spc="-40" dirty="0">
                <a:latin typeface="Georgia"/>
                <a:cs typeface="Georgia"/>
              </a:rPr>
              <a:t> </a:t>
            </a:r>
            <a:r>
              <a:rPr sz="1500" dirty="0">
                <a:latin typeface="Georgia"/>
                <a:cs typeface="Georgia"/>
              </a:rPr>
              <a:t>environmental</a:t>
            </a:r>
            <a:r>
              <a:rPr sz="1500" spc="-30" dirty="0">
                <a:latin typeface="Georgia"/>
                <a:cs typeface="Georgia"/>
              </a:rPr>
              <a:t> </a:t>
            </a:r>
            <a:r>
              <a:rPr sz="1500" dirty="0">
                <a:latin typeface="Georgia"/>
                <a:cs typeface="Georgia"/>
              </a:rPr>
              <a:t>footprint</a:t>
            </a:r>
            <a:r>
              <a:rPr sz="1500" spc="-30" dirty="0">
                <a:latin typeface="Georgia"/>
                <a:cs typeface="Georgia"/>
              </a:rPr>
              <a:t> </a:t>
            </a:r>
            <a:r>
              <a:rPr sz="1500" dirty="0">
                <a:latin typeface="Georgia"/>
                <a:cs typeface="Georgia"/>
              </a:rPr>
              <a:t>and</a:t>
            </a:r>
            <a:r>
              <a:rPr sz="1500" spc="-50" dirty="0">
                <a:latin typeface="Georgia"/>
                <a:cs typeface="Georgia"/>
              </a:rPr>
              <a:t> </a:t>
            </a:r>
            <a:r>
              <a:rPr sz="1500" dirty="0">
                <a:latin typeface="Georgia"/>
                <a:cs typeface="Georgia"/>
              </a:rPr>
              <a:t>comply</a:t>
            </a:r>
            <a:r>
              <a:rPr sz="1500" spc="-25" dirty="0">
                <a:latin typeface="Georgia"/>
                <a:cs typeface="Georgia"/>
              </a:rPr>
              <a:t> </a:t>
            </a:r>
            <a:r>
              <a:rPr sz="1500" dirty="0">
                <a:latin typeface="Georgia"/>
                <a:cs typeface="Georgia"/>
              </a:rPr>
              <a:t>with</a:t>
            </a:r>
            <a:r>
              <a:rPr sz="1500" spc="-60" dirty="0">
                <a:latin typeface="Georgia"/>
                <a:cs typeface="Georgia"/>
              </a:rPr>
              <a:t> </a:t>
            </a:r>
            <a:r>
              <a:rPr sz="1500" spc="-10" dirty="0">
                <a:latin typeface="Georgia"/>
                <a:cs typeface="Georgia"/>
              </a:rPr>
              <a:t>European </a:t>
            </a:r>
            <a:r>
              <a:rPr sz="1500" dirty="0">
                <a:latin typeface="Georgia"/>
                <a:cs typeface="Georgia"/>
              </a:rPr>
              <a:t>environmental</a:t>
            </a:r>
            <a:r>
              <a:rPr sz="1500" spc="-95" dirty="0">
                <a:latin typeface="Georgia"/>
                <a:cs typeface="Georgia"/>
              </a:rPr>
              <a:t> </a:t>
            </a:r>
            <a:r>
              <a:rPr sz="1500" spc="-10" dirty="0">
                <a:latin typeface="Georgia"/>
                <a:cs typeface="Georgia"/>
              </a:rPr>
              <a:t>standards.</a:t>
            </a:r>
            <a:endParaRPr sz="1500" dirty="0">
              <a:latin typeface="Georgia"/>
              <a:cs typeface="Georgia"/>
            </a:endParaRPr>
          </a:p>
          <a:p>
            <a:pPr marL="1536700" marR="15875" lvl="2" indent="-304800">
              <a:lnSpc>
                <a:spcPct val="70000"/>
              </a:lnSpc>
              <a:spcBef>
                <a:spcPts val="695"/>
              </a:spcBef>
              <a:buFont typeface="Wingdings"/>
              <a:buChar char=""/>
              <a:tabLst>
                <a:tab pos="1536700" algn="l"/>
              </a:tabLst>
            </a:pPr>
            <a:r>
              <a:rPr sz="1500" dirty="0">
                <a:latin typeface="Georgia"/>
                <a:cs typeface="Georgia"/>
              </a:rPr>
              <a:t>only</a:t>
            </a:r>
            <a:r>
              <a:rPr sz="1500" spc="-20" dirty="0">
                <a:latin typeface="Georgia"/>
                <a:cs typeface="Georgia"/>
              </a:rPr>
              <a:t> </a:t>
            </a:r>
            <a:r>
              <a:rPr sz="1500" dirty="0">
                <a:latin typeface="Georgia"/>
                <a:cs typeface="Georgia"/>
              </a:rPr>
              <a:t>be</a:t>
            </a:r>
            <a:r>
              <a:rPr sz="1500" spc="-25" dirty="0">
                <a:latin typeface="Georgia"/>
                <a:cs typeface="Georgia"/>
              </a:rPr>
              <a:t> </a:t>
            </a:r>
            <a:r>
              <a:rPr sz="1500" dirty="0">
                <a:latin typeface="Georgia"/>
                <a:cs typeface="Georgia"/>
              </a:rPr>
              <a:t>deemed</a:t>
            </a:r>
            <a:r>
              <a:rPr sz="1500" spc="5" dirty="0">
                <a:latin typeface="Georgia"/>
                <a:cs typeface="Georgia"/>
              </a:rPr>
              <a:t> </a:t>
            </a:r>
            <a:r>
              <a:rPr sz="1500" dirty="0">
                <a:latin typeface="Georgia"/>
                <a:cs typeface="Georgia"/>
              </a:rPr>
              <a:t>at</a:t>
            </a:r>
            <a:r>
              <a:rPr sz="1500" spc="-35" dirty="0">
                <a:latin typeface="Georgia"/>
                <a:cs typeface="Georgia"/>
              </a:rPr>
              <a:t> </a:t>
            </a:r>
            <a:r>
              <a:rPr sz="1500" dirty="0">
                <a:latin typeface="Georgia"/>
                <a:cs typeface="Georgia"/>
              </a:rPr>
              <a:t>high</a:t>
            </a:r>
            <a:r>
              <a:rPr sz="1500" spc="-30" dirty="0">
                <a:latin typeface="Georgia"/>
                <a:cs typeface="Georgia"/>
              </a:rPr>
              <a:t> </a:t>
            </a:r>
            <a:r>
              <a:rPr sz="1500" dirty="0">
                <a:latin typeface="Georgia"/>
                <a:cs typeface="Georgia"/>
              </a:rPr>
              <a:t>risk</a:t>
            </a:r>
            <a:r>
              <a:rPr sz="1500" spc="-20" dirty="0">
                <a:latin typeface="Georgia"/>
                <a:cs typeface="Georgia"/>
              </a:rPr>
              <a:t> </a:t>
            </a:r>
            <a:r>
              <a:rPr sz="1500" dirty="0">
                <a:latin typeface="Georgia"/>
                <a:cs typeface="Georgia"/>
              </a:rPr>
              <a:t>if</a:t>
            </a:r>
            <a:r>
              <a:rPr sz="1500" spc="-25" dirty="0">
                <a:latin typeface="Georgia"/>
                <a:cs typeface="Georgia"/>
              </a:rPr>
              <a:t> </a:t>
            </a:r>
            <a:r>
              <a:rPr sz="1500" dirty="0">
                <a:latin typeface="Georgia"/>
                <a:cs typeface="Georgia"/>
              </a:rPr>
              <a:t>it</a:t>
            </a:r>
            <a:r>
              <a:rPr sz="1500" spc="-35" dirty="0">
                <a:latin typeface="Georgia"/>
                <a:cs typeface="Georgia"/>
              </a:rPr>
              <a:t> </a:t>
            </a:r>
            <a:r>
              <a:rPr sz="1500" dirty="0">
                <a:latin typeface="Georgia"/>
                <a:cs typeface="Georgia"/>
              </a:rPr>
              <a:t>posed</a:t>
            </a:r>
            <a:r>
              <a:rPr sz="1500" spc="15" dirty="0">
                <a:latin typeface="Georgia"/>
                <a:cs typeface="Georgia"/>
              </a:rPr>
              <a:t> </a:t>
            </a:r>
            <a:r>
              <a:rPr sz="1500" dirty="0">
                <a:latin typeface="Georgia"/>
                <a:cs typeface="Georgia"/>
              </a:rPr>
              <a:t>a</a:t>
            </a:r>
            <a:r>
              <a:rPr sz="1500" spc="-30" dirty="0">
                <a:latin typeface="Georgia"/>
                <a:cs typeface="Georgia"/>
              </a:rPr>
              <a:t> </a:t>
            </a:r>
            <a:r>
              <a:rPr sz="1500" dirty="0">
                <a:latin typeface="Georgia"/>
                <a:cs typeface="Georgia"/>
              </a:rPr>
              <a:t>significant</a:t>
            </a:r>
            <a:r>
              <a:rPr sz="1500" spc="-55" dirty="0">
                <a:latin typeface="Georgia"/>
                <a:cs typeface="Georgia"/>
              </a:rPr>
              <a:t> </a:t>
            </a:r>
            <a:r>
              <a:rPr sz="1500" dirty="0">
                <a:latin typeface="Georgia"/>
                <a:cs typeface="Georgia"/>
              </a:rPr>
              <a:t>risk</a:t>
            </a:r>
            <a:r>
              <a:rPr sz="1500" spc="-30" dirty="0">
                <a:latin typeface="Georgia"/>
                <a:cs typeface="Georgia"/>
              </a:rPr>
              <a:t> </a:t>
            </a:r>
            <a:r>
              <a:rPr sz="1500" dirty="0">
                <a:latin typeface="Georgia"/>
                <a:cs typeface="Georgia"/>
              </a:rPr>
              <a:t>of</a:t>
            </a:r>
            <a:r>
              <a:rPr sz="1500" spc="-5" dirty="0">
                <a:latin typeface="Georgia"/>
                <a:cs typeface="Georgia"/>
              </a:rPr>
              <a:t> </a:t>
            </a:r>
            <a:r>
              <a:rPr sz="1500" dirty="0">
                <a:latin typeface="Georgia"/>
                <a:cs typeface="Georgia"/>
              </a:rPr>
              <a:t>harm</a:t>
            </a:r>
            <a:r>
              <a:rPr sz="1500" spc="-20" dirty="0">
                <a:latin typeface="Georgia"/>
                <a:cs typeface="Georgia"/>
              </a:rPr>
              <a:t> </a:t>
            </a:r>
            <a:r>
              <a:rPr sz="1500" dirty="0">
                <a:latin typeface="Georgia"/>
                <a:cs typeface="Georgia"/>
              </a:rPr>
              <a:t>to</a:t>
            </a:r>
            <a:r>
              <a:rPr sz="1500" spc="-15" dirty="0">
                <a:latin typeface="Georgia"/>
                <a:cs typeface="Georgia"/>
              </a:rPr>
              <a:t> </a:t>
            </a:r>
            <a:r>
              <a:rPr sz="1500" dirty="0">
                <a:latin typeface="Georgia"/>
                <a:cs typeface="Georgia"/>
              </a:rPr>
              <a:t>the</a:t>
            </a:r>
            <a:r>
              <a:rPr sz="1500" spc="-25" dirty="0">
                <a:latin typeface="Georgia"/>
                <a:cs typeface="Georgia"/>
              </a:rPr>
              <a:t> </a:t>
            </a:r>
            <a:r>
              <a:rPr sz="1500" dirty="0">
                <a:latin typeface="Georgia"/>
                <a:cs typeface="Georgia"/>
              </a:rPr>
              <a:t>health,</a:t>
            </a:r>
            <a:r>
              <a:rPr sz="1500" spc="-40" dirty="0">
                <a:latin typeface="Georgia"/>
                <a:cs typeface="Georgia"/>
              </a:rPr>
              <a:t> </a:t>
            </a:r>
            <a:r>
              <a:rPr sz="1500" dirty="0">
                <a:latin typeface="Georgia"/>
                <a:cs typeface="Georgia"/>
              </a:rPr>
              <a:t>safety,</a:t>
            </a:r>
            <a:r>
              <a:rPr sz="1500" spc="-30" dirty="0">
                <a:latin typeface="Georgia"/>
                <a:cs typeface="Georgia"/>
              </a:rPr>
              <a:t> </a:t>
            </a:r>
            <a:r>
              <a:rPr sz="1500" spc="-25" dirty="0">
                <a:latin typeface="Georgia"/>
                <a:cs typeface="Georgia"/>
              </a:rPr>
              <a:t>or </a:t>
            </a:r>
            <a:r>
              <a:rPr sz="1500" dirty="0">
                <a:latin typeface="Georgia"/>
                <a:cs typeface="Georgia"/>
              </a:rPr>
              <a:t>fundamental</a:t>
            </a:r>
            <a:r>
              <a:rPr sz="1500" spc="-90" dirty="0">
                <a:latin typeface="Georgia"/>
                <a:cs typeface="Georgia"/>
              </a:rPr>
              <a:t> </a:t>
            </a:r>
            <a:r>
              <a:rPr sz="1500" spc="-10" dirty="0">
                <a:latin typeface="Georgia"/>
                <a:cs typeface="Georgia"/>
              </a:rPr>
              <a:t>rights.</a:t>
            </a:r>
            <a:endParaRPr sz="1500" dirty="0">
              <a:latin typeface="Georgia"/>
              <a:cs typeface="Georgia"/>
            </a:endParaRPr>
          </a:p>
          <a:p>
            <a:pPr marL="1536065" lvl="2" indent="-304165">
              <a:lnSpc>
                <a:spcPts val="1530"/>
              </a:lnSpc>
              <a:spcBef>
                <a:spcPts val="155"/>
              </a:spcBef>
              <a:buFont typeface="Wingdings"/>
              <a:buChar char=""/>
              <a:tabLst>
                <a:tab pos="1536065" algn="l"/>
              </a:tabLst>
            </a:pPr>
            <a:r>
              <a:rPr sz="1500" b="1" dirty="0">
                <a:latin typeface="Georgia"/>
                <a:cs typeface="Georgia"/>
              </a:rPr>
              <a:t>extra</a:t>
            </a:r>
            <a:r>
              <a:rPr sz="1500" b="1" spc="-35" dirty="0">
                <a:latin typeface="Georgia"/>
                <a:cs typeface="Georgia"/>
              </a:rPr>
              <a:t> </a:t>
            </a:r>
            <a:r>
              <a:rPr sz="1500" b="1" dirty="0">
                <a:latin typeface="Georgia"/>
                <a:cs typeface="Georgia"/>
              </a:rPr>
              <a:t>safeguards</a:t>
            </a:r>
            <a:r>
              <a:rPr sz="1500" b="1" spc="-45" dirty="0">
                <a:latin typeface="Georgia"/>
                <a:cs typeface="Georgia"/>
              </a:rPr>
              <a:t> </a:t>
            </a:r>
            <a:r>
              <a:rPr sz="1500" b="1" dirty="0">
                <a:latin typeface="Georgia"/>
                <a:cs typeface="Georgia"/>
              </a:rPr>
              <a:t>for</a:t>
            </a:r>
            <a:r>
              <a:rPr sz="1500" b="1" spc="-25" dirty="0">
                <a:latin typeface="Georgia"/>
                <a:cs typeface="Georgia"/>
              </a:rPr>
              <a:t> </a:t>
            </a:r>
            <a:r>
              <a:rPr sz="1500" b="1" dirty="0">
                <a:latin typeface="Georgia"/>
                <a:cs typeface="Georgia"/>
              </a:rPr>
              <a:t>the</a:t>
            </a:r>
            <a:r>
              <a:rPr sz="1500" b="1" spc="-35" dirty="0">
                <a:latin typeface="Georgia"/>
                <a:cs typeface="Georgia"/>
              </a:rPr>
              <a:t> </a:t>
            </a:r>
            <a:r>
              <a:rPr sz="1500" b="1" dirty="0">
                <a:latin typeface="Georgia"/>
                <a:cs typeface="Georgia"/>
              </a:rPr>
              <a:t>process</a:t>
            </a:r>
            <a:r>
              <a:rPr sz="1500" b="1" spc="-10" dirty="0">
                <a:latin typeface="Georgia"/>
                <a:cs typeface="Georgia"/>
              </a:rPr>
              <a:t> </a:t>
            </a:r>
            <a:r>
              <a:rPr sz="1500" b="1" dirty="0">
                <a:latin typeface="Georgia"/>
                <a:cs typeface="Georgia"/>
              </a:rPr>
              <a:t>whereby</a:t>
            </a:r>
            <a:r>
              <a:rPr sz="1500" b="1" spc="-30" dirty="0">
                <a:latin typeface="Georgia"/>
                <a:cs typeface="Georgia"/>
              </a:rPr>
              <a:t> </a:t>
            </a:r>
            <a:r>
              <a:rPr sz="1500" b="1" dirty="0">
                <a:latin typeface="Georgia"/>
                <a:cs typeface="Georgia"/>
              </a:rPr>
              <a:t>the</a:t>
            </a:r>
            <a:r>
              <a:rPr sz="1500" b="1" spc="-40" dirty="0">
                <a:latin typeface="Georgia"/>
                <a:cs typeface="Georgia"/>
              </a:rPr>
              <a:t> </a:t>
            </a:r>
            <a:r>
              <a:rPr sz="1500" b="1" dirty="0">
                <a:latin typeface="Georgia"/>
                <a:cs typeface="Georgia"/>
              </a:rPr>
              <a:t>providers</a:t>
            </a:r>
            <a:r>
              <a:rPr sz="1500" b="1" spc="-10" dirty="0">
                <a:latin typeface="Georgia"/>
                <a:cs typeface="Georgia"/>
              </a:rPr>
              <a:t> </a:t>
            </a:r>
            <a:r>
              <a:rPr sz="1500" b="1" dirty="0">
                <a:latin typeface="Georgia"/>
                <a:cs typeface="Georgia"/>
              </a:rPr>
              <a:t>of</a:t>
            </a:r>
            <a:r>
              <a:rPr sz="1500" b="1" spc="-20" dirty="0">
                <a:latin typeface="Georgia"/>
                <a:cs typeface="Georgia"/>
              </a:rPr>
              <a:t> </a:t>
            </a:r>
            <a:r>
              <a:rPr sz="1500" b="1" spc="-10" dirty="0">
                <a:latin typeface="Georgia"/>
                <a:cs typeface="Georgia"/>
              </a:rPr>
              <a:t>high-</a:t>
            </a:r>
            <a:r>
              <a:rPr sz="1500" b="1" dirty="0">
                <a:latin typeface="Georgia"/>
                <a:cs typeface="Georgia"/>
              </a:rPr>
              <a:t>risk</a:t>
            </a:r>
            <a:r>
              <a:rPr sz="1500" b="1" spc="-55" dirty="0">
                <a:latin typeface="Georgia"/>
                <a:cs typeface="Georgia"/>
              </a:rPr>
              <a:t> </a:t>
            </a:r>
            <a:r>
              <a:rPr sz="1500" b="1" dirty="0">
                <a:latin typeface="Georgia"/>
                <a:cs typeface="Georgia"/>
              </a:rPr>
              <a:t>AI</a:t>
            </a:r>
            <a:r>
              <a:rPr sz="1500" b="1" spc="-20" dirty="0">
                <a:latin typeface="Georgia"/>
                <a:cs typeface="Georgia"/>
              </a:rPr>
              <a:t> </a:t>
            </a:r>
            <a:r>
              <a:rPr sz="1500" b="1" dirty="0">
                <a:latin typeface="Georgia"/>
                <a:cs typeface="Georgia"/>
              </a:rPr>
              <a:t>models</a:t>
            </a:r>
            <a:r>
              <a:rPr sz="1500" b="1" spc="-20" dirty="0">
                <a:latin typeface="Georgia"/>
                <a:cs typeface="Georgia"/>
              </a:rPr>
              <a:t> </a:t>
            </a:r>
            <a:r>
              <a:rPr sz="1500" b="1" spc="-25" dirty="0">
                <a:latin typeface="Georgia"/>
                <a:cs typeface="Georgia"/>
              </a:rPr>
              <a:t>can</a:t>
            </a:r>
            <a:endParaRPr sz="1500" b="1" dirty="0">
              <a:latin typeface="Georgia"/>
              <a:cs typeface="Georgia"/>
            </a:endParaRPr>
          </a:p>
          <a:p>
            <a:pPr marL="1536700" marR="148590">
              <a:lnSpc>
                <a:spcPct val="70000"/>
              </a:lnSpc>
              <a:spcBef>
                <a:spcPts val="270"/>
              </a:spcBef>
            </a:pPr>
            <a:r>
              <a:rPr sz="1500" b="1" dirty="0">
                <a:latin typeface="Georgia"/>
                <a:cs typeface="Georgia"/>
              </a:rPr>
              <a:t>process</a:t>
            </a:r>
            <a:r>
              <a:rPr sz="1500" b="1" spc="-15" dirty="0">
                <a:latin typeface="Georgia"/>
                <a:cs typeface="Georgia"/>
              </a:rPr>
              <a:t> </a:t>
            </a:r>
            <a:r>
              <a:rPr sz="1500" b="1" dirty="0">
                <a:latin typeface="Georgia"/>
                <a:cs typeface="Georgia"/>
              </a:rPr>
              <a:t>sensitive</a:t>
            </a:r>
            <a:r>
              <a:rPr sz="1500" b="1" spc="-40" dirty="0">
                <a:latin typeface="Georgia"/>
                <a:cs typeface="Georgia"/>
              </a:rPr>
              <a:t> </a:t>
            </a:r>
            <a:r>
              <a:rPr sz="1500" b="1" dirty="0">
                <a:latin typeface="Georgia"/>
                <a:cs typeface="Georgia"/>
              </a:rPr>
              <a:t>data</a:t>
            </a:r>
            <a:r>
              <a:rPr sz="1500" b="1" spc="-40" dirty="0">
                <a:latin typeface="Georgia"/>
                <a:cs typeface="Georgia"/>
              </a:rPr>
              <a:t> </a:t>
            </a:r>
            <a:r>
              <a:rPr sz="1500" b="1" dirty="0">
                <a:latin typeface="Georgia"/>
                <a:cs typeface="Georgia"/>
              </a:rPr>
              <a:t>such</a:t>
            </a:r>
            <a:r>
              <a:rPr sz="1500" b="1" spc="-30" dirty="0">
                <a:latin typeface="Georgia"/>
                <a:cs typeface="Georgia"/>
              </a:rPr>
              <a:t> </a:t>
            </a:r>
            <a:r>
              <a:rPr sz="1500" b="1" dirty="0">
                <a:latin typeface="Georgia"/>
                <a:cs typeface="Georgia"/>
              </a:rPr>
              <a:t>as</a:t>
            </a:r>
            <a:r>
              <a:rPr sz="1500" b="1" spc="-45" dirty="0">
                <a:latin typeface="Georgia"/>
                <a:cs typeface="Georgia"/>
              </a:rPr>
              <a:t> </a:t>
            </a:r>
            <a:r>
              <a:rPr sz="1500" b="1" dirty="0">
                <a:latin typeface="Georgia"/>
                <a:cs typeface="Georgia"/>
              </a:rPr>
              <a:t>sexual</a:t>
            </a:r>
            <a:r>
              <a:rPr sz="1500" b="1" spc="-20" dirty="0">
                <a:latin typeface="Georgia"/>
                <a:cs typeface="Georgia"/>
              </a:rPr>
              <a:t> </a:t>
            </a:r>
            <a:r>
              <a:rPr sz="1500" b="1" dirty="0">
                <a:latin typeface="Georgia"/>
                <a:cs typeface="Georgia"/>
              </a:rPr>
              <a:t>orientation</a:t>
            </a:r>
            <a:r>
              <a:rPr sz="1500" b="1" spc="-45" dirty="0">
                <a:latin typeface="Georgia"/>
                <a:cs typeface="Georgia"/>
              </a:rPr>
              <a:t> </a:t>
            </a:r>
            <a:r>
              <a:rPr sz="1500" b="1" dirty="0">
                <a:latin typeface="Georgia"/>
                <a:cs typeface="Georgia"/>
              </a:rPr>
              <a:t>or</a:t>
            </a:r>
            <a:r>
              <a:rPr sz="1500" b="1" spc="-25" dirty="0">
                <a:latin typeface="Georgia"/>
                <a:cs typeface="Georgia"/>
              </a:rPr>
              <a:t> </a:t>
            </a:r>
            <a:r>
              <a:rPr sz="1500" b="1" dirty="0">
                <a:latin typeface="Georgia"/>
                <a:cs typeface="Georgia"/>
              </a:rPr>
              <a:t>religious</a:t>
            </a:r>
            <a:r>
              <a:rPr sz="1500" b="1" spc="-35" dirty="0">
                <a:latin typeface="Georgia"/>
                <a:cs typeface="Georgia"/>
              </a:rPr>
              <a:t> </a:t>
            </a:r>
            <a:r>
              <a:rPr sz="1500" b="1" dirty="0">
                <a:latin typeface="Georgia"/>
                <a:cs typeface="Georgia"/>
              </a:rPr>
              <a:t>beliefs</a:t>
            </a:r>
            <a:r>
              <a:rPr sz="1500" b="1" spc="-45" dirty="0">
                <a:latin typeface="Georgia"/>
                <a:cs typeface="Georgia"/>
              </a:rPr>
              <a:t> </a:t>
            </a:r>
            <a:r>
              <a:rPr sz="1500" b="1" dirty="0">
                <a:latin typeface="Georgia"/>
                <a:cs typeface="Georgia"/>
              </a:rPr>
              <a:t>to</a:t>
            </a:r>
            <a:r>
              <a:rPr sz="1500" b="1" spc="-25" dirty="0">
                <a:latin typeface="Georgia"/>
                <a:cs typeface="Georgia"/>
              </a:rPr>
              <a:t> </a:t>
            </a:r>
            <a:r>
              <a:rPr sz="1500" b="1" dirty="0">
                <a:latin typeface="Georgia"/>
                <a:cs typeface="Georgia"/>
              </a:rPr>
              <a:t>detect</a:t>
            </a:r>
            <a:r>
              <a:rPr sz="1500" b="1" spc="-50" dirty="0">
                <a:latin typeface="Georgia"/>
                <a:cs typeface="Georgia"/>
              </a:rPr>
              <a:t> </a:t>
            </a:r>
            <a:r>
              <a:rPr sz="1500" b="1" spc="-10" dirty="0">
                <a:latin typeface="Georgia"/>
                <a:cs typeface="Georgia"/>
              </a:rPr>
              <a:t>negative biases</a:t>
            </a:r>
            <a:endParaRPr sz="1500" b="1" dirty="0">
              <a:latin typeface="Georgia"/>
              <a:cs typeface="Georgia"/>
            </a:endParaRPr>
          </a:p>
        </p:txBody>
      </p:sp>
      <p:sp>
        <p:nvSpPr>
          <p:cNvPr id="3" name="object 3"/>
          <p:cNvSpPr txBox="1">
            <a:spLocks noGrp="1"/>
          </p:cNvSpPr>
          <p:nvPr>
            <p:ph type="title"/>
          </p:nvPr>
        </p:nvSpPr>
        <p:spPr>
          <a:xfrm>
            <a:off x="3048001" y="758891"/>
            <a:ext cx="3847719" cy="628377"/>
          </a:xfrm>
          <a:prstGeom prst="rect">
            <a:avLst/>
          </a:prstGeom>
        </p:spPr>
        <p:txBody>
          <a:bodyPr vert="horz" wrap="square" lIns="0" tIns="12700" rIns="0" bIns="0" rtlCol="0">
            <a:spAutoFit/>
          </a:bodyPr>
          <a:lstStyle/>
          <a:p>
            <a:pPr marL="12700">
              <a:lnSpc>
                <a:spcPct val="100000"/>
              </a:lnSpc>
              <a:spcBef>
                <a:spcPts val="100"/>
              </a:spcBef>
            </a:pPr>
            <a:r>
              <a:rPr sz="4000" dirty="0"/>
              <a:t>AI</a:t>
            </a:r>
            <a:r>
              <a:rPr sz="4000" spc="-40" dirty="0"/>
              <a:t> </a:t>
            </a:r>
            <a:r>
              <a:rPr sz="4000" spc="-25" dirty="0"/>
              <a:t>ACT</a:t>
            </a:r>
          </a:p>
        </p:txBody>
      </p:sp>
      <p:pic>
        <p:nvPicPr>
          <p:cNvPr id="4" name="object 4"/>
          <p:cNvPicPr/>
          <p:nvPr/>
        </p:nvPicPr>
        <p:blipFill>
          <a:blip r:embed="rId2" cstate="print"/>
          <a:stretch>
            <a:fillRect/>
          </a:stretch>
        </p:blipFill>
        <p:spPr>
          <a:xfrm>
            <a:off x="9144000" y="-51114"/>
            <a:ext cx="2891027" cy="16200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B740AF-06CA-E14A-AC77-97F4E511A76F}"/>
              </a:ext>
            </a:extLst>
          </p:cNvPr>
          <p:cNvSpPr/>
          <p:nvPr/>
        </p:nvSpPr>
        <p:spPr>
          <a:xfrm>
            <a:off x="1143000" y="1600200"/>
            <a:ext cx="5270500" cy="3619500"/>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TextBox 11">
            <a:extLst>
              <a:ext uri="{FF2B5EF4-FFF2-40B4-BE49-F238E27FC236}">
                <a16:creationId xmlns:a16="http://schemas.microsoft.com/office/drawing/2014/main" id="{4A16208F-06C8-AE4A-BFF2-363B568B02AB}"/>
              </a:ext>
            </a:extLst>
          </p:cNvPr>
          <p:cNvSpPr txBox="1"/>
          <p:nvPr/>
        </p:nvSpPr>
        <p:spPr>
          <a:xfrm>
            <a:off x="858343" y="2059166"/>
            <a:ext cx="8873181" cy="1815882"/>
          </a:xfrm>
          <a:prstGeom prst="rect">
            <a:avLst/>
          </a:prstGeom>
          <a:noFill/>
        </p:spPr>
        <p:txBody>
          <a:bodyPr wrap="square" rtlCol="0">
            <a:spAutoFit/>
          </a:bodyPr>
          <a:lstStyle/>
          <a:p>
            <a:r>
              <a:rPr lang="en-GB" sz="3600" i="1" dirty="0" err="1"/>
              <a:t>centro</a:t>
            </a:r>
            <a:r>
              <a:rPr lang="en-GB" sz="3600" i="1" dirty="0"/>
              <a:t> </a:t>
            </a:r>
            <a:r>
              <a:rPr lang="en-GB" sz="3600" i="1" dirty="0" err="1"/>
              <a:t>regionale</a:t>
            </a:r>
            <a:r>
              <a:rPr lang="en-GB" sz="3600" i="1" dirty="0"/>
              <a:t> </a:t>
            </a:r>
            <a:r>
              <a:rPr lang="en-GB" sz="3600" i="1" dirty="0" err="1"/>
              <a:t>toscano</a:t>
            </a:r>
            <a:endParaRPr lang="en-GB" sz="3600" i="1" dirty="0"/>
          </a:p>
          <a:p>
            <a:r>
              <a:rPr lang="en-GB" sz="3600" i="1" dirty="0"/>
              <a:t>http://</a:t>
            </a:r>
            <a:r>
              <a:rPr lang="en-GB" sz="3600" i="1" dirty="0" err="1"/>
              <a:t>cbdai.isti.cnr.it</a:t>
            </a:r>
            <a:r>
              <a:rPr lang="en-GB" sz="3600" i="1" dirty="0"/>
              <a:t>/</a:t>
            </a:r>
          </a:p>
          <a:p>
            <a:endParaRPr lang="en-GB" sz="4000" b="1" dirty="0"/>
          </a:p>
        </p:txBody>
      </p:sp>
      <p:sp>
        <p:nvSpPr>
          <p:cNvPr id="7" name="Titolo 6">
            <a:extLst>
              <a:ext uri="{FF2B5EF4-FFF2-40B4-BE49-F238E27FC236}">
                <a16:creationId xmlns:a16="http://schemas.microsoft.com/office/drawing/2014/main" id="{1823B0B5-71B5-D543-B481-55F33680429E}"/>
              </a:ext>
            </a:extLst>
          </p:cNvPr>
          <p:cNvSpPr>
            <a:spLocks noGrp="1"/>
          </p:cNvSpPr>
          <p:nvPr>
            <p:ph type="title"/>
          </p:nvPr>
        </p:nvSpPr>
        <p:spPr>
          <a:xfrm>
            <a:off x="813486" y="777402"/>
            <a:ext cx="11765692" cy="1325563"/>
          </a:xfrm>
        </p:spPr>
        <p:txBody>
          <a:bodyPr>
            <a:normAutofit fontScale="90000"/>
          </a:bodyPr>
          <a:lstStyle/>
          <a:p>
            <a:pPr>
              <a:lnSpc>
                <a:spcPct val="150000"/>
              </a:lnSpc>
            </a:pPr>
            <a:r>
              <a:rPr lang="x-none" sz="7200" b="1">
                <a:solidFill>
                  <a:srgbClr val="4D9BED"/>
                </a:solidFill>
                <a:latin typeface="+mj-lt"/>
                <a:cs typeface="Poppins" pitchFamily="2" charset="77"/>
              </a:rPr>
              <a:t>CBDAI</a:t>
            </a:r>
            <a:r>
              <a:rPr lang="it-IT" sz="7200" b="1" dirty="0">
                <a:solidFill>
                  <a:srgbClr val="4D9BED"/>
                </a:solidFill>
                <a:latin typeface="+mj-lt"/>
                <a:cs typeface="Poppins" pitchFamily="2" charset="77"/>
              </a:rPr>
              <a:t>: </a:t>
            </a:r>
            <a:r>
              <a:rPr lang="en-GB" sz="3100" b="1" dirty="0">
                <a:solidFill>
                  <a:schemeClr val="tx2">
                    <a:lumMod val="90000"/>
                    <a:lumOff val="10000"/>
                  </a:schemeClr>
                </a:solidFill>
                <a:cs typeface="Poppins" pitchFamily="2" charset="77"/>
              </a:rPr>
              <a:t>Big Data, Data Science e Artificial Intelligence</a:t>
            </a:r>
            <a:br>
              <a:rPr lang="en-GB" sz="7200" b="1" dirty="0"/>
            </a:br>
            <a:endParaRPr lang="it-IT" sz="7200" dirty="0"/>
          </a:p>
        </p:txBody>
      </p:sp>
      <p:grpSp>
        <p:nvGrpSpPr>
          <p:cNvPr id="9" name="Group 13">
            <a:extLst>
              <a:ext uri="{FF2B5EF4-FFF2-40B4-BE49-F238E27FC236}">
                <a16:creationId xmlns:a16="http://schemas.microsoft.com/office/drawing/2014/main" id="{CB29BF7E-E4A3-05E5-2CB0-A07E962B1F4D}"/>
              </a:ext>
            </a:extLst>
          </p:cNvPr>
          <p:cNvGrpSpPr/>
          <p:nvPr/>
        </p:nvGrpSpPr>
        <p:grpSpPr>
          <a:xfrm>
            <a:off x="6458357" y="2253306"/>
            <a:ext cx="3026203" cy="3864794"/>
            <a:chOff x="6615582" y="818297"/>
            <a:chExt cx="3851723" cy="3987798"/>
          </a:xfrm>
        </p:grpSpPr>
        <p:pic>
          <p:nvPicPr>
            <p:cNvPr id="13" name="Picture 2" descr="CNR">
              <a:extLst>
                <a:ext uri="{FF2B5EF4-FFF2-40B4-BE49-F238E27FC236}">
                  <a16:creationId xmlns:a16="http://schemas.microsoft.com/office/drawing/2014/main" id="{AD655377-D63D-D922-311A-430334868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701" y="818297"/>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IMT">
              <a:extLst>
                <a:ext uri="{FF2B5EF4-FFF2-40B4-BE49-F238E27FC236}">
                  <a16:creationId xmlns:a16="http://schemas.microsoft.com/office/drawing/2014/main" id="{940659A3-C1B2-09CA-552B-13F3F1276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582" y="3618010"/>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Normale">
              <a:extLst>
                <a:ext uri="{FF2B5EF4-FFF2-40B4-BE49-F238E27FC236}">
                  <a16:creationId xmlns:a16="http://schemas.microsoft.com/office/drawing/2014/main" id="{3EDFB021-9666-8CF8-074D-AC0930962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220" y="818297"/>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S Anna">
              <a:extLst>
                <a:ext uri="{FF2B5EF4-FFF2-40B4-BE49-F238E27FC236}">
                  <a16:creationId xmlns:a16="http://schemas.microsoft.com/office/drawing/2014/main" id="{4556EC83-2AD3-3279-6667-39B5C7F1A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0451" y="818297"/>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0" descr="UniPi">
              <a:extLst>
                <a:ext uri="{FF2B5EF4-FFF2-40B4-BE49-F238E27FC236}">
                  <a16:creationId xmlns:a16="http://schemas.microsoft.com/office/drawing/2014/main" id="{8193E745-29A9-AA8A-BD1B-911D31B89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954" y="2218154"/>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2" descr="UniFi">
              <a:extLst>
                <a:ext uri="{FF2B5EF4-FFF2-40B4-BE49-F238E27FC236}">
                  <a16:creationId xmlns:a16="http://schemas.microsoft.com/office/drawing/2014/main" id="{71CFDB63-A0DE-876F-1212-482DCD433C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214" y="2218154"/>
              <a:ext cx="1188085" cy="1188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4" descr="UniSi">
              <a:extLst>
                <a:ext uri="{FF2B5EF4-FFF2-40B4-BE49-F238E27FC236}">
                  <a16:creationId xmlns:a16="http://schemas.microsoft.com/office/drawing/2014/main" id="{037AB712-E1AD-83EE-939F-8083A20275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4476" y="2218154"/>
              <a:ext cx="1188085" cy="118808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0" name="TextBox 17">
            <a:extLst>
              <a:ext uri="{FF2B5EF4-FFF2-40B4-BE49-F238E27FC236}">
                <a16:creationId xmlns:a16="http://schemas.microsoft.com/office/drawing/2014/main" id="{F1D8A53A-A498-9AF4-1177-0E0FB048D423}"/>
              </a:ext>
            </a:extLst>
          </p:cNvPr>
          <p:cNvSpPr txBox="1"/>
          <p:nvPr/>
        </p:nvSpPr>
        <p:spPr>
          <a:xfrm>
            <a:off x="858343" y="3719816"/>
            <a:ext cx="4742120" cy="2070439"/>
          </a:xfrm>
          <a:prstGeom prst="rect">
            <a:avLst/>
          </a:prstGeom>
          <a:noFill/>
        </p:spPr>
        <p:txBody>
          <a:bodyPr wrap="square" rtlCol="0">
            <a:spAutoFit/>
          </a:bodyPr>
          <a:lstStyle/>
          <a:p>
            <a:pPr>
              <a:lnSpc>
                <a:spcPts val="2600"/>
              </a:lnSpc>
            </a:pPr>
            <a:r>
              <a:rPr lang="en-GB" dirty="0">
                <a:solidFill>
                  <a:schemeClr val="accent1">
                    <a:lumMod val="50000"/>
                  </a:schemeClr>
                </a:solidFill>
              </a:rPr>
              <a:t>Una </a:t>
            </a:r>
            <a:r>
              <a:rPr lang="en-GB" dirty="0" err="1">
                <a:solidFill>
                  <a:schemeClr val="accent1">
                    <a:lumMod val="50000"/>
                  </a:schemeClr>
                </a:solidFill>
              </a:rPr>
              <a:t>comunità</a:t>
            </a:r>
            <a:r>
              <a:rPr lang="en-GB" dirty="0">
                <a:solidFill>
                  <a:schemeClr val="accent1">
                    <a:lumMod val="50000"/>
                  </a:schemeClr>
                </a:solidFill>
              </a:rPr>
              <a:t> di </a:t>
            </a:r>
            <a:r>
              <a:rPr lang="en-GB" dirty="0" err="1">
                <a:solidFill>
                  <a:schemeClr val="accent1">
                    <a:lumMod val="50000"/>
                  </a:schemeClr>
                </a:solidFill>
              </a:rPr>
              <a:t>oltre</a:t>
            </a:r>
            <a:r>
              <a:rPr lang="en-GB" dirty="0">
                <a:solidFill>
                  <a:schemeClr val="accent1">
                    <a:lumMod val="50000"/>
                  </a:schemeClr>
                </a:solidFill>
              </a:rPr>
              <a:t> 400 </a:t>
            </a:r>
            <a:r>
              <a:rPr lang="en-GB" dirty="0" err="1">
                <a:solidFill>
                  <a:schemeClr val="accent1">
                    <a:lumMod val="50000"/>
                  </a:schemeClr>
                </a:solidFill>
              </a:rPr>
              <a:t>ricercatori</a:t>
            </a:r>
            <a:r>
              <a:rPr lang="en-GB" dirty="0">
                <a:solidFill>
                  <a:schemeClr val="accent1">
                    <a:lumMod val="50000"/>
                  </a:schemeClr>
                </a:solidFill>
              </a:rPr>
              <a:t>, </a:t>
            </a:r>
            <a:br>
              <a:rPr lang="en-GB" dirty="0">
                <a:solidFill>
                  <a:schemeClr val="accent1">
                    <a:lumMod val="50000"/>
                  </a:schemeClr>
                </a:solidFill>
              </a:rPr>
            </a:br>
            <a:r>
              <a:rPr lang="en-GB" dirty="0" err="1">
                <a:solidFill>
                  <a:schemeClr val="accent1">
                    <a:lumMod val="50000"/>
                  </a:schemeClr>
                </a:solidFill>
              </a:rPr>
              <a:t>studenti</a:t>
            </a:r>
            <a:r>
              <a:rPr lang="en-GB" dirty="0">
                <a:solidFill>
                  <a:schemeClr val="accent1">
                    <a:lumMod val="50000"/>
                  </a:schemeClr>
                </a:solidFill>
              </a:rPr>
              <a:t>, partner </a:t>
            </a:r>
            <a:r>
              <a:rPr lang="en-GB" dirty="0" err="1">
                <a:solidFill>
                  <a:schemeClr val="accent1">
                    <a:lumMod val="50000"/>
                  </a:schemeClr>
                </a:solidFill>
              </a:rPr>
              <a:t>industriali</a:t>
            </a:r>
            <a:r>
              <a:rPr lang="en-GB" dirty="0">
                <a:solidFill>
                  <a:schemeClr val="accent1">
                    <a:lumMod val="50000"/>
                  </a:schemeClr>
                </a:solidFill>
              </a:rPr>
              <a:t> e start-up, con la </a:t>
            </a:r>
            <a:r>
              <a:rPr lang="en-GB" dirty="0" err="1">
                <a:solidFill>
                  <a:schemeClr val="accent1">
                    <a:lumMod val="50000"/>
                  </a:schemeClr>
                </a:solidFill>
              </a:rPr>
              <a:t>missione</a:t>
            </a:r>
            <a:r>
              <a:rPr lang="en-GB" dirty="0">
                <a:solidFill>
                  <a:schemeClr val="accent1">
                    <a:lumMod val="50000"/>
                  </a:schemeClr>
                </a:solidFill>
              </a:rPr>
              <a:t> di </a:t>
            </a:r>
            <a:r>
              <a:rPr lang="en-GB" dirty="0" err="1">
                <a:solidFill>
                  <a:schemeClr val="accent1">
                    <a:lumMod val="50000"/>
                  </a:schemeClr>
                </a:solidFill>
              </a:rPr>
              <a:t>costituire</a:t>
            </a:r>
            <a:r>
              <a:rPr lang="en-GB" dirty="0">
                <a:solidFill>
                  <a:schemeClr val="accent1">
                    <a:lumMod val="50000"/>
                  </a:schemeClr>
                </a:solidFill>
              </a:rPr>
              <a:t> un polo per il </a:t>
            </a:r>
            <a:r>
              <a:rPr lang="en-GB" dirty="0" err="1">
                <a:solidFill>
                  <a:schemeClr val="accent1">
                    <a:lumMod val="50000"/>
                  </a:schemeClr>
                </a:solidFill>
              </a:rPr>
              <a:t>progresso</a:t>
            </a:r>
            <a:r>
              <a:rPr lang="en-GB" dirty="0">
                <a:solidFill>
                  <a:schemeClr val="accent1">
                    <a:lumMod val="50000"/>
                  </a:schemeClr>
                </a:solidFill>
              </a:rPr>
              <a:t> </a:t>
            </a:r>
            <a:r>
              <a:rPr lang="en-GB" dirty="0" err="1">
                <a:solidFill>
                  <a:schemeClr val="accent1">
                    <a:lumMod val="50000"/>
                  </a:schemeClr>
                </a:solidFill>
              </a:rPr>
              <a:t>scientifico</a:t>
            </a:r>
            <a:r>
              <a:rPr lang="en-GB" dirty="0">
                <a:solidFill>
                  <a:schemeClr val="accent1">
                    <a:lumMod val="50000"/>
                  </a:schemeClr>
                </a:solidFill>
              </a:rPr>
              <a:t> e di </a:t>
            </a:r>
            <a:r>
              <a:rPr lang="en-GB" dirty="0" err="1">
                <a:solidFill>
                  <a:schemeClr val="accent1">
                    <a:lumMod val="50000"/>
                  </a:schemeClr>
                </a:solidFill>
              </a:rPr>
              <a:t>trasferimento</a:t>
            </a:r>
            <a:r>
              <a:rPr lang="en-GB" dirty="0">
                <a:solidFill>
                  <a:schemeClr val="accent1">
                    <a:lumMod val="50000"/>
                  </a:schemeClr>
                </a:solidFill>
              </a:rPr>
              <a:t> </a:t>
            </a:r>
            <a:r>
              <a:rPr lang="en-GB" dirty="0" err="1">
                <a:solidFill>
                  <a:schemeClr val="accent1">
                    <a:lumMod val="50000"/>
                  </a:schemeClr>
                </a:solidFill>
              </a:rPr>
              <a:t>tecnologico</a:t>
            </a:r>
            <a:r>
              <a:rPr lang="en-GB" dirty="0">
                <a:solidFill>
                  <a:schemeClr val="accent1">
                    <a:lumMod val="50000"/>
                  </a:schemeClr>
                </a:solidFill>
              </a:rPr>
              <a:t> </a:t>
            </a:r>
            <a:r>
              <a:rPr lang="en-GB" dirty="0" err="1">
                <a:solidFill>
                  <a:schemeClr val="accent1">
                    <a:lumMod val="50000"/>
                  </a:schemeClr>
                </a:solidFill>
              </a:rPr>
              <a:t>che</a:t>
            </a:r>
            <a:r>
              <a:rPr lang="en-GB" dirty="0">
                <a:solidFill>
                  <a:schemeClr val="accent1">
                    <a:lumMod val="50000"/>
                  </a:schemeClr>
                </a:solidFill>
              </a:rPr>
              <a:t> </a:t>
            </a:r>
            <a:r>
              <a:rPr lang="en-GB" dirty="0" err="1">
                <a:solidFill>
                  <a:schemeClr val="accent1">
                    <a:lumMod val="50000"/>
                  </a:schemeClr>
                </a:solidFill>
              </a:rPr>
              <a:t>ispiri</a:t>
            </a:r>
            <a:r>
              <a:rPr lang="en-GB" dirty="0">
                <a:solidFill>
                  <a:schemeClr val="accent1">
                    <a:lumMod val="50000"/>
                  </a:schemeClr>
                </a:solidFill>
              </a:rPr>
              <a:t> </a:t>
            </a:r>
            <a:r>
              <a:rPr lang="en-GB" dirty="0" err="1">
                <a:solidFill>
                  <a:schemeClr val="accent1">
                    <a:lumMod val="50000"/>
                  </a:schemeClr>
                </a:solidFill>
              </a:rPr>
              <a:t>l'innovazione</a:t>
            </a:r>
            <a:r>
              <a:rPr lang="en-GB" dirty="0">
                <a:solidFill>
                  <a:schemeClr val="accent1">
                    <a:lumMod val="50000"/>
                  </a:schemeClr>
                </a:solidFill>
              </a:rPr>
              <a:t> e lo </a:t>
            </a:r>
            <a:r>
              <a:rPr lang="en-GB" dirty="0" err="1">
                <a:solidFill>
                  <a:schemeClr val="accent1">
                    <a:lumMod val="50000"/>
                  </a:schemeClr>
                </a:solidFill>
              </a:rPr>
              <a:t>sviluppo</a:t>
            </a:r>
            <a:r>
              <a:rPr lang="en-GB" dirty="0">
                <a:solidFill>
                  <a:schemeClr val="accent1">
                    <a:lumMod val="50000"/>
                  </a:schemeClr>
                </a:solidFill>
              </a:rPr>
              <a:t> </a:t>
            </a:r>
            <a:r>
              <a:rPr lang="en-GB" dirty="0" err="1">
                <a:solidFill>
                  <a:schemeClr val="accent1">
                    <a:lumMod val="50000"/>
                  </a:schemeClr>
                </a:solidFill>
              </a:rPr>
              <a:t>dell’AI</a:t>
            </a:r>
            <a:r>
              <a:rPr lang="en-GB" dirty="0">
                <a:solidFill>
                  <a:schemeClr val="accent1">
                    <a:lumMod val="50000"/>
                  </a:schemeClr>
                </a:solidFill>
              </a:rPr>
              <a:t> e </a:t>
            </a:r>
            <a:r>
              <a:rPr lang="en-GB" dirty="0" err="1">
                <a:solidFill>
                  <a:schemeClr val="accent1">
                    <a:lumMod val="50000"/>
                  </a:schemeClr>
                </a:solidFill>
              </a:rPr>
              <a:t>della</a:t>
            </a:r>
            <a:r>
              <a:rPr lang="en-GB" dirty="0">
                <a:solidFill>
                  <a:schemeClr val="accent1">
                    <a:lumMod val="50000"/>
                  </a:schemeClr>
                </a:solidFill>
              </a:rPr>
              <a:t> Data Science a </a:t>
            </a:r>
            <a:r>
              <a:rPr lang="en-GB" dirty="0" err="1">
                <a:solidFill>
                  <a:schemeClr val="accent1">
                    <a:lumMod val="50000"/>
                  </a:schemeClr>
                </a:solidFill>
              </a:rPr>
              <a:t>beneficio</a:t>
            </a:r>
            <a:r>
              <a:rPr lang="en-GB" dirty="0">
                <a:solidFill>
                  <a:schemeClr val="accent1">
                    <a:lumMod val="50000"/>
                  </a:schemeClr>
                </a:solidFill>
              </a:rPr>
              <a:t> di tutti</a:t>
            </a:r>
            <a:endParaRPr lang="x-none" dirty="0">
              <a:solidFill>
                <a:schemeClr val="accent1">
                  <a:lumMod val="50000"/>
                </a:schemeClr>
              </a:solidFill>
            </a:endParaRPr>
          </a:p>
        </p:txBody>
      </p:sp>
    </p:spTree>
    <p:extLst>
      <p:ext uri="{BB962C8B-B14F-4D97-AF65-F5344CB8AC3E}">
        <p14:creationId xmlns:p14="http://schemas.microsoft.com/office/powerpoint/2010/main" val="204211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73238" y="3827899"/>
            <a:ext cx="4866005" cy="1013460"/>
          </a:xfrm>
          <a:prstGeom prst="rect">
            <a:avLst/>
          </a:prstGeom>
        </p:spPr>
        <p:txBody>
          <a:bodyPr vert="horz" wrap="square" lIns="0" tIns="140335" rIns="0" bIns="0" rtlCol="0">
            <a:spAutoFit/>
          </a:bodyPr>
          <a:lstStyle/>
          <a:p>
            <a:pPr marL="316865" indent="-304165">
              <a:lnSpc>
                <a:spcPct val="100000"/>
              </a:lnSpc>
              <a:spcBef>
                <a:spcPts val="1105"/>
              </a:spcBef>
              <a:buFont typeface="Arial"/>
              <a:buChar char="•"/>
              <a:tabLst>
                <a:tab pos="316865" algn="l"/>
              </a:tabLst>
            </a:pPr>
            <a:r>
              <a:rPr sz="2400" dirty="0">
                <a:latin typeface="Georgia"/>
                <a:cs typeface="Georgia"/>
              </a:rPr>
              <a:t>Still,</a:t>
            </a:r>
            <a:r>
              <a:rPr sz="2400" spc="-30" dirty="0">
                <a:latin typeface="Georgia"/>
                <a:cs typeface="Georgia"/>
              </a:rPr>
              <a:t> </a:t>
            </a:r>
            <a:r>
              <a:rPr sz="2400" dirty="0">
                <a:latin typeface="Georgia"/>
                <a:cs typeface="Georgia"/>
              </a:rPr>
              <a:t>we</a:t>
            </a:r>
            <a:r>
              <a:rPr sz="2400" spc="-15" dirty="0">
                <a:latin typeface="Georgia"/>
                <a:cs typeface="Georgia"/>
              </a:rPr>
              <a:t> </a:t>
            </a:r>
            <a:r>
              <a:rPr sz="2400" dirty="0">
                <a:latin typeface="Georgia"/>
                <a:cs typeface="Georgia"/>
              </a:rPr>
              <a:t>need</a:t>
            </a:r>
            <a:r>
              <a:rPr sz="2400" spc="-40" dirty="0">
                <a:latin typeface="Georgia"/>
                <a:cs typeface="Georgia"/>
              </a:rPr>
              <a:t> </a:t>
            </a:r>
            <a:r>
              <a:rPr sz="2400" dirty="0">
                <a:latin typeface="Georgia"/>
                <a:cs typeface="Georgia"/>
              </a:rPr>
              <a:t>to</a:t>
            </a:r>
            <a:r>
              <a:rPr sz="2400" spc="-30" dirty="0">
                <a:latin typeface="Georgia"/>
                <a:cs typeface="Georgia"/>
              </a:rPr>
              <a:t> </a:t>
            </a:r>
            <a:r>
              <a:rPr sz="2400" b="1" dirty="0">
                <a:solidFill>
                  <a:srgbClr val="C00000"/>
                </a:solidFill>
                <a:latin typeface="Georgia"/>
                <a:cs typeface="Georgia"/>
              </a:rPr>
              <a:t>trust</a:t>
            </a:r>
            <a:r>
              <a:rPr sz="2400" b="1" spc="-65" dirty="0">
                <a:solidFill>
                  <a:srgbClr val="C00000"/>
                </a:solidFill>
                <a:latin typeface="Georgia"/>
                <a:cs typeface="Georgia"/>
              </a:rPr>
              <a:t> </a:t>
            </a:r>
            <a:r>
              <a:rPr sz="2400" spc="-10" dirty="0">
                <a:latin typeface="Georgia"/>
                <a:cs typeface="Georgia"/>
              </a:rPr>
              <a:t>systems.</a:t>
            </a:r>
            <a:endParaRPr sz="2400">
              <a:latin typeface="Georgia"/>
              <a:cs typeface="Georgia"/>
            </a:endParaRPr>
          </a:p>
          <a:p>
            <a:pPr marL="316865" indent="-304165">
              <a:lnSpc>
                <a:spcPct val="100000"/>
              </a:lnSpc>
              <a:spcBef>
                <a:spcPts val="1010"/>
              </a:spcBef>
              <a:buFont typeface="Arial"/>
              <a:buChar char="•"/>
              <a:tabLst>
                <a:tab pos="316865" algn="l"/>
              </a:tabLst>
            </a:pPr>
            <a:r>
              <a:rPr sz="2400" b="1" dirty="0">
                <a:solidFill>
                  <a:srgbClr val="C00000"/>
                </a:solidFill>
                <a:latin typeface="Georgia"/>
                <a:cs typeface="Georgia"/>
              </a:rPr>
              <a:t>compliance</a:t>
            </a:r>
            <a:r>
              <a:rPr sz="2400" b="1" spc="-110" dirty="0">
                <a:solidFill>
                  <a:srgbClr val="C00000"/>
                </a:solidFill>
                <a:latin typeface="Georgia"/>
                <a:cs typeface="Georgia"/>
              </a:rPr>
              <a:t> </a:t>
            </a:r>
            <a:r>
              <a:rPr sz="2400" dirty="0">
                <a:latin typeface="Georgia"/>
                <a:cs typeface="Georgia"/>
              </a:rPr>
              <a:t>against</a:t>
            </a:r>
            <a:r>
              <a:rPr sz="2400" spc="-60" dirty="0">
                <a:latin typeface="Georgia"/>
                <a:cs typeface="Georgia"/>
              </a:rPr>
              <a:t> </a:t>
            </a:r>
            <a:r>
              <a:rPr sz="2400" dirty="0">
                <a:latin typeface="Georgia"/>
                <a:cs typeface="Georgia"/>
              </a:rPr>
              <a:t>our</a:t>
            </a:r>
            <a:r>
              <a:rPr sz="2400" spc="-65" dirty="0">
                <a:latin typeface="Georgia"/>
                <a:cs typeface="Georgia"/>
              </a:rPr>
              <a:t> </a:t>
            </a:r>
            <a:r>
              <a:rPr sz="2400" b="1" spc="-10" dirty="0">
                <a:solidFill>
                  <a:srgbClr val="C00000"/>
                </a:solidFill>
                <a:latin typeface="Georgia"/>
                <a:cs typeface="Georgia"/>
              </a:rPr>
              <a:t>values</a:t>
            </a:r>
            <a:r>
              <a:rPr sz="2400" spc="-10" dirty="0">
                <a:latin typeface="Georgia"/>
                <a:cs typeface="Georgia"/>
              </a:rPr>
              <a:t>.</a:t>
            </a:r>
            <a:endParaRPr sz="2400">
              <a:latin typeface="Georgia"/>
              <a:cs typeface="Georgia"/>
            </a:endParaRPr>
          </a:p>
        </p:txBody>
      </p:sp>
      <p:sp>
        <p:nvSpPr>
          <p:cNvPr id="3" name="object 3"/>
          <p:cNvSpPr txBox="1">
            <a:spLocks noGrp="1"/>
          </p:cNvSpPr>
          <p:nvPr>
            <p:ph type="title"/>
          </p:nvPr>
        </p:nvSpPr>
        <p:spPr>
          <a:prstGeom prst="rect">
            <a:avLst/>
          </a:prstGeom>
        </p:spPr>
        <p:txBody>
          <a:bodyPr vert="horz" wrap="square" lIns="0" tIns="194943" rIns="0" bIns="0" rtlCol="0">
            <a:spAutoFit/>
          </a:bodyPr>
          <a:lstStyle/>
          <a:p>
            <a:pPr marL="595630">
              <a:lnSpc>
                <a:spcPct val="100000"/>
              </a:lnSpc>
              <a:spcBef>
                <a:spcPts val="100"/>
              </a:spcBef>
            </a:pPr>
            <a:r>
              <a:rPr sz="2400" dirty="0"/>
              <a:t>OPERATIONALIZING</a:t>
            </a:r>
            <a:r>
              <a:rPr sz="2400" spc="-55" dirty="0"/>
              <a:t> </a:t>
            </a:r>
            <a:r>
              <a:rPr sz="2400" dirty="0"/>
              <a:t>RAI:</a:t>
            </a:r>
            <a:r>
              <a:rPr sz="2400" spc="-100" dirty="0"/>
              <a:t> </a:t>
            </a:r>
            <a:r>
              <a:rPr sz="2400" dirty="0"/>
              <a:t>ONE</a:t>
            </a:r>
            <a:r>
              <a:rPr sz="2400" spc="-95" dirty="0"/>
              <a:t> </a:t>
            </a:r>
            <a:r>
              <a:rPr sz="2400" spc="-10" dirty="0"/>
              <a:t>PROBLEM</a:t>
            </a:r>
            <a:endParaRPr sz="2400"/>
          </a:p>
        </p:txBody>
      </p:sp>
      <p:grpSp>
        <p:nvGrpSpPr>
          <p:cNvPr id="4" name="object 4"/>
          <p:cNvGrpSpPr/>
          <p:nvPr/>
        </p:nvGrpSpPr>
        <p:grpSpPr>
          <a:xfrm>
            <a:off x="3526282" y="2505201"/>
            <a:ext cx="1282700" cy="820419"/>
            <a:chOff x="3526282" y="2505201"/>
            <a:chExt cx="1282700" cy="820419"/>
          </a:xfrm>
        </p:grpSpPr>
        <p:sp>
          <p:nvSpPr>
            <p:cNvPr id="5" name="object 5"/>
            <p:cNvSpPr/>
            <p:nvPr/>
          </p:nvSpPr>
          <p:spPr>
            <a:xfrm>
              <a:off x="3532632" y="2511551"/>
              <a:ext cx="1270000" cy="807720"/>
            </a:xfrm>
            <a:custGeom>
              <a:avLst/>
              <a:gdLst/>
              <a:ahLst/>
              <a:cxnLst/>
              <a:rect l="l" t="t" r="r" b="b"/>
              <a:pathLst>
                <a:path w="1270000" h="807720">
                  <a:moveTo>
                    <a:pt x="865632" y="0"/>
                  </a:moveTo>
                  <a:lnTo>
                    <a:pt x="865632" y="201929"/>
                  </a:lnTo>
                  <a:lnTo>
                    <a:pt x="0" y="201929"/>
                  </a:lnTo>
                  <a:lnTo>
                    <a:pt x="0" y="605789"/>
                  </a:lnTo>
                  <a:lnTo>
                    <a:pt x="865632" y="605789"/>
                  </a:lnTo>
                  <a:lnTo>
                    <a:pt x="865632" y="807719"/>
                  </a:lnTo>
                  <a:lnTo>
                    <a:pt x="1269492" y="403859"/>
                  </a:lnTo>
                  <a:lnTo>
                    <a:pt x="865632" y="0"/>
                  </a:lnTo>
                  <a:close/>
                </a:path>
              </a:pathLst>
            </a:custGeom>
            <a:solidFill>
              <a:srgbClr val="2A4664"/>
            </a:solidFill>
          </p:spPr>
          <p:txBody>
            <a:bodyPr wrap="square" lIns="0" tIns="0" rIns="0" bIns="0" rtlCol="0"/>
            <a:lstStyle/>
            <a:p>
              <a:endParaRPr/>
            </a:p>
          </p:txBody>
        </p:sp>
        <p:sp>
          <p:nvSpPr>
            <p:cNvPr id="6" name="object 6"/>
            <p:cNvSpPr/>
            <p:nvPr/>
          </p:nvSpPr>
          <p:spPr>
            <a:xfrm>
              <a:off x="3532632" y="2511551"/>
              <a:ext cx="1270000" cy="807720"/>
            </a:xfrm>
            <a:custGeom>
              <a:avLst/>
              <a:gdLst/>
              <a:ahLst/>
              <a:cxnLst/>
              <a:rect l="l" t="t" r="r" b="b"/>
              <a:pathLst>
                <a:path w="1270000" h="807720">
                  <a:moveTo>
                    <a:pt x="0" y="201929"/>
                  </a:moveTo>
                  <a:lnTo>
                    <a:pt x="865632" y="201929"/>
                  </a:lnTo>
                  <a:lnTo>
                    <a:pt x="865632" y="0"/>
                  </a:lnTo>
                  <a:lnTo>
                    <a:pt x="1269492" y="403859"/>
                  </a:lnTo>
                  <a:lnTo>
                    <a:pt x="865632" y="807719"/>
                  </a:lnTo>
                  <a:lnTo>
                    <a:pt x="865632" y="605789"/>
                  </a:lnTo>
                  <a:lnTo>
                    <a:pt x="0" y="605789"/>
                  </a:lnTo>
                  <a:lnTo>
                    <a:pt x="0" y="201929"/>
                  </a:lnTo>
                  <a:close/>
                </a:path>
              </a:pathLst>
            </a:custGeom>
            <a:ln w="12700">
              <a:solidFill>
                <a:srgbClr val="1C3147"/>
              </a:solidFill>
            </a:ln>
          </p:spPr>
          <p:txBody>
            <a:bodyPr wrap="square" lIns="0" tIns="0" rIns="0" bIns="0" rtlCol="0"/>
            <a:lstStyle/>
            <a:p>
              <a:endParaRPr/>
            </a:p>
          </p:txBody>
        </p:sp>
      </p:grpSp>
      <p:sp>
        <p:nvSpPr>
          <p:cNvPr id="7" name="object 7"/>
          <p:cNvSpPr txBox="1"/>
          <p:nvPr/>
        </p:nvSpPr>
        <p:spPr>
          <a:xfrm>
            <a:off x="3805810" y="2759104"/>
            <a:ext cx="518159"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Arial"/>
                <a:cs typeface="Arial"/>
              </a:rPr>
              <a:t>input</a:t>
            </a:r>
            <a:endParaRPr sz="1800">
              <a:latin typeface="Arial"/>
              <a:cs typeface="Arial"/>
            </a:endParaRPr>
          </a:p>
        </p:txBody>
      </p:sp>
      <p:grpSp>
        <p:nvGrpSpPr>
          <p:cNvPr id="8" name="object 8"/>
          <p:cNvGrpSpPr/>
          <p:nvPr/>
        </p:nvGrpSpPr>
        <p:grpSpPr>
          <a:xfrm>
            <a:off x="7292085" y="2515870"/>
            <a:ext cx="1282700" cy="820419"/>
            <a:chOff x="7292085" y="2515870"/>
            <a:chExt cx="1282700" cy="820419"/>
          </a:xfrm>
        </p:grpSpPr>
        <p:sp>
          <p:nvSpPr>
            <p:cNvPr id="9" name="object 9"/>
            <p:cNvSpPr/>
            <p:nvPr/>
          </p:nvSpPr>
          <p:spPr>
            <a:xfrm>
              <a:off x="7298435" y="2522220"/>
              <a:ext cx="1270000" cy="807720"/>
            </a:xfrm>
            <a:custGeom>
              <a:avLst/>
              <a:gdLst/>
              <a:ahLst/>
              <a:cxnLst/>
              <a:rect l="l" t="t" r="r" b="b"/>
              <a:pathLst>
                <a:path w="1270000" h="807720">
                  <a:moveTo>
                    <a:pt x="865632" y="0"/>
                  </a:moveTo>
                  <a:lnTo>
                    <a:pt x="865632" y="201929"/>
                  </a:lnTo>
                  <a:lnTo>
                    <a:pt x="0" y="201929"/>
                  </a:lnTo>
                  <a:lnTo>
                    <a:pt x="0" y="605789"/>
                  </a:lnTo>
                  <a:lnTo>
                    <a:pt x="865632" y="605789"/>
                  </a:lnTo>
                  <a:lnTo>
                    <a:pt x="865632" y="807719"/>
                  </a:lnTo>
                  <a:lnTo>
                    <a:pt x="1269492" y="403859"/>
                  </a:lnTo>
                  <a:lnTo>
                    <a:pt x="865632" y="0"/>
                  </a:lnTo>
                  <a:close/>
                </a:path>
              </a:pathLst>
            </a:custGeom>
            <a:solidFill>
              <a:srgbClr val="2A4664"/>
            </a:solidFill>
          </p:spPr>
          <p:txBody>
            <a:bodyPr wrap="square" lIns="0" tIns="0" rIns="0" bIns="0" rtlCol="0"/>
            <a:lstStyle/>
            <a:p>
              <a:endParaRPr/>
            </a:p>
          </p:txBody>
        </p:sp>
        <p:sp>
          <p:nvSpPr>
            <p:cNvPr id="10" name="object 10"/>
            <p:cNvSpPr/>
            <p:nvPr/>
          </p:nvSpPr>
          <p:spPr>
            <a:xfrm>
              <a:off x="7298435" y="2522220"/>
              <a:ext cx="1270000" cy="807720"/>
            </a:xfrm>
            <a:custGeom>
              <a:avLst/>
              <a:gdLst/>
              <a:ahLst/>
              <a:cxnLst/>
              <a:rect l="l" t="t" r="r" b="b"/>
              <a:pathLst>
                <a:path w="1270000" h="807720">
                  <a:moveTo>
                    <a:pt x="0" y="201929"/>
                  </a:moveTo>
                  <a:lnTo>
                    <a:pt x="865632" y="201929"/>
                  </a:lnTo>
                  <a:lnTo>
                    <a:pt x="865632" y="0"/>
                  </a:lnTo>
                  <a:lnTo>
                    <a:pt x="1269492" y="403859"/>
                  </a:lnTo>
                  <a:lnTo>
                    <a:pt x="865632" y="807719"/>
                  </a:lnTo>
                  <a:lnTo>
                    <a:pt x="865632" y="605789"/>
                  </a:lnTo>
                  <a:lnTo>
                    <a:pt x="0" y="605789"/>
                  </a:lnTo>
                  <a:lnTo>
                    <a:pt x="0" y="201929"/>
                  </a:lnTo>
                  <a:close/>
                </a:path>
              </a:pathLst>
            </a:custGeom>
            <a:ln w="12700">
              <a:solidFill>
                <a:srgbClr val="1C3147"/>
              </a:solidFill>
            </a:ln>
          </p:spPr>
          <p:txBody>
            <a:bodyPr wrap="square" lIns="0" tIns="0" rIns="0" bIns="0" rtlCol="0"/>
            <a:lstStyle/>
            <a:p>
              <a:endParaRPr/>
            </a:p>
          </p:txBody>
        </p:sp>
      </p:grpSp>
      <p:sp>
        <p:nvSpPr>
          <p:cNvPr id="11" name="object 11"/>
          <p:cNvSpPr txBox="1"/>
          <p:nvPr/>
        </p:nvSpPr>
        <p:spPr>
          <a:xfrm>
            <a:off x="7501570" y="2770253"/>
            <a:ext cx="65849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Arial"/>
                <a:cs typeface="Arial"/>
              </a:rPr>
              <a:t>output</a:t>
            </a:r>
            <a:endParaRPr sz="1800">
              <a:latin typeface="Arial"/>
              <a:cs typeface="Arial"/>
            </a:endParaRPr>
          </a:p>
        </p:txBody>
      </p:sp>
      <p:grpSp>
        <p:nvGrpSpPr>
          <p:cNvPr id="12" name="object 12"/>
          <p:cNvGrpSpPr/>
          <p:nvPr/>
        </p:nvGrpSpPr>
        <p:grpSpPr>
          <a:xfrm>
            <a:off x="5361179" y="2279650"/>
            <a:ext cx="1430020" cy="1349375"/>
            <a:chOff x="5361179" y="2279650"/>
            <a:chExt cx="1430020" cy="1349375"/>
          </a:xfrm>
        </p:grpSpPr>
        <p:sp>
          <p:nvSpPr>
            <p:cNvPr id="13" name="object 13"/>
            <p:cNvSpPr/>
            <p:nvPr/>
          </p:nvSpPr>
          <p:spPr>
            <a:xfrm>
              <a:off x="5367528" y="2285999"/>
              <a:ext cx="1417320" cy="1343025"/>
            </a:xfrm>
            <a:custGeom>
              <a:avLst/>
              <a:gdLst/>
              <a:ahLst/>
              <a:cxnLst/>
              <a:rect l="l" t="t" r="r" b="b"/>
              <a:pathLst>
                <a:path w="1417320" h="1343025">
                  <a:moveTo>
                    <a:pt x="1417320" y="0"/>
                  </a:moveTo>
                  <a:lnTo>
                    <a:pt x="1081659" y="335661"/>
                  </a:lnTo>
                  <a:lnTo>
                    <a:pt x="0" y="335661"/>
                  </a:lnTo>
                  <a:lnTo>
                    <a:pt x="0" y="1342656"/>
                  </a:lnTo>
                  <a:lnTo>
                    <a:pt x="1081659" y="1342656"/>
                  </a:lnTo>
                  <a:lnTo>
                    <a:pt x="1417320" y="1006983"/>
                  </a:lnTo>
                  <a:lnTo>
                    <a:pt x="1417320" y="0"/>
                  </a:lnTo>
                  <a:close/>
                </a:path>
              </a:pathLst>
            </a:custGeom>
            <a:solidFill>
              <a:srgbClr val="000000"/>
            </a:solidFill>
          </p:spPr>
          <p:txBody>
            <a:bodyPr wrap="square" lIns="0" tIns="0" rIns="0" bIns="0" rtlCol="0"/>
            <a:lstStyle/>
            <a:p>
              <a:endParaRPr/>
            </a:p>
          </p:txBody>
        </p:sp>
        <p:sp>
          <p:nvSpPr>
            <p:cNvPr id="14" name="object 14"/>
            <p:cNvSpPr/>
            <p:nvPr/>
          </p:nvSpPr>
          <p:spPr>
            <a:xfrm>
              <a:off x="5367528" y="2286000"/>
              <a:ext cx="1417320" cy="335915"/>
            </a:xfrm>
            <a:custGeom>
              <a:avLst/>
              <a:gdLst/>
              <a:ahLst/>
              <a:cxnLst/>
              <a:rect l="l" t="t" r="r" b="b"/>
              <a:pathLst>
                <a:path w="1417320" h="335914">
                  <a:moveTo>
                    <a:pt x="1417320" y="0"/>
                  </a:moveTo>
                  <a:lnTo>
                    <a:pt x="335661" y="0"/>
                  </a:lnTo>
                  <a:lnTo>
                    <a:pt x="0" y="335661"/>
                  </a:lnTo>
                  <a:lnTo>
                    <a:pt x="1081659" y="335661"/>
                  </a:lnTo>
                  <a:lnTo>
                    <a:pt x="1417320" y="0"/>
                  </a:lnTo>
                  <a:close/>
                </a:path>
              </a:pathLst>
            </a:custGeom>
            <a:solidFill>
              <a:srgbClr val="313131"/>
            </a:solidFill>
          </p:spPr>
          <p:txBody>
            <a:bodyPr wrap="square" lIns="0" tIns="0" rIns="0" bIns="0" rtlCol="0"/>
            <a:lstStyle/>
            <a:p>
              <a:endParaRPr/>
            </a:p>
          </p:txBody>
        </p:sp>
        <p:sp>
          <p:nvSpPr>
            <p:cNvPr id="15" name="object 15"/>
            <p:cNvSpPr/>
            <p:nvPr/>
          </p:nvSpPr>
          <p:spPr>
            <a:xfrm>
              <a:off x="5367529" y="2286000"/>
              <a:ext cx="1417320" cy="1343025"/>
            </a:xfrm>
            <a:custGeom>
              <a:avLst/>
              <a:gdLst/>
              <a:ahLst/>
              <a:cxnLst/>
              <a:rect l="l" t="t" r="r" b="b"/>
              <a:pathLst>
                <a:path w="1417320" h="1343025">
                  <a:moveTo>
                    <a:pt x="0" y="335661"/>
                  </a:moveTo>
                  <a:lnTo>
                    <a:pt x="1081659" y="335661"/>
                  </a:lnTo>
                  <a:lnTo>
                    <a:pt x="1417320" y="0"/>
                  </a:lnTo>
                </a:path>
                <a:path w="1417320" h="1343025">
                  <a:moveTo>
                    <a:pt x="1081659" y="335661"/>
                  </a:moveTo>
                  <a:lnTo>
                    <a:pt x="1081659" y="1342644"/>
                  </a:lnTo>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2184397" y="5456482"/>
            <a:ext cx="5646420" cy="756920"/>
          </a:xfrm>
          <a:prstGeom prst="rect">
            <a:avLst/>
          </a:prstGeom>
        </p:spPr>
        <p:txBody>
          <a:bodyPr vert="horz" wrap="square" lIns="0" tIns="12700" rIns="0" bIns="0" rtlCol="0">
            <a:spAutoFit/>
          </a:bodyPr>
          <a:lstStyle/>
          <a:p>
            <a:pPr marL="286385" marR="31115" indent="-286385" algn="r">
              <a:lnSpc>
                <a:spcPct val="100000"/>
              </a:lnSpc>
              <a:spcBef>
                <a:spcPts val="100"/>
              </a:spcBef>
              <a:buFont typeface="Arial"/>
              <a:buChar char="•"/>
              <a:tabLst>
                <a:tab pos="286385" algn="l"/>
              </a:tabLst>
            </a:pPr>
            <a:r>
              <a:rPr sz="2400" b="1" dirty="0">
                <a:solidFill>
                  <a:srgbClr val="C00000"/>
                </a:solidFill>
                <a:latin typeface="Georgia"/>
                <a:cs typeface="Georgia"/>
              </a:rPr>
              <a:t>black</a:t>
            </a:r>
            <a:r>
              <a:rPr sz="2400" b="1" spc="-60" dirty="0">
                <a:solidFill>
                  <a:srgbClr val="C00000"/>
                </a:solidFill>
                <a:latin typeface="Georgia"/>
                <a:cs typeface="Georgia"/>
              </a:rPr>
              <a:t> </a:t>
            </a:r>
            <a:r>
              <a:rPr sz="2400" b="1" dirty="0">
                <a:solidFill>
                  <a:srgbClr val="C00000"/>
                </a:solidFill>
                <a:latin typeface="Georgia"/>
                <a:cs typeface="Georgia"/>
              </a:rPr>
              <a:t>boxes</a:t>
            </a:r>
            <a:r>
              <a:rPr sz="2400" b="1" spc="-75" dirty="0">
                <a:solidFill>
                  <a:srgbClr val="C00000"/>
                </a:solidFill>
                <a:latin typeface="Georgia"/>
                <a:cs typeface="Georgia"/>
              </a:rPr>
              <a:t> </a:t>
            </a:r>
            <a:r>
              <a:rPr sz="2400" dirty="0">
                <a:latin typeface="Georgia"/>
                <a:cs typeface="Georgia"/>
              </a:rPr>
              <a:t>cannot</a:t>
            </a:r>
            <a:r>
              <a:rPr sz="2400" spc="-65" dirty="0">
                <a:latin typeface="Georgia"/>
                <a:cs typeface="Georgia"/>
              </a:rPr>
              <a:t> </a:t>
            </a:r>
            <a:r>
              <a:rPr sz="2400" dirty="0">
                <a:latin typeface="Georgia"/>
                <a:cs typeface="Georgia"/>
              </a:rPr>
              <a:t>always</a:t>
            </a:r>
            <a:r>
              <a:rPr sz="2400" spc="-35" dirty="0">
                <a:latin typeface="Georgia"/>
                <a:cs typeface="Georgia"/>
              </a:rPr>
              <a:t> </a:t>
            </a:r>
            <a:r>
              <a:rPr sz="2400" dirty="0">
                <a:latin typeface="Georgia"/>
                <a:cs typeface="Georgia"/>
              </a:rPr>
              <a:t>be</a:t>
            </a:r>
            <a:r>
              <a:rPr sz="2400" spc="-40" dirty="0">
                <a:latin typeface="Georgia"/>
                <a:cs typeface="Georgia"/>
              </a:rPr>
              <a:t> </a:t>
            </a:r>
            <a:r>
              <a:rPr sz="2400" spc="-10" dirty="0">
                <a:latin typeface="Georgia"/>
                <a:cs typeface="Georgia"/>
              </a:rPr>
              <a:t>avoided</a:t>
            </a:r>
            <a:endParaRPr sz="2400" dirty="0">
              <a:latin typeface="Georgia"/>
              <a:cs typeface="Georgia"/>
            </a:endParaRPr>
          </a:p>
          <a:p>
            <a:pPr marL="286385" marR="5080" lvl="1" indent="-286385" algn="r">
              <a:lnSpc>
                <a:spcPct val="100000"/>
              </a:lnSpc>
              <a:buFont typeface="Arial"/>
              <a:buChar char="•"/>
              <a:tabLst>
                <a:tab pos="286385" algn="l"/>
              </a:tabLst>
            </a:pPr>
            <a:r>
              <a:rPr sz="2400" dirty="0">
                <a:latin typeface="Georgia"/>
                <a:cs typeface="Georgia"/>
              </a:rPr>
              <a:t>Property/IP,</a:t>
            </a:r>
            <a:r>
              <a:rPr sz="2400" spc="-100" dirty="0">
                <a:latin typeface="Georgia"/>
                <a:cs typeface="Georgia"/>
              </a:rPr>
              <a:t> </a:t>
            </a:r>
            <a:r>
              <a:rPr sz="2400" dirty="0">
                <a:latin typeface="Georgia"/>
                <a:cs typeface="Georgia"/>
              </a:rPr>
              <a:t>security,</a:t>
            </a:r>
            <a:r>
              <a:rPr sz="2400" spc="-120" dirty="0">
                <a:latin typeface="Georgia"/>
                <a:cs typeface="Georgia"/>
              </a:rPr>
              <a:t> </a:t>
            </a:r>
            <a:r>
              <a:rPr sz="2400" spc="-10" dirty="0">
                <a:latin typeface="Georgia"/>
                <a:cs typeface="Georgia"/>
              </a:rPr>
              <a:t>complexity…</a:t>
            </a:r>
            <a:endParaRPr sz="2400" dirty="0">
              <a:latin typeface="Georgia"/>
              <a:cs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diagram of a graph&#10;&#10;Description automatically generated with medium confidence">
            <a:extLst>
              <a:ext uri="{FF2B5EF4-FFF2-40B4-BE49-F238E27FC236}">
                <a16:creationId xmlns:a16="http://schemas.microsoft.com/office/drawing/2014/main" id="{DD2F85AE-4D89-1309-E079-A2D3E4EDA6C0}"/>
              </a:ext>
            </a:extLst>
          </p:cNvPr>
          <p:cNvPicPr>
            <a:picLocks noChangeAspect="1"/>
          </p:cNvPicPr>
          <p:nvPr/>
        </p:nvPicPr>
        <p:blipFill>
          <a:blip r:embed="rId2"/>
          <a:stretch>
            <a:fillRect/>
          </a:stretch>
        </p:blipFill>
        <p:spPr>
          <a:xfrm>
            <a:off x="-56393" y="2410955"/>
            <a:ext cx="10357225" cy="3613423"/>
          </a:xfrm>
          <a:prstGeom prst="rect">
            <a:avLst/>
          </a:prstGeom>
        </p:spPr>
      </p:pic>
      <p:sp>
        <p:nvSpPr>
          <p:cNvPr id="5" name="Rectangle: Rounded Corners 4">
            <a:extLst>
              <a:ext uri="{FF2B5EF4-FFF2-40B4-BE49-F238E27FC236}">
                <a16:creationId xmlns:a16="http://schemas.microsoft.com/office/drawing/2014/main" id="{57CEE9D1-24A2-9E42-28C3-6667EF85AF06}"/>
              </a:ext>
            </a:extLst>
          </p:cNvPr>
          <p:cNvSpPr/>
          <p:nvPr/>
        </p:nvSpPr>
        <p:spPr>
          <a:xfrm>
            <a:off x="865632" y="2157985"/>
            <a:ext cx="9704832" cy="4366016"/>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asellaDiTesto 14">
            <a:extLst>
              <a:ext uri="{FF2B5EF4-FFF2-40B4-BE49-F238E27FC236}">
                <a16:creationId xmlns:a16="http://schemas.microsoft.com/office/drawing/2014/main" id="{656CEEA9-F036-2568-B422-5AF724CE29AA}"/>
              </a:ext>
            </a:extLst>
          </p:cNvPr>
          <p:cNvSpPr txBox="1"/>
          <p:nvPr/>
        </p:nvSpPr>
        <p:spPr>
          <a:xfrm>
            <a:off x="7003847" y="1879371"/>
            <a:ext cx="2592381" cy="379656"/>
          </a:xfrm>
          <a:prstGeom prst="rect">
            <a:avLst/>
          </a:prstGeom>
          <a:noFill/>
        </p:spPr>
        <p:txBody>
          <a:bodyPr wrap="square" rtlCol="0">
            <a:spAutoFit/>
          </a:bodyPr>
          <a:lstStyle/>
          <a:p>
            <a:pPr algn="ctr"/>
            <a:r>
              <a:rPr lang="en-US" sz="1867" dirty="0">
                <a:solidFill>
                  <a:schemeClr val="accent2"/>
                </a:solidFill>
                <a:latin typeface="Roboto" panose="02000000000000000000" pitchFamily="2" charset="0"/>
                <a:ea typeface="Roboto" panose="02000000000000000000" pitchFamily="2" charset="0"/>
                <a:cs typeface="Roboto" panose="02000000000000000000" pitchFamily="2" charset="0"/>
              </a:rPr>
              <a:t>Hybrid System</a:t>
            </a:r>
          </a:p>
        </p:txBody>
      </p:sp>
      <p:sp>
        <p:nvSpPr>
          <p:cNvPr id="9" name="Titolo 3">
            <a:extLst>
              <a:ext uri="{FF2B5EF4-FFF2-40B4-BE49-F238E27FC236}">
                <a16:creationId xmlns:a16="http://schemas.microsoft.com/office/drawing/2014/main" id="{1BF850A9-D9EC-56A1-EF8C-FC51F6E677E4}"/>
              </a:ext>
            </a:extLst>
          </p:cNvPr>
          <p:cNvSpPr txBox="1">
            <a:spLocks/>
          </p:cNvSpPr>
          <p:nvPr/>
        </p:nvSpPr>
        <p:spPr>
          <a:xfrm>
            <a:off x="1102856" y="872503"/>
            <a:ext cx="10924032" cy="76411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br>
              <a:rPr lang="en-US" sz="4267" dirty="0">
                <a:solidFill>
                  <a:schemeClr val="tx1"/>
                </a:solidFill>
                <a:latin typeface="Roboto Condensed Light" panose="02000000000000000000" pitchFamily="2" charset="0"/>
                <a:ea typeface="Roboto Condensed Light" panose="02000000000000000000" pitchFamily="2" charset="0"/>
              </a:rPr>
            </a:br>
            <a:r>
              <a:rPr lang="en-US" sz="4267"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Explanation empowers human oversight over algorithms</a:t>
            </a:r>
            <a:endParaRPr lang="it-IT" sz="4267"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itolo 1">
            <a:extLst>
              <a:ext uri="{FF2B5EF4-FFF2-40B4-BE49-F238E27FC236}">
                <a16:creationId xmlns:a16="http://schemas.microsoft.com/office/drawing/2014/main" id="{F8711ED6-CB5D-16B5-12F5-760FF00D6A5B}"/>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669EC6ED-13B8-1E48-F2DB-3E89AADB75DF}"/>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255057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6"/>
          <p:cNvSpPr txBox="1">
            <a:spLocks noGrp="1"/>
          </p:cNvSpPr>
          <p:nvPr>
            <p:ph type="title" idx="4294967295"/>
          </p:nvPr>
        </p:nvSpPr>
        <p:spPr>
          <a:xfrm>
            <a:off x="838200" y="310450"/>
            <a:ext cx="10515600" cy="1325033"/>
          </a:xfrm>
          <a:prstGeom prst="rect">
            <a:avLst/>
          </a:prstGeom>
          <a:noFill/>
          <a:ln>
            <a:noFill/>
          </a:ln>
        </p:spPr>
        <p:txBody>
          <a:bodyPr spcFirstLastPara="1" vert="horz" wrap="square" lIns="91425" tIns="45700" rIns="91425" bIns="45700" rtlCol="0" anchor="ctr" anchorCtr="0">
            <a:normAutofit/>
          </a:bodyPr>
          <a:lstStyle/>
          <a:p>
            <a:pPr>
              <a:lnSpc>
                <a:spcPct val="90000"/>
              </a:lnSpc>
              <a:buClr>
                <a:schemeClr val="dk1"/>
              </a:buClr>
              <a:buSzPts val="4400"/>
            </a:pPr>
            <a:r>
              <a:rPr lang="it-IT" b="0" dirty="0" err="1">
                <a:latin typeface="Helvetica Neue" panose="02000503000000020004" pitchFamily="2" charset="0"/>
                <a:ea typeface="Helvetica Neue" panose="02000503000000020004" pitchFamily="2" charset="0"/>
                <a:cs typeface="Helvetica Neue" panose="02000503000000020004" pitchFamily="2" charset="0"/>
              </a:rPr>
              <a:t>Explanation</a:t>
            </a:r>
            <a:r>
              <a:rPr lang="it-IT" b="0" dirty="0">
                <a:latin typeface="Helvetica Neue" panose="02000503000000020004" pitchFamily="2" charset="0"/>
                <a:ea typeface="Helvetica Neue" panose="02000503000000020004" pitchFamily="2" charset="0"/>
                <a:cs typeface="Helvetica Neue" panose="02000503000000020004" pitchFamily="2" charset="0"/>
              </a:rPr>
              <a:t> by </a:t>
            </a:r>
            <a:r>
              <a:rPr lang="it-IT" b="0" dirty="0" err="1">
                <a:latin typeface="Helvetica Neue" panose="02000503000000020004" pitchFamily="2" charset="0"/>
                <a:ea typeface="Helvetica Neue" panose="02000503000000020004" pitchFamily="2" charset="0"/>
                <a:cs typeface="Helvetica Neue" panose="02000503000000020004" pitchFamily="2" charset="0"/>
              </a:rPr>
              <a:t>counterfactuals</a:t>
            </a:r>
            <a:r>
              <a:rPr lang="it-IT" b="0" dirty="0">
                <a:latin typeface="Helvetica Neue" panose="02000503000000020004" pitchFamily="2" charset="0"/>
                <a:ea typeface="Helvetica Neue" panose="02000503000000020004" pitchFamily="2" charset="0"/>
                <a:cs typeface="Helvetica Neue" panose="02000503000000020004" pitchFamily="2" charset="0"/>
              </a:rPr>
              <a:t> </a:t>
            </a:r>
            <a:r>
              <a:rPr lang="it-IT" b="0" dirty="0" err="1">
                <a:latin typeface="Helvetica Neue" panose="02000503000000020004" pitchFamily="2" charset="0"/>
                <a:ea typeface="Helvetica Neue" panose="02000503000000020004" pitchFamily="2" charset="0"/>
                <a:cs typeface="Helvetica Neue" panose="02000503000000020004" pitchFamily="2" charset="0"/>
              </a:rPr>
              <a:t>empowers</a:t>
            </a:r>
            <a:r>
              <a:rPr lang="it-IT" b="0" dirty="0">
                <a:latin typeface="Helvetica Neue" panose="02000503000000020004" pitchFamily="2" charset="0"/>
                <a:ea typeface="Helvetica Neue" panose="02000503000000020004" pitchFamily="2" charset="0"/>
                <a:cs typeface="Helvetica Neue" panose="02000503000000020004" pitchFamily="2" charset="0"/>
              </a:rPr>
              <a:t> </a:t>
            </a:r>
            <a:r>
              <a:rPr lang="it-IT" b="0" dirty="0" err="1">
                <a:latin typeface="Helvetica Neue" panose="02000503000000020004" pitchFamily="2" charset="0"/>
                <a:ea typeface="Helvetica Neue" panose="02000503000000020004" pitchFamily="2" charset="0"/>
                <a:cs typeface="Helvetica Neue" panose="02000503000000020004" pitchFamily="2" charset="0"/>
              </a:rPr>
              <a:t>what</a:t>
            </a:r>
            <a:r>
              <a:rPr lang="it-IT" b="0" dirty="0">
                <a:latin typeface="Helvetica Neue" panose="02000503000000020004" pitchFamily="2" charset="0"/>
                <a:ea typeface="Helvetica Neue" panose="02000503000000020004" pitchFamily="2" charset="0"/>
                <a:cs typeface="Helvetica Neue" panose="02000503000000020004" pitchFamily="2" charset="0"/>
              </a:rPr>
              <a:t> </a:t>
            </a:r>
            <a:r>
              <a:rPr lang="it-IT" b="0" dirty="0" err="1">
                <a:latin typeface="Helvetica Neue" panose="02000503000000020004" pitchFamily="2" charset="0"/>
                <a:ea typeface="Helvetica Neue" panose="02000503000000020004" pitchFamily="2" charset="0"/>
                <a:cs typeface="Helvetica Neue" panose="02000503000000020004" pitchFamily="2" charset="0"/>
              </a:rPr>
              <a:t>if</a:t>
            </a:r>
            <a:r>
              <a:rPr lang="it-IT" b="0" dirty="0">
                <a:latin typeface="Helvetica Neue" panose="02000503000000020004" pitchFamily="2" charset="0"/>
                <a:ea typeface="Helvetica Neue" panose="02000503000000020004" pitchFamily="2" charset="0"/>
                <a:cs typeface="Helvetica Neue" panose="02000503000000020004" pitchFamily="2" charset="0"/>
              </a:rPr>
              <a:t> </a:t>
            </a:r>
            <a:r>
              <a:rPr lang="it-IT" b="0" dirty="0" err="1">
                <a:latin typeface="Helvetica Neue" panose="02000503000000020004" pitchFamily="2" charset="0"/>
                <a:ea typeface="Helvetica Neue" panose="02000503000000020004" pitchFamily="2" charset="0"/>
                <a:cs typeface="Helvetica Neue" panose="02000503000000020004" pitchFamily="2" charset="0"/>
              </a:rPr>
              <a:t>reasoning</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4">
            <a:extLst>
              <a:ext uri="{FF2B5EF4-FFF2-40B4-BE49-F238E27FC236}">
                <a16:creationId xmlns:a16="http://schemas.microsoft.com/office/drawing/2014/main" id="{C1771CCA-E66E-3B43-D77E-1D1B8735A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469" y="1475233"/>
            <a:ext cx="11894532" cy="5072319"/>
          </a:xfrm>
          <a:prstGeom prst="rect">
            <a:avLst/>
          </a:prstGeom>
        </p:spPr>
      </p:pic>
    </p:spTree>
    <p:extLst>
      <p:ext uri="{BB962C8B-B14F-4D97-AF65-F5344CB8AC3E}">
        <p14:creationId xmlns:p14="http://schemas.microsoft.com/office/powerpoint/2010/main" val="230715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6"/>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lnSpc>
                <a:spcPct val="90000"/>
              </a:lnSpc>
              <a:buClr>
                <a:schemeClr val="dk1"/>
              </a:buClr>
              <a:buSzPts val="4400"/>
            </a:pPr>
            <a:r>
              <a:rPr lang="it-IT" b="0" dirty="0" err="1">
                <a:latin typeface="Helvetica Neue" panose="02000503000000020004" pitchFamily="2" charset="0"/>
                <a:ea typeface="Helvetica Neue" panose="02000503000000020004" pitchFamily="2" charset="0"/>
                <a:cs typeface="Helvetica Neue" panose="02000503000000020004" pitchFamily="2" charset="0"/>
              </a:rPr>
              <a:t>Counterfactual</a:t>
            </a:r>
            <a:r>
              <a:rPr lang="it-IT" b="0" dirty="0">
                <a:latin typeface="Helvetica Neue" panose="02000503000000020004" pitchFamily="2" charset="0"/>
                <a:ea typeface="Helvetica Neue" panose="02000503000000020004" pitchFamily="2" charset="0"/>
                <a:cs typeface="Helvetica Neue" panose="02000503000000020004" pitchFamily="2" charset="0"/>
              </a:rPr>
              <a:t> are </a:t>
            </a:r>
            <a:r>
              <a:rPr lang="it-IT" b="0" dirty="0" err="1">
                <a:latin typeface="Helvetica Neue" panose="02000503000000020004" pitchFamily="2" charset="0"/>
                <a:ea typeface="Helvetica Neue" panose="02000503000000020004" pitchFamily="2" charset="0"/>
                <a:cs typeface="Helvetica Neue" panose="02000503000000020004" pitchFamily="2" charset="0"/>
              </a:rPr>
              <a:t>based</a:t>
            </a:r>
            <a:r>
              <a:rPr lang="it-IT" b="0" dirty="0">
                <a:latin typeface="Helvetica Neue" panose="02000503000000020004" pitchFamily="2" charset="0"/>
                <a:ea typeface="Helvetica Neue" panose="02000503000000020004" pitchFamily="2" charset="0"/>
                <a:cs typeface="Helvetica Neue" panose="02000503000000020004" pitchFamily="2" charset="0"/>
              </a:rPr>
              <a:t> on </a:t>
            </a:r>
            <a:r>
              <a:rPr lang="it-IT" dirty="0">
                <a:latin typeface="Helvetica Neue" panose="02000503000000020004" pitchFamily="2" charset="0"/>
                <a:ea typeface="Helvetica Neue" panose="02000503000000020004" pitchFamily="2" charset="0"/>
                <a:cs typeface="Helvetica Neue" panose="02000503000000020004" pitchFamily="2" charset="0"/>
              </a:rPr>
              <a:t>generative AI</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Segnaposto contenuto 2">
            <a:extLst>
              <a:ext uri="{FF2B5EF4-FFF2-40B4-BE49-F238E27FC236}">
                <a16:creationId xmlns:a16="http://schemas.microsoft.com/office/drawing/2014/main" id="{984BAF0F-ACD9-6532-EACB-306CF0415733}"/>
              </a:ext>
            </a:extLst>
          </p:cNvPr>
          <p:cNvSpPr>
            <a:spLocks noGrp="1"/>
          </p:cNvSpPr>
          <p:nvPr>
            <p:ph idx="1"/>
          </p:nvPr>
        </p:nvSpPr>
        <p:spPr/>
        <p:txBody>
          <a:bodyPr/>
          <a:lstStyle/>
          <a:p>
            <a:endParaRPr lang="it-IT"/>
          </a:p>
        </p:txBody>
      </p:sp>
      <p:sp>
        <p:nvSpPr>
          <p:cNvPr id="996" name="Google Shape;996;p76"/>
          <p:cNvSpPr txBox="1"/>
          <p:nvPr/>
        </p:nvSpPr>
        <p:spPr>
          <a:xfrm>
            <a:off x="6096000" y="4187533"/>
            <a:ext cx="4530176" cy="461635"/>
          </a:xfrm>
          <a:prstGeom prst="rect">
            <a:avLst/>
          </a:prstGeom>
          <a:noFill/>
          <a:ln>
            <a:noFill/>
          </a:ln>
        </p:spPr>
        <p:txBody>
          <a:bodyPr spcFirstLastPara="1" wrap="square" lIns="91425" tIns="91425" rIns="91425" bIns="91425" anchor="t" anchorCtr="0">
            <a:spAutoFit/>
          </a:bodyPr>
          <a:lstStyle/>
          <a:p>
            <a:pPr>
              <a:buClr>
                <a:srgbClr val="0000FF"/>
              </a:buClr>
              <a:buSzPts val="1800"/>
            </a:pPr>
            <a:r>
              <a:rPr lang="it-IT" b="1" dirty="0">
                <a:solidFill>
                  <a:srgbClr val="0000FF"/>
                </a:solidFill>
                <a:latin typeface="Calibri"/>
                <a:ea typeface="Calibri"/>
                <a:cs typeface="Calibri"/>
                <a:sym typeface="Calibri"/>
              </a:rPr>
              <a:t>Counter-</a:t>
            </a:r>
            <a:r>
              <a:rPr lang="it-IT" b="1" dirty="0" err="1">
                <a:solidFill>
                  <a:srgbClr val="0000FF"/>
                </a:solidFill>
                <a:latin typeface="Calibri"/>
                <a:ea typeface="Calibri"/>
                <a:cs typeface="Calibri"/>
                <a:sym typeface="Calibri"/>
              </a:rPr>
              <a:t>exemplar</a:t>
            </a:r>
            <a:r>
              <a:rPr lang="it-IT" b="1" dirty="0">
                <a:solidFill>
                  <a:srgbClr val="0000FF"/>
                </a:solidFill>
                <a:latin typeface="Calibri"/>
                <a:ea typeface="Calibri"/>
                <a:cs typeface="Calibri"/>
                <a:sym typeface="Calibri"/>
              </a:rPr>
              <a:t> </a:t>
            </a:r>
            <a:r>
              <a:rPr lang="it-IT" b="1" dirty="0" err="1">
                <a:solidFill>
                  <a:srgbClr val="0000FF"/>
                </a:solidFill>
                <a:latin typeface="Calibri"/>
                <a:ea typeface="Calibri"/>
                <a:cs typeface="Calibri"/>
                <a:sym typeface="Calibri"/>
              </a:rPr>
              <a:t>Melanocytic</a:t>
            </a:r>
            <a:r>
              <a:rPr lang="it-IT" b="1" dirty="0">
                <a:solidFill>
                  <a:srgbClr val="0000FF"/>
                </a:solidFill>
                <a:latin typeface="Calibri"/>
                <a:ea typeface="Calibri"/>
                <a:cs typeface="Calibri"/>
                <a:sym typeface="Calibri"/>
              </a:rPr>
              <a:t> </a:t>
            </a:r>
            <a:r>
              <a:rPr lang="it-IT" b="1" dirty="0" err="1">
                <a:solidFill>
                  <a:srgbClr val="0000FF"/>
                </a:solidFill>
                <a:latin typeface="Calibri"/>
                <a:ea typeface="Calibri"/>
                <a:cs typeface="Calibri"/>
                <a:sym typeface="Calibri"/>
              </a:rPr>
              <a:t>Nevus</a:t>
            </a:r>
            <a:r>
              <a:rPr lang="it-IT" b="1" dirty="0">
                <a:solidFill>
                  <a:srgbClr val="0000FF"/>
                </a:solidFill>
                <a:latin typeface="Calibri"/>
                <a:ea typeface="Calibri"/>
                <a:cs typeface="Calibri"/>
                <a:sym typeface="Calibri"/>
              </a:rPr>
              <a:t> (NV)</a:t>
            </a:r>
            <a:endParaRPr b="1" dirty="0">
              <a:solidFill>
                <a:srgbClr val="0000FF"/>
              </a:solidFill>
              <a:latin typeface="Calibri"/>
              <a:ea typeface="Calibri"/>
              <a:cs typeface="Calibri"/>
              <a:sym typeface="Calibri"/>
            </a:endParaRPr>
          </a:p>
        </p:txBody>
      </p:sp>
      <p:pic>
        <p:nvPicPr>
          <p:cNvPr id="998" name="Google Shape;998;p76"/>
          <p:cNvPicPr preferRelativeResize="0"/>
          <p:nvPr/>
        </p:nvPicPr>
        <p:blipFill rotWithShape="1">
          <a:blip r:embed="rId3">
            <a:alphaModFix/>
          </a:blip>
          <a:srcRect/>
          <a:stretch/>
        </p:blipFill>
        <p:spPr>
          <a:xfrm>
            <a:off x="7534312" y="4924339"/>
            <a:ext cx="1170277" cy="1155360"/>
          </a:xfrm>
          <a:prstGeom prst="rect">
            <a:avLst/>
          </a:prstGeom>
          <a:noFill/>
          <a:ln>
            <a:noFill/>
          </a:ln>
        </p:spPr>
      </p:pic>
      <p:pic>
        <p:nvPicPr>
          <p:cNvPr id="1005" name="Google Shape;1005;p76"/>
          <p:cNvPicPr preferRelativeResize="0"/>
          <p:nvPr/>
        </p:nvPicPr>
        <p:blipFill rotWithShape="1">
          <a:blip r:embed="rId4">
            <a:alphaModFix/>
          </a:blip>
          <a:srcRect/>
          <a:stretch/>
        </p:blipFill>
        <p:spPr>
          <a:xfrm>
            <a:off x="7507815" y="4930975"/>
            <a:ext cx="1170277" cy="1155360"/>
          </a:xfrm>
          <a:prstGeom prst="rect">
            <a:avLst/>
          </a:prstGeom>
          <a:noFill/>
          <a:ln>
            <a:noFill/>
          </a:ln>
        </p:spPr>
      </p:pic>
      <p:pic>
        <p:nvPicPr>
          <p:cNvPr id="2" name="Picture 2">
            <a:extLst>
              <a:ext uri="{FF2B5EF4-FFF2-40B4-BE49-F238E27FC236}">
                <a16:creationId xmlns:a16="http://schemas.microsoft.com/office/drawing/2014/main" id="{E74221F7-8EF3-AFDE-E9C1-38692E074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837" y="1635484"/>
            <a:ext cx="8235927" cy="504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52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Explanation as a Human-Machine Conversation</a:t>
            </a:r>
            <a:endParaRPr lang="it-IT"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Segnaposto contenuto 2">
            <a:extLst>
              <a:ext uri="{FF2B5EF4-FFF2-40B4-BE49-F238E27FC236}">
                <a16:creationId xmlns:a16="http://schemas.microsoft.com/office/drawing/2014/main" id="{159A1211-E151-9589-AD8E-7FAE1FE79AA9}"/>
              </a:ext>
            </a:extLst>
          </p:cNvPr>
          <p:cNvSpPr>
            <a:spLocks noGrp="1"/>
          </p:cNvSpPr>
          <p:nvPr>
            <p:ph idx="1"/>
          </p:nvPr>
        </p:nvSpPr>
        <p:spPr/>
        <p:txBody>
          <a:bodyPr/>
          <a:lstStyle/>
          <a:p>
            <a:endParaRPr lang="it-IT"/>
          </a:p>
        </p:txBody>
      </p:sp>
      <p:pic>
        <p:nvPicPr>
          <p:cNvPr id="15" name="Picture 2" descr="A screenshot of a cell phone&#10;&#10;Description automatically generated"/>
          <p:cNvPicPr>
            <a:picLocks/>
          </p:cNvPicPr>
          <p:nvPr/>
        </p:nvPicPr>
        <p:blipFill>
          <a:blip r:embed="rId2"/>
          <a:srcRect l="-6644" r="-6644"/>
          <a:stretch>
            <a:fillRect/>
          </a:stretch>
        </p:blipFill>
        <p:spPr>
          <a:xfrm>
            <a:off x="-382252" y="1741473"/>
            <a:ext cx="13243195" cy="4993239"/>
          </a:xfrm>
          <a:prstGeom prst="rect">
            <a:avLst/>
          </a:prstGeom>
        </p:spPr>
      </p:pic>
    </p:spTree>
    <p:extLst>
      <p:ext uri="{BB962C8B-B14F-4D97-AF65-F5344CB8AC3E}">
        <p14:creationId xmlns:p14="http://schemas.microsoft.com/office/powerpoint/2010/main" val="36713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41046" y="2796911"/>
            <a:ext cx="8209915" cy="2531745"/>
            <a:chOff x="1802829" y="2369820"/>
            <a:chExt cx="8209915" cy="2531745"/>
          </a:xfrm>
        </p:grpSpPr>
        <p:pic>
          <p:nvPicPr>
            <p:cNvPr id="3" name="object 3"/>
            <p:cNvPicPr/>
            <p:nvPr/>
          </p:nvPicPr>
          <p:blipFill>
            <a:blip r:embed="rId2" cstate="print"/>
            <a:stretch>
              <a:fillRect/>
            </a:stretch>
          </p:blipFill>
          <p:spPr>
            <a:xfrm>
              <a:off x="2362212" y="2369820"/>
              <a:ext cx="7650467" cy="2424683"/>
            </a:xfrm>
            <a:prstGeom prst="rect">
              <a:avLst/>
            </a:prstGeom>
          </p:spPr>
        </p:pic>
        <p:pic>
          <p:nvPicPr>
            <p:cNvPr id="4" name="object 4"/>
            <p:cNvPicPr/>
            <p:nvPr/>
          </p:nvPicPr>
          <p:blipFill>
            <a:blip r:embed="rId3" cstate="print"/>
            <a:stretch>
              <a:fillRect/>
            </a:stretch>
          </p:blipFill>
          <p:spPr>
            <a:xfrm>
              <a:off x="2362200" y="4241292"/>
              <a:ext cx="2453030" cy="489204"/>
            </a:xfrm>
            <a:prstGeom prst="rect">
              <a:avLst/>
            </a:prstGeom>
          </p:spPr>
        </p:pic>
        <p:sp>
          <p:nvSpPr>
            <p:cNvPr id="5" name="object 5"/>
            <p:cNvSpPr/>
            <p:nvPr/>
          </p:nvSpPr>
          <p:spPr>
            <a:xfrm>
              <a:off x="1809179" y="4367771"/>
              <a:ext cx="852805" cy="358775"/>
            </a:xfrm>
            <a:custGeom>
              <a:avLst/>
              <a:gdLst/>
              <a:ahLst/>
              <a:cxnLst/>
              <a:rect l="l" t="t" r="r" b="b"/>
              <a:pathLst>
                <a:path w="852805" h="358775">
                  <a:moveTo>
                    <a:pt x="655116" y="0"/>
                  </a:moveTo>
                  <a:lnTo>
                    <a:pt x="664387" y="89560"/>
                  </a:lnTo>
                  <a:lnTo>
                    <a:pt x="0" y="158343"/>
                  </a:lnTo>
                  <a:lnTo>
                    <a:pt x="18542" y="337477"/>
                  </a:lnTo>
                  <a:lnTo>
                    <a:pt x="682929" y="268693"/>
                  </a:lnTo>
                  <a:lnTo>
                    <a:pt x="692213" y="358254"/>
                  </a:lnTo>
                  <a:lnTo>
                    <a:pt x="852792" y="160578"/>
                  </a:lnTo>
                  <a:lnTo>
                    <a:pt x="655116" y="0"/>
                  </a:lnTo>
                  <a:close/>
                </a:path>
              </a:pathLst>
            </a:custGeom>
            <a:solidFill>
              <a:srgbClr val="FFFFFF"/>
            </a:solidFill>
          </p:spPr>
          <p:txBody>
            <a:bodyPr wrap="square" lIns="0" tIns="0" rIns="0" bIns="0" rtlCol="0"/>
            <a:lstStyle/>
            <a:p>
              <a:endParaRPr/>
            </a:p>
          </p:txBody>
        </p:sp>
        <p:sp>
          <p:nvSpPr>
            <p:cNvPr id="6" name="object 6"/>
            <p:cNvSpPr/>
            <p:nvPr/>
          </p:nvSpPr>
          <p:spPr>
            <a:xfrm>
              <a:off x="1809179" y="4367771"/>
              <a:ext cx="852805" cy="358775"/>
            </a:xfrm>
            <a:custGeom>
              <a:avLst/>
              <a:gdLst/>
              <a:ahLst/>
              <a:cxnLst/>
              <a:rect l="l" t="t" r="r" b="b"/>
              <a:pathLst>
                <a:path w="852805" h="358775">
                  <a:moveTo>
                    <a:pt x="852792" y="160578"/>
                  </a:moveTo>
                  <a:lnTo>
                    <a:pt x="692213" y="358254"/>
                  </a:lnTo>
                  <a:lnTo>
                    <a:pt x="682929" y="268693"/>
                  </a:lnTo>
                  <a:lnTo>
                    <a:pt x="18542" y="337477"/>
                  </a:lnTo>
                  <a:lnTo>
                    <a:pt x="0" y="158343"/>
                  </a:lnTo>
                  <a:lnTo>
                    <a:pt x="664387" y="89560"/>
                  </a:lnTo>
                  <a:lnTo>
                    <a:pt x="655116" y="0"/>
                  </a:lnTo>
                  <a:lnTo>
                    <a:pt x="852792" y="160578"/>
                  </a:lnTo>
                  <a:close/>
                </a:path>
              </a:pathLst>
            </a:custGeom>
            <a:ln w="12700">
              <a:solidFill>
                <a:srgbClr val="FF0000"/>
              </a:solidFill>
            </a:ln>
          </p:spPr>
          <p:txBody>
            <a:bodyPr wrap="square" lIns="0" tIns="0" rIns="0" bIns="0" rtlCol="0"/>
            <a:lstStyle/>
            <a:p>
              <a:endParaRPr/>
            </a:p>
          </p:txBody>
        </p:sp>
        <p:sp>
          <p:nvSpPr>
            <p:cNvPr id="7" name="object 7"/>
            <p:cNvSpPr/>
            <p:nvPr/>
          </p:nvSpPr>
          <p:spPr>
            <a:xfrm>
              <a:off x="2703575" y="4134611"/>
              <a:ext cx="1885314" cy="760730"/>
            </a:xfrm>
            <a:custGeom>
              <a:avLst/>
              <a:gdLst/>
              <a:ahLst/>
              <a:cxnLst/>
              <a:rect l="l" t="t" r="r" b="b"/>
              <a:pathLst>
                <a:path w="1885314" h="760729">
                  <a:moveTo>
                    <a:pt x="0" y="380238"/>
                  </a:moveTo>
                  <a:lnTo>
                    <a:pt x="9360" y="326444"/>
                  </a:lnTo>
                  <a:lnTo>
                    <a:pt x="36590" y="274968"/>
                  </a:lnTo>
                  <a:lnTo>
                    <a:pt x="80414" y="226326"/>
                  </a:lnTo>
                  <a:lnTo>
                    <a:pt x="139557" y="181032"/>
                  </a:lnTo>
                  <a:lnTo>
                    <a:pt x="174473" y="159801"/>
                  </a:lnTo>
                  <a:lnTo>
                    <a:pt x="212741" y="139600"/>
                  </a:lnTo>
                  <a:lnTo>
                    <a:pt x="254200" y="120493"/>
                  </a:lnTo>
                  <a:lnTo>
                    <a:pt x="298692" y="102546"/>
                  </a:lnTo>
                  <a:lnTo>
                    <a:pt x="346055" y="85821"/>
                  </a:lnTo>
                  <a:lnTo>
                    <a:pt x="396132" y="70383"/>
                  </a:lnTo>
                  <a:lnTo>
                    <a:pt x="448763" y="56298"/>
                  </a:lnTo>
                  <a:lnTo>
                    <a:pt x="503787" y="43629"/>
                  </a:lnTo>
                  <a:lnTo>
                    <a:pt x="561046" y="32440"/>
                  </a:lnTo>
                  <a:lnTo>
                    <a:pt x="620380" y="22795"/>
                  </a:lnTo>
                  <a:lnTo>
                    <a:pt x="681629" y="14761"/>
                  </a:lnTo>
                  <a:lnTo>
                    <a:pt x="744635" y="8399"/>
                  </a:lnTo>
                  <a:lnTo>
                    <a:pt x="809237" y="3776"/>
                  </a:lnTo>
                  <a:lnTo>
                    <a:pt x="875277" y="954"/>
                  </a:lnTo>
                  <a:lnTo>
                    <a:pt x="942594" y="0"/>
                  </a:lnTo>
                  <a:lnTo>
                    <a:pt x="1009910" y="954"/>
                  </a:lnTo>
                  <a:lnTo>
                    <a:pt x="1075950" y="3776"/>
                  </a:lnTo>
                  <a:lnTo>
                    <a:pt x="1140552" y="8399"/>
                  </a:lnTo>
                  <a:lnTo>
                    <a:pt x="1203558" y="14761"/>
                  </a:lnTo>
                  <a:lnTo>
                    <a:pt x="1264807" y="22795"/>
                  </a:lnTo>
                  <a:lnTo>
                    <a:pt x="1324141" y="32440"/>
                  </a:lnTo>
                  <a:lnTo>
                    <a:pt x="1381400" y="43629"/>
                  </a:lnTo>
                  <a:lnTo>
                    <a:pt x="1436424" y="56298"/>
                  </a:lnTo>
                  <a:lnTo>
                    <a:pt x="1489055" y="70383"/>
                  </a:lnTo>
                  <a:lnTo>
                    <a:pt x="1539132" y="85821"/>
                  </a:lnTo>
                  <a:lnTo>
                    <a:pt x="1586495" y="102546"/>
                  </a:lnTo>
                  <a:lnTo>
                    <a:pt x="1630987" y="120493"/>
                  </a:lnTo>
                  <a:lnTo>
                    <a:pt x="1672446" y="139600"/>
                  </a:lnTo>
                  <a:lnTo>
                    <a:pt x="1710714" y="159801"/>
                  </a:lnTo>
                  <a:lnTo>
                    <a:pt x="1745630" y="181032"/>
                  </a:lnTo>
                  <a:lnTo>
                    <a:pt x="1777036" y="203228"/>
                  </a:lnTo>
                  <a:lnTo>
                    <a:pt x="1828679" y="250261"/>
                  </a:lnTo>
                  <a:lnTo>
                    <a:pt x="1864366" y="300384"/>
                  </a:lnTo>
                  <a:lnTo>
                    <a:pt x="1882821" y="353083"/>
                  </a:lnTo>
                  <a:lnTo>
                    <a:pt x="1885188" y="380238"/>
                  </a:lnTo>
                  <a:lnTo>
                    <a:pt x="1882821" y="407392"/>
                  </a:lnTo>
                  <a:lnTo>
                    <a:pt x="1864366" y="460091"/>
                  </a:lnTo>
                  <a:lnTo>
                    <a:pt x="1828679" y="510214"/>
                  </a:lnTo>
                  <a:lnTo>
                    <a:pt x="1777036" y="557247"/>
                  </a:lnTo>
                  <a:lnTo>
                    <a:pt x="1745630" y="579443"/>
                  </a:lnTo>
                  <a:lnTo>
                    <a:pt x="1710714" y="600674"/>
                  </a:lnTo>
                  <a:lnTo>
                    <a:pt x="1672446" y="620875"/>
                  </a:lnTo>
                  <a:lnTo>
                    <a:pt x="1630987" y="639982"/>
                  </a:lnTo>
                  <a:lnTo>
                    <a:pt x="1586495" y="657929"/>
                  </a:lnTo>
                  <a:lnTo>
                    <a:pt x="1539132" y="674654"/>
                  </a:lnTo>
                  <a:lnTo>
                    <a:pt x="1489055" y="690092"/>
                  </a:lnTo>
                  <a:lnTo>
                    <a:pt x="1436424" y="704177"/>
                  </a:lnTo>
                  <a:lnTo>
                    <a:pt x="1381400" y="716846"/>
                  </a:lnTo>
                  <a:lnTo>
                    <a:pt x="1324141" y="728035"/>
                  </a:lnTo>
                  <a:lnTo>
                    <a:pt x="1264807" y="737680"/>
                  </a:lnTo>
                  <a:lnTo>
                    <a:pt x="1203558" y="745714"/>
                  </a:lnTo>
                  <a:lnTo>
                    <a:pt x="1140552" y="752076"/>
                  </a:lnTo>
                  <a:lnTo>
                    <a:pt x="1075950" y="756699"/>
                  </a:lnTo>
                  <a:lnTo>
                    <a:pt x="1009910" y="759521"/>
                  </a:lnTo>
                  <a:lnTo>
                    <a:pt x="942594" y="760476"/>
                  </a:lnTo>
                  <a:lnTo>
                    <a:pt x="875277" y="759521"/>
                  </a:lnTo>
                  <a:lnTo>
                    <a:pt x="809237" y="756699"/>
                  </a:lnTo>
                  <a:lnTo>
                    <a:pt x="744635" y="752076"/>
                  </a:lnTo>
                  <a:lnTo>
                    <a:pt x="681629" y="745714"/>
                  </a:lnTo>
                  <a:lnTo>
                    <a:pt x="620380" y="737680"/>
                  </a:lnTo>
                  <a:lnTo>
                    <a:pt x="561046" y="728035"/>
                  </a:lnTo>
                  <a:lnTo>
                    <a:pt x="503787" y="716846"/>
                  </a:lnTo>
                  <a:lnTo>
                    <a:pt x="448763" y="704177"/>
                  </a:lnTo>
                  <a:lnTo>
                    <a:pt x="396132" y="690092"/>
                  </a:lnTo>
                  <a:lnTo>
                    <a:pt x="346055" y="674654"/>
                  </a:lnTo>
                  <a:lnTo>
                    <a:pt x="298692" y="657929"/>
                  </a:lnTo>
                  <a:lnTo>
                    <a:pt x="254200" y="639982"/>
                  </a:lnTo>
                  <a:lnTo>
                    <a:pt x="212741" y="620875"/>
                  </a:lnTo>
                  <a:lnTo>
                    <a:pt x="174473" y="600674"/>
                  </a:lnTo>
                  <a:lnTo>
                    <a:pt x="139557" y="579443"/>
                  </a:lnTo>
                  <a:lnTo>
                    <a:pt x="108151" y="557247"/>
                  </a:lnTo>
                  <a:lnTo>
                    <a:pt x="56508" y="510214"/>
                  </a:lnTo>
                  <a:lnTo>
                    <a:pt x="20821" y="460091"/>
                  </a:lnTo>
                  <a:lnTo>
                    <a:pt x="2366" y="407392"/>
                  </a:lnTo>
                  <a:lnTo>
                    <a:pt x="0" y="380238"/>
                  </a:lnTo>
                  <a:close/>
                </a:path>
              </a:pathLst>
            </a:custGeom>
            <a:ln w="12700">
              <a:solidFill>
                <a:srgbClr val="FF0000"/>
              </a:solidFill>
            </a:ln>
          </p:spPr>
          <p:txBody>
            <a:bodyPr wrap="square" lIns="0" tIns="0" rIns="0" bIns="0" rtlCol="0"/>
            <a:lstStyle/>
            <a:p>
              <a:endParaRPr/>
            </a:p>
          </p:txBody>
        </p:sp>
      </p:grpSp>
      <p:sp>
        <p:nvSpPr>
          <p:cNvPr id="8" name="object 8"/>
          <p:cNvSpPr txBox="1">
            <a:spLocks noGrp="1"/>
          </p:cNvSpPr>
          <p:nvPr>
            <p:ph type="title"/>
          </p:nvPr>
        </p:nvSpPr>
        <p:spPr>
          <a:xfrm>
            <a:off x="1251938" y="343130"/>
            <a:ext cx="5728335" cy="391160"/>
          </a:xfrm>
          <a:prstGeom prst="rect">
            <a:avLst/>
          </a:prstGeom>
        </p:spPr>
        <p:txBody>
          <a:bodyPr vert="horz" wrap="square" lIns="0" tIns="12700" rIns="0" bIns="0" rtlCol="0">
            <a:spAutoFit/>
          </a:bodyPr>
          <a:lstStyle/>
          <a:p>
            <a:pPr marL="12700">
              <a:lnSpc>
                <a:spcPct val="100000"/>
              </a:lnSpc>
              <a:spcBef>
                <a:spcPts val="100"/>
              </a:spcBef>
            </a:pPr>
            <a:r>
              <a:rPr sz="2400" dirty="0"/>
              <a:t>ANOTHER</a:t>
            </a:r>
            <a:r>
              <a:rPr sz="2400" spc="-85" dirty="0"/>
              <a:t> </a:t>
            </a:r>
            <a:r>
              <a:rPr sz="2400" dirty="0"/>
              <a:t>PROBLEM:</a:t>
            </a:r>
            <a:r>
              <a:rPr sz="2400" spc="-90" dirty="0"/>
              <a:t> </a:t>
            </a:r>
            <a:r>
              <a:rPr sz="2400" spc="-10" dirty="0"/>
              <a:t>ALIGNMENT</a:t>
            </a:r>
            <a:endParaRPr sz="2400"/>
          </a:p>
        </p:txBody>
      </p:sp>
      <p:sp>
        <p:nvSpPr>
          <p:cNvPr id="9" name="object 9"/>
          <p:cNvSpPr txBox="1"/>
          <p:nvPr/>
        </p:nvSpPr>
        <p:spPr>
          <a:xfrm>
            <a:off x="2173798" y="1598388"/>
            <a:ext cx="8138159" cy="1031240"/>
          </a:xfrm>
          <a:prstGeom prst="rect">
            <a:avLst/>
          </a:prstGeom>
        </p:spPr>
        <p:txBody>
          <a:bodyPr vert="horz" wrap="square" lIns="0" tIns="90170" rIns="0" bIns="0" rtlCol="0">
            <a:spAutoFit/>
          </a:bodyPr>
          <a:lstStyle/>
          <a:p>
            <a:pPr marL="316865" indent="-304165">
              <a:lnSpc>
                <a:spcPct val="100000"/>
              </a:lnSpc>
              <a:spcBef>
                <a:spcPts val="710"/>
              </a:spcBef>
              <a:buFont typeface="Arial"/>
              <a:buChar char="•"/>
              <a:tabLst>
                <a:tab pos="316865" algn="l"/>
              </a:tabLst>
            </a:pPr>
            <a:r>
              <a:rPr sz="1900" dirty="0">
                <a:latin typeface="Georgia"/>
                <a:cs typeface="Georgia"/>
              </a:rPr>
              <a:t>Values</a:t>
            </a:r>
            <a:r>
              <a:rPr sz="1900" spc="-40" dirty="0">
                <a:latin typeface="Georgia"/>
                <a:cs typeface="Georgia"/>
              </a:rPr>
              <a:t> </a:t>
            </a:r>
            <a:r>
              <a:rPr sz="1900" dirty="0">
                <a:latin typeface="Georgia"/>
                <a:cs typeface="Georgia"/>
              </a:rPr>
              <a:t>are</a:t>
            </a:r>
            <a:r>
              <a:rPr sz="1900" spc="-40" dirty="0">
                <a:latin typeface="Georgia"/>
                <a:cs typeface="Georgia"/>
              </a:rPr>
              <a:t> </a:t>
            </a:r>
            <a:r>
              <a:rPr sz="1900" b="1" dirty="0">
                <a:solidFill>
                  <a:srgbClr val="C00000"/>
                </a:solidFill>
                <a:latin typeface="Georgia"/>
                <a:cs typeface="Georgia"/>
              </a:rPr>
              <a:t>abstract</a:t>
            </a:r>
            <a:r>
              <a:rPr sz="1900" b="1" spc="-25" dirty="0">
                <a:solidFill>
                  <a:srgbClr val="C00000"/>
                </a:solidFill>
                <a:latin typeface="Georgia"/>
                <a:cs typeface="Georgia"/>
              </a:rPr>
              <a:t> </a:t>
            </a:r>
            <a:r>
              <a:rPr sz="1900" b="1" dirty="0">
                <a:solidFill>
                  <a:srgbClr val="C00000"/>
                </a:solidFill>
                <a:latin typeface="Georgia"/>
                <a:cs typeface="Georgia"/>
              </a:rPr>
              <a:t>and</a:t>
            </a:r>
            <a:r>
              <a:rPr sz="1900" b="1" spc="-25" dirty="0">
                <a:solidFill>
                  <a:srgbClr val="C00000"/>
                </a:solidFill>
                <a:latin typeface="Georgia"/>
                <a:cs typeface="Georgia"/>
              </a:rPr>
              <a:t> </a:t>
            </a:r>
            <a:r>
              <a:rPr sz="1900" b="1" dirty="0">
                <a:solidFill>
                  <a:srgbClr val="C00000"/>
                </a:solidFill>
                <a:latin typeface="Georgia"/>
                <a:cs typeface="Georgia"/>
              </a:rPr>
              <a:t>high</a:t>
            </a:r>
            <a:r>
              <a:rPr sz="1900" b="1" spc="-35" dirty="0">
                <a:solidFill>
                  <a:srgbClr val="C00000"/>
                </a:solidFill>
                <a:latin typeface="Georgia"/>
                <a:cs typeface="Georgia"/>
              </a:rPr>
              <a:t> </a:t>
            </a:r>
            <a:r>
              <a:rPr sz="1900" b="1" spc="-10" dirty="0">
                <a:solidFill>
                  <a:srgbClr val="C00000"/>
                </a:solidFill>
                <a:latin typeface="Georgia"/>
                <a:cs typeface="Georgia"/>
              </a:rPr>
              <a:t>level</a:t>
            </a:r>
            <a:endParaRPr sz="1900" dirty="0">
              <a:latin typeface="Georgia"/>
              <a:cs typeface="Georgia"/>
            </a:endParaRPr>
          </a:p>
          <a:p>
            <a:pPr marL="316865" indent="-304165">
              <a:lnSpc>
                <a:spcPct val="100000"/>
              </a:lnSpc>
              <a:spcBef>
                <a:spcPts val="615"/>
              </a:spcBef>
              <a:buFont typeface="Arial"/>
              <a:buChar char="•"/>
              <a:tabLst>
                <a:tab pos="316865" algn="l"/>
              </a:tabLst>
            </a:pPr>
            <a:r>
              <a:rPr sz="1900" dirty="0">
                <a:latin typeface="Georgia"/>
                <a:cs typeface="Georgia"/>
              </a:rPr>
              <a:t>Values</a:t>
            </a:r>
            <a:r>
              <a:rPr sz="1900" spc="-45" dirty="0">
                <a:latin typeface="Georgia"/>
                <a:cs typeface="Georgia"/>
              </a:rPr>
              <a:t> </a:t>
            </a:r>
            <a:r>
              <a:rPr sz="1900" dirty="0">
                <a:latin typeface="Georgia"/>
                <a:cs typeface="Georgia"/>
              </a:rPr>
              <a:t>are</a:t>
            </a:r>
            <a:r>
              <a:rPr sz="1900" spc="-40" dirty="0">
                <a:latin typeface="Georgia"/>
                <a:cs typeface="Georgia"/>
              </a:rPr>
              <a:t> </a:t>
            </a:r>
            <a:r>
              <a:rPr sz="1900" b="1" dirty="0">
                <a:solidFill>
                  <a:srgbClr val="C00000"/>
                </a:solidFill>
                <a:latin typeface="Georgia"/>
                <a:cs typeface="Georgia"/>
              </a:rPr>
              <a:t>dependent</a:t>
            </a:r>
            <a:r>
              <a:rPr sz="1900" b="1" spc="-20" dirty="0">
                <a:solidFill>
                  <a:srgbClr val="C00000"/>
                </a:solidFill>
                <a:latin typeface="Georgia"/>
                <a:cs typeface="Georgia"/>
              </a:rPr>
              <a:t> </a:t>
            </a:r>
            <a:r>
              <a:rPr sz="1900" b="1" dirty="0">
                <a:solidFill>
                  <a:srgbClr val="C00000"/>
                </a:solidFill>
                <a:latin typeface="Georgia"/>
                <a:cs typeface="Georgia"/>
              </a:rPr>
              <a:t>on</a:t>
            </a:r>
            <a:r>
              <a:rPr sz="1900" b="1" spc="-35" dirty="0">
                <a:solidFill>
                  <a:srgbClr val="C00000"/>
                </a:solidFill>
                <a:latin typeface="Georgia"/>
                <a:cs typeface="Georgia"/>
              </a:rPr>
              <a:t> </a:t>
            </a:r>
            <a:r>
              <a:rPr sz="1900" b="1" dirty="0">
                <a:solidFill>
                  <a:srgbClr val="C00000"/>
                </a:solidFill>
                <a:latin typeface="Georgia"/>
                <a:cs typeface="Georgia"/>
              </a:rPr>
              <a:t>the</a:t>
            </a:r>
            <a:r>
              <a:rPr sz="1900" b="1" spc="-40" dirty="0">
                <a:solidFill>
                  <a:srgbClr val="C00000"/>
                </a:solidFill>
                <a:latin typeface="Georgia"/>
                <a:cs typeface="Georgia"/>
              </a:rPr>
              <a:t> </a:t>
            </a:r>
            <a:r>
              <a:rPr sz="1900" b="1" spc="-10" dirty="0">
                <a:solidFill>
                  <a:srgbClr val="C00000"/>
                </a:solidFill>
                <a:latin typeface="Georgia"/>
                <a:cs typeface="Georgia"/>
              </a:rPr>
              <a:t>context</a:t>
            </a:r>
            <a:r>
              <a:rPr sz="1900" spc="-10" dirty="0">
                <a:latin typeface="Georgia"/>
                <a:cs typeface="Georgia"/>
              </a:rPr>
              <a:t>.</a:t>
            </a:r>
            <a:endParaRPr sz="1900" dirty="0">
              <a:latin typeface="Georgia"/>
              <a:cs typeface="Georgia"/>
            </a:endParaRPr>
          </a:p>
          <a:p>
            <a:pPr marL="926465" lvl="1" indent="-304165">
              <a:lnSpc>
                <a:spcPct val="100000"/>
              </a:lnSpc>
              <a:spcBef>
                <a:spcPts val="90"/>
              </a:spcBef>
              <a:buSzPct val="79411"/>
              <a:buFont typeface="Courier New"/>
              <a:buChar char="o"/>
              <a:tabLst>
                <a:tab pos="926465" algn="l"/>
              </a:tabLst>
            </a:pPr>
            <a:r>
              <a:rPr sz="1700" dirty="0">
                <a:latin typeface="Georgia"/>
                <a:cs typeface="Georgia"/>
              </a:rPr>
              <a:t>Values</a:t>
            </a:r>
            <a:r>
              <a:rPr sz="1700" spc="-50" dirty="0">
                <a:latin typeface="Georgia"/>
                <a:cs typeface="Georgia"/>
              </a:rPr>
              <a:t> </a:t>
            </a:r>
            <a:r>
              <a:rPr sz="1700" dirty="0">
                <a:latin typeface="Georgia"/>
                <a:cs typeface="Georgia"/>
              </a:rPr>
              <a:t>have</a:t>
            </a:r>
            <a:r>
              <a:rPr sz="1700" spc="-45" dirty="0">
                <a:latin typeface="Georgia"/>
                <a:cs typeface="Georgia"/>
              </a:rPr>
              <a:t> </a:t>
            </a:r>
            <a:r>
              <a:rPr sz="1700" b="1" dirty="0">
                <a:solidFill>
                  <a:srgbClr val="C00000"/>
                </a:solidFill>
                <a:latin typeface="Georgia"/>
                <a:cs typeface="Georgia"/>
              </a:rPr>
              <a:t>different</a:t>
            </a:r>
            <a:r>
              <a:rPr sz="1700" b="1" spc="-40" dirty="0">
                <a:solidFill>
                  <a:srgbClr val="C00000"/>
                </a:solidFill>
                <a:latin typeface="Georgia"/>
                <a:cs typeface="Georgia"/>
              </a:rPr>
              <a:t> </a:t>
            </a:r>
            <a:r>
              <a:rPr sz="1700" b="1" dirty="0">
                <a:solidFill>
                  <a:srgbClr val="C00000"/>
                </a:solidFill>
                <a:latin typeface="Georgia"/>
                <a:cs typeface="Georgia"/>
              </a:rPr>
              <a:t>interpretations</a:t>
            </a:r>
            <a:r>
              <a:rPr sz="1700" b="1" spc="-35" dirty="0">
                <a:solidFill>
                  <a:srgbClr val="C00000"/>
                </a:solidFill>
                <a:latin typeface="Georgia"/>
                <a:cs typeface="Georgia"/>
              </a:rPr>
              <a:t> </a:t>
            </a:r>
            <a:r>
              <a:rPr sz="1700" dirty="0">
                <a:latin typeface="Georgia"/>
                <a:cs typeface="Georgia"/>
              </a:rPr>
              <a:t>in</a:t>
            </a:r>
            <a:r>
              <a:rPr sz="1700" spc="-45" dirty="0">
                <a:latin typeface="Georgia"/>
                <a:cs typeface="Georgia"/>
              </a:rPr>
              <a:t> </a:t>
            </a:r>
            <a:r>
              <a:rPr sz="1700" dirty="0">
                <a:latin typeface="Georgia"/>
                <a:cs typeface="Georgia"/>
              </a:rPr>
              <a:t>different</a:t>
            </a:r>
            <a:r>
              <a:rPr sz="1700" spc="-60" dirty="0">
                <a:latin typeface="Georgia"/>
                <a:cs typeface="Georgia"/>
              </a:rPr>
              <a:t> </a:t>
            </a:r>
            <a:r>
              <a:rPr sz="1700" dirty="0">
                <a:latin typeface="Georgia"/>
                <a:cs typeface="Georgia"/>
              </a:rPr>
              <a:t>contexts</a:t>
            </a:r>
            <a:r>
              <a:rPr sz="1700" spc="-50" dirty="0">
                <a:latin typeface="Georgia"/>
                <a:cs typeface="Georgia"/>
              </a:rPr>
              <a:t> </a:t>
            </a:r>
            <a:r>
              <a:rPr sz="1700" dirty="0">
                <a:latin typeface="Georgia"/>
                <a:cs typeface="Georgia"/>
              </a:rPr>
              <a:t>and</a:t>
            </a:r>
            <a:r>
              <a:rPr sz="1700" spc="-40" dirty="0">
                <a:latin typeface="Georgia"/>
                <a:cs typeface="Georgia"/>
              </a:rPr>
              <a:t> </a:t>
            </a:r>
            <a:r>
              <a:rPr sz="1700" spc="-10" dirty="0">
                <a:latin typeface="Georgia"/>
                <a:cs typeface="Georgia"/>
              </a:rPr>
              <a:t>cultures.</a:t>
            </a:r>
            <a:endParaRPr sz="1700" dirty="0">
              <a:latin typeface="Georgia"/>
              <a:cs typeface="Georgia"/>
            </a:endParaRPr>
          </a:p>
        </p:txBody>
      </p:sp>
      <p:sp>
        <p:nvSpPr>
          <p:cNvPr id="10" name="object 10"/>
          <p:cNvSpPr txBox="1"/>
          <p:nvPr/>
        </p:nvSpPr>
        <p:spPr>
          <a:xfrm>
            <a:off x="379448" y="4783191"/>
            <a:ext cx="6600825" cy="1090930"/>
          </a:xfrm>
          <a:prstGeom prst="rect">
            <a:avLst/>
          </a:prstGeom>
        </p:spPr>
        <p:txBody>
          <a:bodyPr vert="horz" wrap="square" lIns="0" tIns="11430" rIns="0" bIns="0" rtlCol="0">
            <a:spAutoFit/>
          </a:bodyPr>
          <a:lstStyle/>
          <a:p>
            <a:pPr marL="12700" marR="5361940" indent="-3810" algn="ctr">
              <a:lnSpc>
                <a:spcPct val="101400"/>
              </a:lnSpc>
              <a:spcBef>
                <a:spcPts val="90"/>
              </a:spcBef>
            </a:pPr>
            <a:r>
              <a:rPr sz="1450" spc="-10" dirty="0">
                <a:latin typeface="Verdana"/>
                <a:cs typeface="Verdana"/>
              </a:rPr>
              <a:t>Algorithmic transparency</a:t>
            </a:r>
            <a:endParaRPr sz="1450" dirty="0">
              <a:latin typeface="Verdana"/>
              <a:cs typeface="Verdana"/>
            </a:endParaRPr>
          </a:p>
          <a:p>
            <a:pPr marR="5350510" algn="ctr">
              <a:lnSpc>
                <a:spcPct val="100000"/>
              </a:lnSpc>
              <a:spcBef>
                <a:spcPts val="20"/>
              </a:spcBef>
            </a:pPr>
            <a:r>
              <a:rPr sz="1450" dirty="0">
                <a:latin typeface="Verdana"/>
                <a:cs typeface="Verdana"/>
              </a:rPr>
              <a:t>/ </a:t>
            </a:r>
            <a:r>
              <a:rPr sz="1450" spc="-25" dirty="0">
                <a:latin typeface="Verdana"/>
                <a:cs typeface="Verdana"/>
              </a:rPr>
              <a:t>XAI</a:t>
            </a:r>
            <a:endParaRPr sz="1450" dirty="0">
              <a:latin typeface="Verdana"/>
              <a:cs typeface="Verdana"/>
            </a:endParaRPr>
          </a:p>
          <a:p>
            <a:pPr marL="2044064" indent="-304800">
              <a:lnSpc>
                <a:spcPct val="100000"/>
              </a:lnSpc>
              <a:spcBef>
                <a:spcPts val="830"/>
              </a:spcBef>
              <a:buFont typeface="Arial"/>
              <a:buChar char="•"/>
              <a:tabLst>
                <a:tab pos="2044064" algn="l"/>
              </a:tabLst>
            </a:pPr>
            <a:r>
              <a:rPr sz="1900" dirty="0">
                <a:latin typeface="Georgia"/>
                <a:cs typeface="Georgia"/>
              </a:rPr>
              <a:t>choices</a:t>
            </a:r>
            <a:r>
              <a:rPr sz="1900" spc="-25" dirty="0">
                <a:latin typeface="Georgia"/>
                <a:cs typeface="Georgia"/>
              </a:rPr>
              <a:t> </a:t>
            </a:r>
            <a:r>
              <a:rPr sz="1900" dirty="0">
                <a:latin typeface="Georgia"/>
                <a:cs typeface="Georgia"/>
              </a:rPr>
              <a:t>need</a:t>
            </a:r>
            <a:r>
              <a:rPr sz="1900" spc="-25" dirty="0">
                <a:latin typeface="Georgia"/>
                <a:cs typeface="Georgia"/>
              </a:rPr>
              <a:t> </a:t>
            </a:r>
            <a:r>
              <a:rPr sz="1900" dirty="0">
                <a:latin typeface="Georgia"/>
                <a:cs typeface="Georgia"/>
              </a:rPr>
              <a:t>be</a:t>
            </a:r>
            <a:r>
              <a:rPr sz="1900" spc="-35" dirty="0">
                <a:latin typeface="Georgia"/>
                <a:cs typeface="Georgia"/>
              </a:rPr>
              <a:t> </a:t>
            </a:r>
            <a:r>
              <a:rPr sz="1900" b="1" dirty="0">
                <a:solidFill>
                  <a:srgbClr val="C00000"/>
                </a:solidFill>
                <a:latin typeface="Georgia"/>
                <a:cs typeface="Georgia"/>
              </a:rPr>
              <a:t>explicit</a:t>
            </a:r>
            <a:r>
              <a:rPr sz="1900" b="1" spc="-40" dirty="0">
                <a:solidFill>
                  <a:srgbClr val="C00000"/>
                </a:solidFill>
                <a:latin typeface="Georgia"/>
                <a:cs typeface="Georgia"/>
              </a:rPr>
              <a:t> </a:t>
            </a:r>
            <a:r>
              <a:rPr sz="1900" dirty="0">
                <a:latin typeface="Georgia"/>
                <a:cs typeface="Georgia"/>
              </a:rPr>
              <a:t>and</a:t>
            </a:r>
            <a:r>
              <a:rPr sz="1900" spc="-25" dirty="0">
                <a:latin typeface="Georgia"/>
                <a:cs typeface="Georgia"/>
              </a:rPr>
              <a:t> </a:t>
            </a:r>
            <a:r>
              <a:rPr sz="1900" b="1" spc="-10" dirty="0">
                <a:solidFill>
                  <a:srgbClr val="C00000"/>
                </a:solidFill>
                <a:latin typeface="Georgia"/>
                <a:cs typeface="Georgia"/>
              </a:rPr>
              <a:t>contextual</a:t>
            </a:r>
            <a:r>
              <a:rPr sz="1900" spc="-10" dirty="0">
                <a:latin typeface="Georgia"/>
                <a:cs typeface="Georgia"/>
              </a:rPr>
              <a:t>!</a:t>
            </a:r>
            <a:endParaRPr sz="1900" dirty="0">
              <a:latin typeface="Georgia"/>
              <a:cs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3111" rIns="0" bIns="0" rtlCol="0">
            <a:spAutoFit/>
          </a:bodyPr>
          <a:lstStyle/>
          <a:p>
            <a:pPr marL="1737360">
              <a:lnSpc>
                <a:spcPct val="100000"/>
              </a:lnSpc>
              <a:spcBef>
                <a:spcPts val="100"/>
              </a:spcBef>
            </a:pPr>
            <a:r>
              <a:rPr dirty="0"/>
              <a:t>RESPONSIBLE</a:t>
            </a:r>
            <a:r>
              <a:rPr spc="-70" dirty="0"/>
              <a:t> </a:t>
            </a:r>
            <a:r>
              <a:rPr dirty="0"/>
              <a:t>AI</a:t>
            </a:r>
            <a:r>
              <a:rPr spc="-35" dirty="0"/>
              <a:t> </a:t>
            </a:r>
            <a:r>
              <a:rPr spc="-10" dirty="0"/>
              <a:t>LIFECYCLE</a:t>
            </a:r>
          </a:p>
        </p:txBody>
      </p:sp>
      <p:grpSp>
        <p:nvGrpSpPr>
          <p:cNvPr id="3" name="object 3"/>
          <p:cNvGrpSpPr/>
          <p:nvPr/>
        </p:nvGrpSpPr>
        <p:grpSpPr>
          <a:xfrm>
            <a:off x="2630423" y="1455983"/>
            <a:ext cx="8401050" cy="4167504"/>
            <a:chOff x="2630423" y="1455983"/>
            <a:chExt cx="8401050" cy="4167504"/>
          </a:xfrm>
        </p:grpSpPr>
        <p:pic>
          <p:nvPicPr>
            <p:cNvPr id="4" name="object 4"/>
            <p:cNvPicPr/>
            <p:nvPr/>
          </p:nvPicPr>
          <p:blipFill>
            <a:blip r:embed="rId2" cstate="print"/>
            <a:stretch>
              <a:fillRect/>
            </a:stretch>
          </p:blipFill>
          <p:spPr>
            <a:xfrm>
              <a:off x="2630423" y="1455983"/>
              <a:ext cx="6717205" cy="4167055"/>
            </a:xfrm>
            <a:prstGeom prst="rect">
              <a:avLst/>
            </a:prstGeom>
          </p:spPr>
        </p:pic>
        <p:sp>
          <p:nvSpPr>
            <p:cNvPr id="5" name="object 5"/>
            <p:cNvSpPr/>
            <p:nvPr/>
          </p:nvSpPr>
          <p:spPr>
            <a:xfrm>
              <a:off x="8133879" y="1708406"/>
              <a:ext cx="2891155" cy="1086485"/>
            </a:xfrm>
            <a:custGeom>
              <a:avLst/>
              <a:gdLst/>
              <a:ahLst/>
              <a:cxnLst/>
              <a:rect l="l" t="t" r="r" b="b"/>
              <a:pathLst>
                <a:path w="2891154" h="1086485">
                  <a:moveTo>
                    <a:pt x="1440776" y="749807"/>
                  </a:moveTo>
                  <a:lnTo>
                    <a:pt x="819365" y="749807"/>
                  </a:lnTo>
                  <a:lnTo>
                    <a:pt x="0" y="1086357"/>
                  </a:lnTo>
                  <a:lnTo>
                    <a:pt x="1440776" y="749807"/>
                  </a:lnTo>
                  <a:close/>
                </a:path>
                <a:path w="2891154" h="1086485">
                  <a:moveTo>
                    <a:pt x="2765767" y="0"/>
                  </a:moveTo>
                  <a:lnTo>
                    <a:pt x="530059" y="0"/>
                  </a:lnTo>
                  <a:lnTo>
                    <a:pt x="481419" y="9819"/>
                  </a:lnTo>
                  <a:lnTo>
                    <a:pt x="441696" y="36599"/>
                  </a:lnTo>
                  <a:lnTo>
                    <a:pt x="414913" y="76322"/>
                  </a:lnTo>
                  <a:lnTo>
                    <a:pt x="405091" y="124967"/>
                  </a:lnTo>
                  <a:lnTo>
                    <a:pt x="405091" y="624839"/>
                  </a:lnTo>
                  <a:lnTo>
                    <a:pt x="414913" y="673480"/>
                  </a:lnTo>
                  <a:lnTo>
                    <a:pt x="441696" y="713203"/>
                  </a:lnTo>
                  <a:lnTo>
                    <a:pt x="481419" y="739986"/>
                  </a:lnTo>
                  <a:lnTo>
                    <a:pt x="530059" y="749807"/>
                  </a:lnTo>
                  <a:lnTo>
                    <a:pt x="2765767" y="749807"/>
                  </a:lnTo>
                  <a:lnTo>
                    <a:pt x="2814408" y="739986"/>
                  </a:lnTo>
                  <a:lnTo>
                    <a:pt x="2854131" y="713203"/>
                  </a:lnTo>
                  <a:lnTo>
                    <a:pt x="2880914" y="673480"/>
                  </a:lnTo>
                  <a:lnTo>
                    <a:pt x="2890735" y="624839"/>
                  </a:lnTo>
                  <a:lnTo>
                    <a:pt x="2890735" y="124967"/>
                  </a:lnTo>
                  <a:lnTo>
                    <a:pt x="2880914" y="76322"/>
                  </a:lnTo>
                  <a:lnTo>
                    <a:pt x="2854131" y="36599"/>
                  </a:lnTo>
                  <a:lnTo>
                    <a:pt x="2814408" y="9819"/>
                  </a:lnTo>
                  <a:lnTo>
                    <a:pt x="2765767" y="0"/>
                  </a:lnTo>
                  <a:close/>
                </a:path>
              </a:pathLst>
            </a:custGeom>
            <a:solidFill>
              <a:srgbClr val="A0332F"/>
            </a:solidFill>
          </p:spPr>
          <p:txBody>
            <a:bodyPr wrap="square" lIns="0" tIns="0" rIns="0" bIns="0" rtlCol="0"/>
            <a:lstStyle/>
            <a:p>
              <a:endParaRPr/>
            </a:p>
          </p:txBody>
        </p:sp>
        <p:sp>
          <p:nvSpPr>
            <p:cNvPr id="6" name="object 6"/>
            <p:cNvSpPr/>
            <p:nvPr/>
          </p:nvSpPr>
          <p:spPr>
            <a:xfrm>
              <a:off x="8133879" y="1708406"/>
              <a:ext cx="2891155" cy="1086485"/>
            </a:xfrm>
            <a:custGeom>
              <a:avLst/>
              <a:gdLst/>
              <a:ahLst/>
              <a:cxnLst/>
              <a:rect l="l" t="t" r="r" b="b"/>
              <a:pathLst>
                <a:path w="2891154" h="1086485">
                  <a:moveTo>
                    <a:pt x="405091" y="124967"/>
                  </a:moveTo>
                  <a:lnTo>
                    <a:pt x="414913" y="76322"/>
                  </a:lnTo>
                  <a:lnTo>
                    <a:pt x="441696" y="36599"/>
                  </a:lnTo>
                  <a:lnTo>
                    <a:pt x="481419" y="9819"/>
                  </a:lnTo>
                  <a:lnTo>
                    <a:pt x="530059" y="0"/>
                  </a:lnTo>
                  <a:lnTo>
                    <a:pt x="819365" y="0"/>
                  </a:lnTo>
                  <a:lnTo>
                    <a:pt x="1440776" y="0"/>
                  </a:lnTo>
                  <a:lnTo>
                    <a:pt x="2765767" y="0"/>
                  </a:lnTo>
                  <a:lnTo>
                    <a:pt x="2814408" y="9819"/>
                  </a:lnTo>
                  <a:lnTo>
                    <a:pt x="2854131" y="36599"/>
                  </a:lnTo>
                  <a:lnTo>
                    <a:pt x="2880914" y="76322"/>
                  </a:lnTo>
                  <a:lnTo>
                    <a:pt x="2890735" y="124967"/>
                  </a:lnTo>
                  <a:lnTo>
                    <a:pt x="2890735" y="437387"/>
                  </a:lnTo>
                  <a:lnTo>
                    <a:pt x="2890735" y="624839"/>
                  </a:lnTo>
                  <a:lnTo>
                    <a:pt x="2880914" y="673480"/>
                  </a:lnTo>
                  <a:lnTo>
                    <a:pt x="2854131" y="713203"/>
                  </a:lnTo>
                  <a:lnTo>
                    <a:pt x="2814408" y="739986"/>
                  </a:lnTo>
                  <a:lnTo>
                    <a:pt x="2765767" y="749807"/>
                  </a:lnTo>
                  <a:lnTo>
                    <a:pt x="1440776" y="749807"/>
                  </a:lnTo>
                  <a:lnTo>
                    <a:pt x="0" y="1086357"/>
                  </a:lnTo>
                  <a:lnTo>
                    <a:pt x="819365" y="749807"/>
                  </a:lnTo>
                  <a:lnTo>
                    <a:pt x="530059" y="749807"/>
                  </a:lnTo>
                  <a:lnTo>
                    <a:pt x="481419" y="739986"/>
                  </a:lnTo>
                  <a:lnTo>
                    <a:pt x="441696" y="713203"/>
                  </a:lnTo>
                  <a:lnTo>
                    <a:pt x="414913" y="673480"/>
                  </a:lnTo>
                  <a:lnTo>
                    <a:pt x="405091" y="624839"/>
                  </a:lnTo>
                  <a:lnTo>
                    <a:pt x="405091" y="437387"/>
                  </a:lnTo>
                  <a:lnTo>
                    <a:pt x="405091" y="124967"/>
                  </a:lnTo>
                  <a:close/>
                </a:path>
              </a:pathLst>
            </a:custGeom>
            <a:ln w="12700">
              <a:solidFill>
                <a:srgbClr val="1C3147"/>
              </a:solidFill>
            </a:ln>
          </p:spPr>
          <p:txBody>
            <a:bodyPr wrap="square" lIns="0" tIns="0" rIns="0" bIns="0" rtlCol="0"/>
            <a:lstStyle/>
            <a:p>
              <a:endParaRPr/>
            </a:p>
          </p:txBody>
        </p:sp>
      </p:grpSp>
      <p:sp>
        <p:nvSpPr>
          <p:cNvPr id="7" name="object 7"/>
          <p:cNvSpPr txBox="1"/>
          <p:nvPr/>
        </p:nvSpPr>
        <p:spPr>
          <a:xfrm>
            <a:off x="8654726" y="1733861"/>
            <a:ext cx="1939289" cy="697230"/>
          </a:xfrm>
          <a:prstGeom prst="rect">
            <a:avLst/>
          </a:prstGeom>
        </p:spPr>
        <p:txBody>
          <a:bodyPr vert="horz" wrap="square" lIns="0" tIns="13335" rIns="0" bIns="0" rtlCol="0">
            <a:spAutoFit/>
          </a:bodyPr>
          <a:lstStyle/>
          <a:p>
            <a:pPr marL="182245" indent="-169545">
              <a:lnSpc>
                <a:spcPct val="100000"/>
              </a:lnSpc>
              <a:spcBef>
                <a:spcPts val="105"/>
              </a:spcBef>
              <a:buFont typeface="Arial"/>
              <a:buChar char="•"/>
              <a:tabLst>
                <a:tab pos="182245" algn="l"/>
              </a:tabLst>
            </a:pPr>
            <a:r>
              <a:rPr sz="1100" dirty="0">
                <a:solidFill>
                  <a:srgbClr val="FFFFFF"/>
                </a:solidFill>
                <a:latin typeface="Verdana"/>
                <a:cs typeface="Verdana"/>
              </a:rPr>
              <a:t>Identify</a:t>
            </a:r>
            <a:r>
              <a:rPr sz="1100" spc="-35" dirty="0">
                <a:solidFill>
                  <a:srgbClr val="FFFFFF"/>
                </a:solidFill>
                <a:latin typeface="Verdana"/>
                <a:cs typeface="Verdana"/>
              </a:rPr>
              <a:t> </a:t>
            </a:r>
            <a:r>
              <a:rPr sz="1100" spc="-10" dirty="0">
                <a:solidFill>
                  <a:srgbClr val="FFFFFF"/>
                </a:solidFill>
                <a:latin typeface="Verdana"/>
                <a:cs typeface="Verdana"/>
              </a:rPr>
              <a:t>stakeholders</a:t>
            </a:r>
            <a:endParaRPr sz="1100">
              <a:latin typeface="Verdana"/>
              <a:cs typeface="Verdana"/>
            </a:endParaRPr>
          </a:p>
          <a:p>
            <a:pPr marL="182245" indent="-169545">
              <a:lnSpc>
                <a:spcPct val="100000"/>
              </a:lnSpc>
              <a:buFont typeface="Arial"/>
              <a:buChar char="•"/>
              <a:tabLst>
                <a:tab pos="182245" algn="l"/>
              </a:tabLst>
            </a:pPr>
            <a:r>
              <a:rPr sz="1100" dirty="0">
                <a:solidFill>
                  <a:srgbClr val="FFFFFF"/>
                </a:solidFill>
                <a:latin typeface="Verdana"/>
                <a:cs typeface="Verdana"/>
              </a:rPr>
              <a:t>Risk</a:t>
            </a:r>
            <a:r>
              <a:rPr sz="1100" spc="-15" dirty="0">
                <a:solidFill>
                  <a:srgbClr val="FFFFFF"/>
                </a:solidFill>
                <a:latin typeface="Verdana"/>
                <a:cs typeface="Verdana"/>
              </a:rPr>
              <a:t> </a:t>
            </a:r>
            <a:r>
              <a:rPr sz="1100" spc="-10" dirty="0">
                <a:solidFill>
                  <a:srgbClr val="FFFFFF"/>
                </a:solidFill>
                <a:latin typeface="Verdana"/>
                <a:cs typeface="Verdana"/>
              </a:rPr>
              <a:t>assessment</a:t>
            </a:r>
            <a:endParaRPr sz="1100">
              <a:latin typeface="Verdana"/>
              <a:cs typeface="Verdana"/>
            </a:endParaRPr>
          </a:p>
          <a:p>
            <a:pPr marL="181610" marR="5080" indent="-169545">
              <a:lnSpc>
                <a:spcPct val="100000"/>
              </a:lnSpc>
              <a:buFont typeface="Arial"/>
              <a:buChar char="•"/>
              <a:tabLst>
                <a:tab pos="184785" algn="l"/>
              </a:tabLst>
            </a:pPr>
            <a:r>
              <a:rPr sz="1100" dirty="0">
                <a:solidFill>
                  <a:srgbClr val="FFFFFF"/>
                </a:solidFill>
                <a:latin typeface="Verdana"/>
                <a:cs typeface="Verdana"/>
              </a:rPr>
              <a:t>values</a:t>
            </a:r>
            <a:r>
              <a:rPr sz="1100" spc="-25" dirty="0">
                <a:solidFill>
                  <a:srgbClr val="FFFFFF"/>
                </a:solidFill>
                <a:latin typeface="Verdana"/>
                <a:cs typeface="Verdana"/>
              </a:rPr>
              <a:t> </a:t>
            </a:r>
            <a:r>
              <a:rPr sz="1100" dirty="0">
                <a:solidFill>
                  <a:srgbClr val="FFFFFF"/>
                </a:solidFill>
                <a:latin typeface="Verdana"/>
                <a:cs typeface="Verdana"/>
              </a:rPr>
              <a:t>and</a:t>
            </a:r>
            <a:r>
              <a:rPr sz="1100" spc="-30" dirty="0">
                <a:solidFill>
                  <a:srgbClr val="FFFFFF"/>
                </a:solidFill>
                <a:latin typeface="Verdana"/>
                <a:cs typeface="Verdana"/>
              </a:rPr>
              <a:t> </a:t>
            </a:r>
            <a:r>
              <a:rPr sz="1100" spc="-10" dirty="0">
                <a:solidFill>
                  <a:srgbClr val="FFFFFF"/>
                </a:solidFill>
                <a:latin typeface="Verdana"/>
                <a:cs typeface="Verdana"/>
              </a:rPr>
              <a:t>requirements 	elicitation</a:t>
            </a:r>
            <a:endParaRPr sz="1100">
              <a:latin typeface="Verdana"/>
              <a:cs typeface="Verdana"/>
            </a:endParaRPr>
          </a:p>
        </p:txBody>
      </p:sp>
      <p:grpSp>
        <p:nvGrpSpPr>
          <p:cNvPr id="8" name="object 8"/>
          <p:cNvGrpSpPr/>
          <p:nvPr/>
        </p:nvGrpSpPr>
        <p:grpSpPr>
          <a:xfrm>
            <a:off x="8105165" y="4216999"/>
            <a:ext cx="2926080" cy="1181735"/>
            <a:chOff x="8105165" y="4216999"/>
            <a:chExt cx="2926080" cy="1181735"/>
          </a:xfrm>
        </p:grpSpPr>
        <p:sp>
          <p:nvSpPr>
            <p:cNvPr id="9" name="object 9"/>
            <p:cNvSpPr/>
            <p:nvPr/>
          </p:nvSpPr>
          <p:spPr>
            <a:xfrm>
              <a:off x="8111515" y="4223349"/>
              <a:ext cx="2913380" cy="1169035"/>
            </a:xfrm>
            <a:custGeom>
              <a:avLst/>
              <a:gdLst/>
              <a:ahLst/>
              <a:cxnLst/>
              <a:rect l="l" t="t" r="r" b="b"/>
              <a:pathLst>
                <a:path w="2913379" h="1169035">
                  <a:moveTo>
                    <a:pt x="2780258" y="371513"/>
                  </a:moveTo>
                  <a:lnTo>
                    <a:pt x="560298" y="371513"/>
                  </a:lnTo>
                  <a:lnTo>
                    <a:pt x="518309" y="378285"/>
                  </a:lnTo>
                  <a:lnTo>
                    <a:pt x="481843" y="397143"/>
                  </a:lnTo>
                  <a:lnTo>
                    <a:pt x="453087" y="425899"/>
                  </a:lnTo>
                  <a:lnTo>
                    <a:pt x="434228" y="462366"/>
                  </a:lnTo>
                  <a:lnTo>
                    <a:pt x="427456" y="504355"/>
                  </a:lnTo>
                  <a:lnTo>
                    <a:pt x="427456" y="1035710"/>
                  </a:lnTo>
                  <a:lnTo>
                    <a:pt x="434228" y="1077705"/>
                  </a:lnTo>
                  <a:lnTo>
                    <a:pt x="453087" y="1114175"/>
                  </a:lnTo>
                  <a:lnTo>
                    <a:pt x="481843" y="1142933"/>
                  </a:lnTo>
                  <a:lnTo>
                    <a:pt x="518309" y="1161792"/>
                  </a:lnTo>
                  <a:lnTo>
                    <a:pt x="560298" y="1168565"/>
                  </a:lnTo>
                  <a:lnTo>
                    <a:pt x="2780258" y="1168565"/>
                  </a:lnTo>
                  <a:lnTo>
                    <a:pt x="2822247" y="1161792"/>
                  </a:lnTo>
                  <a:lnTo>
                    <a:pt x="2858713" y="1142933"/>
                  </a:lnTo>
                  <a:lnTo>
                    <a:pt x="2887470" y="1114175"/>
                  </a:lnTo>
                  <a:lnTo>
                    <a:pt x="2906328" y="1077705"/>
                  </a:lnTo>
                  <a:lnTo>
                    <a:pt x="2913100" y="1035710"/>
                  </a:lnTo>
                  <a:lnTo>
                    <a:pt x="2913100" y="504355"/>
                  </a:lnTo>
                  <a:lnTo>
                    <a:pt x="2906328" y="462366"/>
                  </a:lnTo>
                  <a:lnTo>
                    <a:pt x="2887470" y="425899"/>
                  </a:lnTo>
                  <a:lnTo>
                    <a:pt x="2858713" y="397143"/>
                  </a:lnTo>
                  <a:lnTo>
                    <a:pt x="2822247" y="378285"/>
                  </a:lnTo>
                  <a:lnTo>
                    <a:pt x="2780258" y="371513"/>
                  </a:lnTo>
                  <a:close/>
                </a:path>
                <a:path w="2913379" h="1169035">
                  <a:moveTo>
                    <a:pt x="0" y="0"/>
                  </a:moveTo>
                  <a:lnTo>
                    <a:pt x="841730" y="371513"/>
                  </a:lnTo>
                  <a:lnTo>
                    <a:pt x="1463141" y="371513"/>
                  </a:lnTo>
                  <a:lnTo>
                    <a:pt x="0" y="0"/>
                  </a:lnTo>
                  <a:close/>
                </a:path>
              </a:pathLst>
            </a:custGeom>
            <a:solidFill>
              <a:srgbClr val="A0332F"/>
            </a:solidFill>
          </p:spPr>
          <p:txBody>
            <a:bodyPr wrap="square" lIns="0" tIns="0" rIns="0" bIns="0" rtlCol="0"/>
            <a:lstStyle/>
            <a:p>
              <a:endParaRPr/>
            </a:p>
          </p:txBody>
        </p:sp>
        <p:sp>
          <p:nvSpPr>
            <p:cNvPr id="10" name="object 10"/>
            <p:cNvSpPr/>
            <p:nvPr/>
          </p:nvSpPr>
          <p:spPr>
            <a:xfrm>
              <a:off x="8111515" y="4223349"/>
              <a:ext cx="2913380" cy="1169035"/>
            </a:xfrm>
            <a:custGeom>
              <a:avLst/>
              <a:gdLst/>
              <a:ahLst/>
              <a:cxnLst/>
              <a:rect l="l" t="t" r="r" b="b"/>
              <a:pathLst>
                <a:path w="2913379" h="1169035">
                  <a:moveTo>
                    <a:pt x="427456" y="504355"/>
                  </a:moveTo>
                  <a:lnTo>
                    <a:pt x="434228" y="462366"/>
                  </a:lnTo>
                  <a:lnTo>
                    <a:pt x="453087" y="425899"/>
                  </a:lnTo>
                  <a:lnTo>
                    <a:pt x="481843" y="397143"/>
                  </a:lnTo>
                  <a:lnTo>
                    <a:pt x="518309" y="378285"/>
                  </a:lnTo>
                  <a:lnTo>
                    <a:pt x="560298" y="371513"/>
                  </a:lnTo>
                  <a:lnTo>
                    <a:pt x="841730" y="371513"/>
                  </a:lnTo>
                  <a:lnTo>
                    <a:pt x="0" y="0"/>
                  </a:lnTo>
                  <a:lnTo>
                    <a:pt x="1463141" y="371513"/>
                  </a:lnTo>
                  <a:lnTo>
                    <a:pt x="2780258" y="371513"/>
                  </a:lnTo>
                  <a:lnTo>
                    <a:pt x="2822247" y="378285"/>
                  </a:lnTo>
                  <a:lnTo>
                    <a:pt x="2858713" y="397143"/>
                  </a:lnTo>
                  <a:lnTo>
                    <a:pt x="2887470" y="425899"/>
                  </a:lnTo>
                  <a:lnTo>
                    <a:pt x="2906328" y="462366"/>
                  </a:lnTo>
                  <a:lnTo>
                    <a:pt x="2913100" y="504355"/>
                  </a:lnTo>
                  <a:lnTo>
                    <a:pt x="2913100" y="703618"/>
                  </a:lnTo>
                  <a:lnTo>
                    <a:pt x="2913100" y="1035710"/>
                  </a:lnTo>
                  <a:lnTo>
                    <a:pt x="2906328" y="1077705"/>
                  </a:lnTo>
                  <a:lnTo>
                    <a:pt x="2887470" y="1114175"/>
                  </a:lnTo>
                  <a:lnTo>
                    <a:pt x="2858713" y="1142933"/>
                  </a:lnTo>
                  <a:lnTo>
                    <a:pt x="2822247" y="1161792"/>
                  </a:lnTo>
                  <a:lnTo>
                    <a:pt x="2780258" y="1168565"/>
                  </a:lnTo>
                  <a:lnTo>
                    <a:pt x="1463141" y="1168565"/>
                  </a:lnTo>
                  <a:lnTo>
                    <a:pt x="841730" y="1168565"/>
                  </a:lnTo>
                  <a:lnTo>
                    <a:pt x="560298" y="1168565"/>
                  </a:lnTo>
                  <a:lnTo>
                    <a:pt x="518309" y="1161792"/>
                  </a:lnTo>
                  <a:lnTo>
                    <a:pt x="481843" y="1142933"/>
                  </a:lnTo>
                  <a:lnTo>
                    <a:pt x="453087" y="1114175"/>
                  </a:lnTo>
                  <a:lnTo>
                    <a:pt x="434228" y="1077705"/>
                  </a:lnTo>
                  <a:lnTo>
                    <a:pt x="427456" y="1035710"/>
                  </a:lnTo>
                  <a:lnTo>
                    <a:pt x="427456" y="703618"/>
                  </a:lnTo>
                  <a:lnTo>
                    <a:pt x="427456" y="504355"/>
                  </a:lnTo>
                  <a:close/>
                </a:path>
              </a:pathLst>
            </a:custGeom>
            <a:ln w="12700">
              <a:solidFill>
                <a:srgbClr val="1C3147"/>
              </a:solidFill>
            </a:ln>
          </p:spPr>
          <p:txBody>
            <a:bodyPr wrap="square" lIns="0" tIns="0" rIns="0" bIns="0" rtlCol="0"/>
            <a:lstStyle/>
            <a:p>
              <a:endParaRPr/>
            </a:p>
          </p:txBody>
        </p:sp>
      </p:grpSp>
      <p:sp>
        <p:nvSpPr>
          <p:cNvPr id="11" name="object 11"/>
          <p:cNvSpPr txBox="1"/>
          <p:nvPr/>
        </p:nvSpPr>
        <p:spPr>
          <a:xfrm>
            <a:off x="8657130" y="4727305"/>
            <a:ext cx="2200910" cy="529590"/>
          </a:xfrm>
          <a:prstGeom prst="rect">
            <a:avLst/>
          </a:prstGeom>
        </p:spPr>
        <p:txBody>
          <a:bodyPr vert="horz" wrap="square" lIns="0" tIns="12700" rIns="0" bIns="0" rtlCol="0">
            <a:spAutoFit/>
          </a:bodyPr>
          <a:lstStyle/>
          <a:p>
            <a:pPr marL="182245" indent="-169545">
              <a:lnSpc>
                <a:spcPct val="100000"/>
              </a:lnSpc>
              <a:spcBef>
                <a:spcPts val="100"/>
              </a:spcBef>
              <a:buFont typeface="Arial"/>
              <a:buChar char="•"/>
              <a:tabLst>
                <a:tab pos="182245" algn="l"/>
              </a:tabLst>
            </a:pPr>
            <a:r>
              <a:rPr sz="1100" dirty="0">
                <a:solidFill>
                  <a:srgbClr val="FFFFFF"/>
                </a:solidFill>
                <a:latin typeface="Verdana"/>
                <a:cs typeface="Verdana"/>
              </a:rPr>
              <a:t>Consider</a:t>
            </a:r>
            <a:r>
              <a:rPr sz="1100" spc="-35" dirty="0">
                <a:solidFill>
                  <a:srgbClr val="FFFFFF"/>
                </a:solidFill>
                <a:latin typeface="Verdana"/>
                <a:cs typeface="Verdana"/>
              </a:rPr>
              <a:t> </a:t>
            </a:r>
            <a:r>
              <a:rPr sz="1100" dirty="0">
                <a:solidFill>
                  <a:srgbClr val="FFFFFF"/>
                </a:solidFill>
                <a:latin typeface="Verdana"/>
                <a:cs typeface="Verdana"/>
              </a:rPr>
              <a:t>dual</a:t>
            </a:r>
            <a:r>
              <a:rPr sz="1100" spc="-20" dirty="0">
                <a:solidFill>
                  <a:srgbClr val="FFFFFF"/>
                </a:solidFill>
                <a:latin typeface="Verdana"/>
                <a:cs typeface="Verdana"/>
              </a:rPr>
              <a:t> </a:t>
            </a:r>
            <a:r>
              <a:rPr sz="1100" spc="-25" dirty="0">
                <a:solidFill>
                  <a:srgbClr val="FFFFFF"/>
                </a:solidFill>
                <a:latin typeface="Verdana"/>
                <a:cs typeface="Verdana"/>
              </a:rPr>
              <a:t>use</a:t>
            </a:r>
            <a:endParaRPr sz="1100">
              <a:latin typeface="Verdana"/>
              <a:cs typeface="Verdana"/>
            </a:endParaRPr>
          </a:p>
          <a:p>
            <a:pPr marL="182245" indent="-169545">
              <a:lnSpc>
                <a:spcPct val="100000"/>
              </a:lnSpc>
              <a:spcBef>
                <a:spcPts val="5"/>
              </a:spcBef>
              <a:buFont typeface="Arial"/>
              <a:buChar char="•"/>
              <a:tabLst>
                <a:tab pos="182245" algn="l"/>
              </a:tabLst>
            </a:pPr>
            <a:r>
              <a:rPr sz="1100" dirty="0">
                <a:solidFill>
                  <a:srgbClr val="FFFFFF"/>
                </a:solidFill>
                <a:latin typeface="Verdana"/>
                <a:cs typeface="Verdana"/>
              </a:rPr>
              <a:t>Dataset</a:t>
            </a:r>
            <a:r>
              <a:rPr sz="1100" spc="-35" dirty="0">
                <a:solidFill>
                  <a:srgbClr val="FFFFFF"/>
                </a:solidFill>
                <a:latin typeface="Verdana"/>
                <a:cs typeface="Verdana"/>
              </a:rPr>
              <a:t> </a:t>
            </a:r>
            <a:r>
              <a:rPr sz="1100" dirty="0">
                <a:solidFill>
                  <a:srgbClr val="FFFFFF"/>
                </a:solidFill>
                <a:latin typeface="Verdana"/>
                <a:cs typeface="Verdana"/>
              </a:rPr>
              <a:t>quality</a:t>
            </a:r>
            <a:r>
              <a:rPr sz="1100" spc="-15" dirty="0">
                <a:solidFill>
                  <a:srgbClr val="FFFFFF"/>
                </a:solidFill>
                <a:latin typeface="Verdana"/>
                <a:cs typeface="Verdana"/>
              </a:rPr>
              <a:t> </a:t>
            </a:r>
            <a:r>
              <a:rPr sz="1100" dirty="0">
                <a:solidFill>
                  <a:srgbClr val="FFFFFF"/>
                </a:solidFill>
                <a:latin typeface="Verdana"/>
                <a:cs typeface="Verdana"/>
              </a:rPr>
              <a:t>and</a:t>
            </a:r>
            <a:r>
              <a:rPr sz="1100" spc="-35" dirty="0">
                <a:solidFill>
                  <a:srgbClr val="FFFFFF"/>
                </a:solidFill>
                <a:latin typeface="Verdana"/>
                <a:cs typeface="Verdana"/>
              </a:rPr>
              <a:t> </a:t>
            </a:r>
            <a:r>
              <a:rPr sz="1100" spc="-10" dirty="0">
                <a:solidFill>
                  <a:srgbClr val="FFFFFF"/>
                </a:solidFill>
                <a:latin typeface="Verdana"/>
                <a:cs typeface="Verdana"/>
              </a:rPr>
              <a:t>origin</a:t>
            </a:r>
            <a:endParaRPr sz="1100">
              <a:latin typeface="Verdana"/>
              <a:cs typeface="Verdana"/>
            </a:endParaRPr>
          </a:p>
          <a:p>
            <a:pPr marL="182245" indent="-169545">
              <a:lnSpc>
                <a:spcPct val="100000"/>
              </a:lnSpc>
              <a:buFont typeface="Arial"/>
              <a:buChar char="•"/>
              <a:tabLst>
                <a:tab pos="182245" algn="l"/>
              </a:tabLst>
            </a:pPr>
            <a:r>
              <a:rPr sz="1100" dirty="0">
                <a:solidFill>
                  <a:srgbClr val="FFFFFF"/>
                </a:solidFill>
                <a:latin typeface="Verdana"/>
                <a:cs typeface="Verdana"/>
              </a:rPr>
              <a:t>Cost</a:t>
            </a:r>
            <a:r>
              <a:rPr sz="1100" spc="-50" dirty="0">
                <a:solidFill>
                  <a:srgbClr val="FFFFFF"/>
                </a:solidFill>
                <a:latin typeface="Verdana"/>
                <a:cs typeface="Verdana"/>
              </a:rPr>
              <a:t> </a:t>
            </a:r>
            <a:r>
              <a:rPr sz="1100" dirty="0">
                <a:solidFill>
                  <a:srgbClr val="FFFFFF"/>
                </a:solidFill>
                <a:latin typeface="Verdana"/>
                <a:cs typeface="Verdana"/>
              </a:rPr>
              <a:t>/</a:t>
            </a:r>
            <a:r>
              <a:rPr sz="1100" spc="-35" dirty="0">
                <a:solidFill>
                  <a:srgbClr val="FFFFFF"/>
                </a:solidFill>
                <a:latin typeface="Verdana"/>
                <a:cs typeface="Verdana"/>
              </a:rPr>
              <a:t> </a:t>
            </a:r>
            <a:r>
              <a:rPr sz="1100" dirty="0">
                <a:solidFill>
                  <a:srgbClr val="FFFFFF"/>
                </a:solidFill>
                <a:latin typeface="Verdana"/>
                <a:cs typeface="Verdana"/>
              </a:rPr>
              <a:t>environmental</a:t>
            </a:r>
            <a:r>
              <a:rPr sz="1100" spc="-10" dirty="0">
                <a:solidFill>
                  <a:srgbClr val="FFFFFF"/>
                </a:solidFill>
                <a:latin typeface="Verdana"/>
                <a:cs typeface="Verdana"/>
              </a:rPr>
              <a:t> impact</a:t>
            </a:r>
            <a:endParaRPr sz="1100">
              <a:latin typeface="Verdana"/>
              <a:cs typeface="Verdana"/>
            </a:endParaRPr>
          </a:p>
        </p:txBody>
      </p:sp>
      <p:grpSp>
        <p:nvGrpSpPr>
          <p:cNvPr id="12" name="object 12"/>
          <p:cNvGrpSpPr/>
          <p:nvPr/>
        </p:nvGrpSpPr>
        <p:grpSpPr>
          <a:xfrm>
            <a:off x="1098550" y="1702056"/>
            <a:ext cx="2686685" cy="1125220"/>
            <a:chOff x="1098550" y="1702056"/>
            <a:chExt cx="2686685" cy="1125220"/>
          </a:xfrm>
        </p:grpSpPr>
        <p:sp>
          <p:nvSpPr>
            <p:cNvPr id="13" name="object 13"/>
            <p:cNvSpPr/>
            <p:nvPr/>
          </p:nvSpPr>
          <p:spPr>
            <a:xfrm>
              <a:off x="1104900" y="1708406"/>
              <a:ext cx="2673985" cy="1112520"/>
            </a:xfrm>
            <a:custGeom>
              <a:avLst/>
              <a:gdLst/>
              <a:ahLst/>
              <a:cxnLst/>
              <a:rect l="l" t="t" r="r" b="b"/>
              <a:pathLst>
                <a:path w="2673985" h="1112520">
                  <a:moveTo>
                    <a:pt x="2070100" y="749807"/>
                  </a:moveTo>
                  <a:lnTo>
                    <a:pt x="1449070" y="749807"/>
                  </a:lnTo>
                  <a:lnTo>
                    <a:pt x="2673604" y="1112202"/>
                  </a:lnTo>
                  <a:lnTo>
                    <a:pt x="2070100" y="749807"/>
                  </a:lnTo>
                  <a:close/>
                </a:path>
                <a:path w="2673985" h="1112520">
                  <a:moveTo>
                    <a:pt x="2359152" y="0"/>
                  </a:moveTo>
                  <a:lnTo>
                    <a:pt x="124968" y="0"/>
                  </a:lnTo>
                  <a:lnTo>
                    <a:pt x="76327" y="9819"/>
                  </a:lnTo>
                  <a:lnTo>
                    <a:pt x="36604" y="36599"/>
                  </a:lnTo>
                  <a:lnTo>
                    <a:pt x="9821" y="76322"/>
                  </a:lnTo>
                  <a:lnTo>
                    <a:pt x="0" y="124967"/>
                  </a:lnTo>
                  <a:lnTo>
                    <a:pt x="0" y="624839"/>
                  </a:lnTo>
                  <a:lnTo>
                    <a:pt x="9821" y="673480"/>
                  </a:lnTo>
                  <a:lnTo>
                    <a:pt x="36604" y="713203"/>
                  </a:lnTo>
                  <a:lnTo>
                    <a:pt x="76327" y="739986"/>
                  </a:lnTo>
                  <a:lnTo>
                    <a:pt x="124968" y="749807"/>
                  </a:lnTo>
                  <a:lnTo>
                    <a:pt x="2359152" y="749807"/>
                  </a:lnTo>
                  <a:lnTo>
                    <a:pt x="2407792" y="739986"/>
                  </a:lnTo>
                  <a:lnTo>
                    <a:pt x="2447515" y="713203"/>
                  </a:lnTo>
                  <a:lnTo>
                    <a:pt x="2474298" y="673480"/>
                  </a:lnTo>
                  <a:lnTo>
                    <a:pt x="2484120" y="624839"/>
                  </a:lnTo>
                  <a:lnTo>
                    <a:pt x="2484120" y="124967"/>
                  </a:lnTo>
                  <a:lnTo>
                    <a:pt x="2474298" y="76322"/>
                  </a:lnTo>
                  <a:lnTo>
                    <a:pt x="2447515" y="36599"/>
                  </a:lnTo>
                  <a:lnTo>
                    <a:pt x="2407792" y="9819"/>
                  </a:lnTo>
                  <a:lnTo>
                    <a:pt x="2359152" y="0"/>
                  </a:lnTo>
                  <a:close/>
                </a:path>
              </a:pathLst>
            </a:custGeom>
            <a:solidFill>
              <a:srgbClr val="A0332F"/>
            </a:solidFill>
          </p:spPr>
          <p:txBody>
            <a:bodyPr wrap="square" lIns="0" tIns="0" rIns="0" bIns="0" rtlCol="0"/>
            <a:lstStyle/>
            <a:p>
              <a:endParaRPr/>
            </a:p>
          </p:txBody>
        </p:sp>
        <p:sp>
          <p:nvSpPr>
            <p:cNvPr id="14" name="object 14"/>
            <p:cNvSpPr/>
            <p:nvPr/>
          </p:nvSpPr>
          <p:spPr>
            <a:xfrm>
              <a:off x="1104900" y="1708406"/>
              <a:ext cx="2673985" cy="1112520"/>
            </a:xfrm>
            <a:custGeom>
              <a:avLst/>
              <a:gdLst/>
              <a:ahLst/>
              <a:cxnLst/>
              <a:rect l="l" t="t" r="r" b="b"/>
              <a:pathLst>
                <a:path w="2673985" h="1112520">
                  <a:moveTo>
                    <a:pt x="0" y="124967"/>
                  </a:moveTo>
                  <a:lnTo>
                    <a:pt x="9821" y="76322"/>
                  </a:lnTo>
                  <a:lnTo>
                    <a:pt x="36604" y="36599"/>
                  </a:lnTo>
                  <a:lnTo>
                    <a:pt x="76327" y="9819"/>
                  </a:lnTo>
                  <a:lnTo>
                    <a:pt x="124968" y="0"/>
                  </a:lnTo>
                  <a:lnTo>
                    <a:pt x="1449070" y="0"/>
                  </a:lnTo>
                  <a:lnTo>
                    <a:pt x="2070100" y="0"/>
                  </a:lnTo>
                  <a:lnTo>
                    <a:pt x="2359152" y="0"/>
                  </a:lnTo>
                  <a:lnTo>
                    <a:pt x="2407792" y="9819"/>
                  </a:lnTo>
                  <a:lnTo>
                    <a:pt x="2447515" y="36599"/>
                  </a:lnTo>
                  <a:lnTo>
                    <a:pt x="2474298" y="76322"/>
                  </a:lnTo>
                  <a:lnTo>
                    <a:pt x="2484120" y="124967"/>
                  </a:lnTo>
                  <a:lnTo>
                    <a:pt x="2484120" y="437387"/>
                  </a:lnTo>
                  <a:lnTo>
                    <a:pt x="2484120" y="624839"/>
                  </a:lnTo>
                  <a:lnTo>
                    <a:pt x="2474298" y="673480"/>
                  </a:lnTo>
                  <a:lnTo>
                    <a:pt x="2447515" y="713203"/>
                  </a:lnTo>
                  <a:lnTo>
                    <a:pt x="2407792" y="739986"/>
                  </a:lnTo>
                  <a:lnTo>
                    <a:pt x="2359152" y="749807"/>
                  </a:lnTo>
                  <a:lnTo>
                    <a:pt x="2070100" y="749807"/>
                  </a:lnTo>
                  <a:lnTo>
                    <a:pt x="2673604" y="1112202"/>
                  </a:lnTo>
                  <a:lnTo>
                    <a:pt x="1449070" y="749807"/>
                  </a:lnTo>
                  <a:lnTo>
                    <a:pt x="124968" y="749807"/>
                  </a:lnTo>
                  <a:lnTo>
                    <a:pt x="76327" y="739986"/>
                  </a:lnTo>
                  <a:lnTo>
                    <a:pt x="36604" y="713203"/>
                  </a:lnTo>
                  <a:lnTo>
                    <a:pt x="9821" y="673480"/>
                  </a:lnTo>
                  <a:lnTo>
                    <a:pt x="0" y="624839"/>
                  </a:lnTo>
                  <a:lnTo>
                    <a:pt x="0" y="437387"/>
                  </a:lnTo>
                  <a:lnTo>
                    <a:pt x="0" y="124967"/>
                  </a:lnTo>
                  <a:close/>
                </a:path>
              </a:pathLst>
            </a:custGeom>
            <a:ln w="12700">
              <a:solidFill>
                <a:srgbClr val="1C3147"/>
              </a:solidFill>
            </a:ln>
          </p:spPr>
          <p:txBody>
            <a:bodyPr wrap="square" lIns="0" tIns="0" rIns="0" bIns="0" rtlCol="0"/>
            <a:lstStyle/>
            <a:p>
              <a:endParaRPr/>
            </a:p>
          </p:txBody>
        </p:sp>
      </p:grpSp>
      <p:sp>
        <p:nvSpPr>
          <p:cNvPr id="15" name="object 15"/>
          <p:cNvSpPr txBox="1"/>
          <p:nvPr/>
        </p:nvSpPr>
        <p:spPr>
          <a:xfrm>
            <a:off x="1219567" y="1733861"/>
            <a:ext cx="2068830" cy="697230"/>
          </a:xfrm>
          <a:prstGeom prst="rect">
            <a:avLst/>
          </a:prstGeom>
        </p:spPr>
        <p:txBody>
          <a:bodyPr vert="horz" wrap="square" lIns="0" tIns="13335" rIns="0" bIns="0" rtlCol="0">
            <a:spAutoFit/>
          </a:bodyPr>
          <a:lstStyle/>
          <a:p>
            <a:pPr marL="182245" indent="-169545">
              <a:lnSpc>
                <a:spcPct val="100000"/>
              </a:lnSpc>
              <a:spcBef>
                <a:spcPts val="105"/>
              </a:spcBef>
              <a:buFont typeface="Arial"/>
              <a:buChar char="•"/>
              <a:tabLst>
                <a:tab pos="182245" algn="l"/>
              </a:tabLst>
            </a:pPr>
            <a:r>
              <a:rPr sz="1100" dirty="0">
                <a:solidFill>
                  <a:srgbClr val="FFFFFF"/>
                </a:solidFill>
                <a:latin typeface="Verdana"/>
                <a:cs typeface="Verdana"/>
              </a:rPr>
              <a:t>Means</a:t>
            </a:r>
            <a:r>
              <a:rPr sz="1100" spc="-30" dirty="0">
                <a:solidFill>
                  <a:srgbClr val="FFFFFF"/>
                </a:solidFill>
                <a:latin typeface="Verdana"/>
                <a:cs typeface="Verdana"/>
              </a:rPr>
              <a:t> </a:t>
            </a:r>
            <a:r>
              <a:rPr sz="1100" dirty="0">
                <a:solidFill>
                  <a:srgbClr val="FFFFFF"/>
                </a:solidFill>
                <a:latin typeface="Verdana"/>
                <a:cs typeface="Verdana"/>
              </a:rPr>
              <a:t>for</a:t>
            </a:r>
            <a:r>
              <a:rPr sz="1100" spc="-25" dirty="0">
                <a:solidFill>
                  <a:srgbClr val="FFFFFF"/>
                </a:solidFill>
                <a:latin typeface="Verdana"/>
                <a:cs typeface="Verdana"/>
              </a:rPr>
              <a:t> </a:t>
            </a:r>
            <a:r>
              <a:rPr sz="1100" spc="-10" dirty="0">
                <a:solidFill>
                  <a:srgbClr val="FFFFFF"/>
                </a:solidFill>
                <a:latin typeface="Verdana"/>
                <a:cs typeface="Verdana"/>
              </a:rPr>
              <a:t>accountability</a:t>
            </a:r>
            <a:endParaRPr sz="1100">
              <a:latin typeface="Verdana"/>
              <a:cs typeface="Verdana"/>
            </a:endParaRPr>
          </a:p>
          <a:p>
            <a:pPr marL="182245" indent="-169545">
              <a:lnSpc>
                <a:spcPct val="100000"/>
              </a:lnSpc>
              <a:buFont typeface="Arial"/>
              <a:buChar char="•"/>
              <a:tabLst>
                <a:tab pos="182245" algn="l"/>
              </a:tabLst>
            </a:pPr>
            <a:r>
              <a:rPr sz="1100" dirty="0">
                <a:solidFill>
                  <a:srgbClr val="FFFFFF"/>
                </a:solidFill>
                <a:latin typeface="Verdana"/>
                <a:cs typeface="Verdana"/>
              </a:rPr>
              <a:t>Risk</a:t>
            </a:r>
            <a:r>
              <a:rPr sz="1100" spc="-15" dirty="0">
                <a:solidFill>
                  <a:srgbClr val="FFFFFF"/>
                </a:solidFill>
                <a:latin typeface="Verdana"/>
                <a:cs typeface="Verdana"/>
              </a:rPr>
              <a:t> </a:t>
            </a:r>
            <a:r>
              <a:rPr sz="1100" spc="-10" dirty="0">
                <a:solidFill>
                  <a:srgbClr val="FFFFFF"/>
                </a:solidFill>
                <a:latin typeface="Verdana"/>
                <a:cs typeface="Verdana"/>
              </a:rPr>
              <a:t>mitigation</a:t>
            </a:r>
            <a:endParaRPr sz="1100">
              <a:latin typeface="Verdana"/>
              <a:cs typeface="Verdana"/>
            </a:endParaRPr>
          </a:p>
          <a:p>
            <a:pPr marL="181610" marR="5080" indent="-169545">
              <a:lnSpc>
                <a:spcPct val="100000"/>
              </a:lnSpc>
              <a:buFont typeface="Arial"/>
              <a:buChar char="•"/>
              <a:tabLst>
                <a:tab pos="184785" algn="l"/>
              </a:tabLst>
            </a:pPr>
            <a:r>
              <a:rPr sz="1100" dirty="0">
                <a:solidFill>
                  <a:srgbClr val="FFFFFF"/>
                </a:solidFill>
                <a:latin typeface="Verdana"/>
                <a:cs typeface="Verdana"/>
              </a:rPr>
              <a:t>Human</a:t>
            </a:r>
            <a:r>
              <a:rPr sz="1100" spc="-40" dirty="0">
                <a:solidFill>
                  <a:srgbClr val="FFFFFF"/>
                </a:solidFill>
                <a:latin typeface="Verdana"/>
                <a:cs typeface="Verdana"/>
              </a:rPr>
              <a:t> </a:t>
            </a:r>
            <a:r>
              <a:rPr sz="1100" dirty="0">
                <a:solidFill>
                  <a:srgbClr val="FFFFFF"/>
                </a:solidFill>
                <a:latin typeface="Verdana"/>
                <a:cs typeface="Verdana"/>
              </a:rPr>
              <a:t>and</a:t>
            </a:r>
            <a:r>
              <a:rPr sz="1100" spc="-30" dirty="0">
                <a:solidFill>
                  <a:srgbClr val="FFFFFF"/>
                </a:solidFill>
                <a:latin typeface="Verdana"/>
                <a:cs typeface="Verdana"/>
              </a:rPr>
              <a:t> </a:t>
            </a:r>
            <a:r>
              <a:rPr sz="1100" spc="-10" dirty="0">
                <a:solidFill>
                  <a:srgbClr val="FFFFFF"/>
                </a:solidFill>
                <a:latin typeface="Verdana"/>
                <a:cs typeface="Verdana"/>
              </a:rPr>
              <a:t>environmental 	wellbeing</a:t>
            </a:r>
            <a:endParaRPr sz="1100">
              <a:latin typeface="Verdana"/>
              <a:cs typeface="Verdana"/>
            </a:endParaRPr>
          </a:p>
        </p:txBody>
      </p:sp>
      <p:grpSp>
        <p:nvGrpSpPr>
          <p:cNvPr id="16" name="object 16"/>
          <p:cNvGrpSpPr/>
          <p:nvPr/>
        </p:nvGrpSpPr>
        <p:grpSpPr>
          <a:xfrm>
            <a:off x="1098550" y="4246374"/>
            <a:ext cx="2747010" cy="1151890"/>
            <a:chOff x="1098550" y="4246374"/>
            <a:chExt cx="2747010" cy="1151890"/>
          </a:xfrm>
        </p:grpSpPr>
        <p:sp>
          <p:nvSpPr>
            <p:cNvPr id="17" name="object 17"/>
            <p:cNvSpPr/>
            <p:nvPr/>
          </p:nvSpPr>
          <p:spPr>
            <a:xfrm>
              <a:off x="1104900" y="4252724"/>
              <a:ext cx="2734310" cy="1139190"/>
            </a:xfrm>
            <a:custGeom>
              <a:avLst/>
              <a:gdLst/>
              <a:ahLst/>
              <a:cxnLst/>
              <a:rect l="l" t="t" r="r" b="b"/>
              <a:pathLst>
                <a:path w="2734310" h="1139189">
                  <a:moveTo>
                    <a:pt x="2358898" y="387858"/>
                  </a:moveTo>
                  <a:lnTo>
                    <a:pt x="125222" y="387858"/>
                  </a:lnTo>
                  <a:lnTo>
                    <a:pt x="76482" y="397697"/>
                  </a:lnTo>
                  <a:lnTo>
                    <a:pt x="36679" y="424532"/>
                  </a:lnTo>
                  <a:lnTo>
                    <a:pt x="9841" y="464335"/>
                  </a:lnTo>
                  <a:lnTo>
                    <a:pt x="0" y="513080"/>
                  </a:lnTo>
                  <a:lnTo>
                    <a:pt x="0" y="1013955"/>
                  </a:lnTo>
                  <a:lnTo>
                    <a:pt x="9841" y="1062701"/>
                  </a:lnTo>
                  <a:lnTo>
                    <a:pt x="36679" y="1102509"/>
                  </a:lnTo>
                  <a:lnTo>
                    <a:pt x="76482" y="1129348"/>
                  </a:lnTo>
                  <a:lnTo>
                    <a:pt x="125222" y="1139190"/>
                  </a:lnTo>
                  <a:lnTo>
                    <a:pt x="2358898" y="1139190"/>
                  </a:lnTo>
                  <a:lnTo>
                    <a:pt x="2407637" y="1129348"/>
                  </a:lnTo>
                  <a:lnTo>
                    <a:pt x="2447440" y="1102509"/>
                  </a:lnTo>
                  <a:lnTo>
                    <a:pt x="2474278" y="1062701"/>
                  </a:lnTo>
                  <a:lnTo>
                    <a:pt x="2484120" y="1013955"/>
                  </a:lnTo>
                  <a:lnTo>
                    <a:pt x="2484120" y="513080"/>
                  </a:lnTo>
                  <a:lnTo>
                    <a:pt x="2474278" y="464335"/>
                  </a:lnTo>
                  <a:lnTo>
                    <a:pt x="2447440" y="424532"/>
                  </a:lnTo>
                  <a:lnTo>
                    <a:pt x="2407637" y="397697"/>
                  </a:lnTo>
                  <a:lnTo>
                    <a:pt x="2358898" y="387858"/>
                  </a:lnTo>
                  <a:close/>
                </a:path>
                <a:path w="2734310" h="1139189">
                  <a:moveTo>
                    <a:pt x="2733967" y="0"/>
                  </a:moveTo>
                  <a:lnTo>
                    <a:pt x="1449070" y="387858"/>
                  </a:lnTo>
                  <a:lnTo>
                    <a:pt x="2070100" y="387858"/>
                  </a:lnTo>
                  <a:lnTo>
                    <a:pt x="2733967" y="0"/>
                  </a:lnTo>
                  <a:close/>
                </a:path>
              </a:pathLst>
            </a:custGeom>
            <a:solidFill>
              <a:srgbClr val="A0332F"/>
            </a:solidFill>
          </p:spPr>
          <p:txBody>
            <a:bodyPr wrap="square" lIns="0" tIns="0" rIns="0" bIns="0" rtlCol="0"/>
            <a:lstStyle/>
            <a:p>
              <a:endParaRPr/>
            </a:p>
          </p:txBody>
        </p:sp>
        <p:sp>
          <p:nvSpPr>
            <p:cNvPr id="18" name="object 18"/>
            <p:cNvSpPr/>
            <p:nvPr/>
          </p:nvSpPr>
          <p:spPr>
            <a:xfrm>
              <a:off x="1104900" y="4252724"/>
              <a:ext cx="2734310" cy="1139190"/>
            </a:xfrm>
            <a:custGeom>
              <a:avLst/>
              <a:gdLst/>
              <a:ahLst/>
              <a:cxnLst/>
              <a:rect l="l" t="t" r="r" b="b"/>
              <a:pathLst>
                <a:path w="2734310" h="1139189">
                  <a:moveTo>
                    <a:pt x="0" y="513080"/>
                  </a:moveTo>
                  <a:lnTo>
                    <a:pt x="9841" y="464335"/>
                  </a:lnTo>
                  <a:lnTo>
                    <a:pt x="36679" y="424532"/>
                  </a:lnTo>
                  <a:lnTo>
                    <a:pt x="76482" y="397697"/>
                  </a:lnTo>
                  <a:lnTo>
                    <a:pt x="125222" y="387858"/>
                  </a:lnTo>
                  <a:lnTo>
                    <a:pt x="1449070" y="387858"/>
                  </a:lnTo>
                  <a:lnTo>
                    <a:pt x="2733967" y="0"/>
                  </a:lnTo>
                  <a:lnTo>
                    <a:pt x="2070100" y="387858"/>
                  </a:lnTo>
                  <a:lnTo>
                    <a:pt x="2358898" y="387858"/>
                  </a:lnTo>
                  <a:lnTo>
                    <a:pt x="2407637" y="397697"/>
                  </a:lnTo>
                  <a:lnTo>
                    <a:pt x="2447440" y="424532"/>
                  </a:lnTo>
                  <a:lnTo>
                    <a:pt x="2474278" y="464335"/>
                  </a:lnTo>
                  <a:lnTo>
                    <a:pt x="2484120" y="513080"/>
                  </a:lnTo>
                  <a:lnTo>
                    <a:pt x="2484120" y="700913"/>
                  </a:lnTo>
                  <a:lnTo>
                    <a:pt x="2484120" y="1013955"/>
                  </a:lnTo>
                  <a:lnTo>
                    <a:pt x="2474278" y="1062701"/>
                  </a:lnTo>
                  <a:lnTo>
                    <a:pt x="2447440" y="1102509"/>
                  </a:lnTo>
                  <a:lnTo>
                    <a:pt x="2407637" y="1129348"/>
                  </a:lnTo>
                  <a:lnTo>
                    <a:pt x="2358898" y="1139190"/>
                  </a:lnTo>
                  <a:lnTo>
                    <a:pt x="2070100" y="1139190"/>
                  </a:lnTo>
                  <a:lnTo>
                    <a:pt x="1449070" y="1139190"/>
                  </a:lnTo>
                  <a:lnTo>
                    <a:pt x="125222" y="1139190"/>
                  </a:lnTo>
                  <a:lnTo>
                    <a:pt x="76482" y="1129348"/>
                  </a:lnTo>
                  <a:lnTo>
                    <a:pt x="36679" y="1102509"/>
                  </a:lnTo>
                  <a:lnTo>
                    <a:pt x="9841" y="1062701"/>
                  </a:lnTo>
                  <a:lnTo>
                    <a:pt x="0" y="1013955"/>
                  </a:lnTo>
                  <a:lnTo>
                    <a:pt x="0" y="700913"/>
                  </a:lnTo>
                  <a:lnTo>
                    <a:pt x="0" y="513080"/>
                  </a:lnTo>
                  <a:close/>
                </a:path>
              </a:pathLst>
            </a:custGeom>
            <a:ln w="12700">
              <a:solidFill>
                <a:srgbClr val="1C3147"/>
              </a:solidFill>
            </a:ln>
          </p:spPr>
          <p:txBody>
            <a:bodyPr wrap="square" lIns="0" tIns="0" rIns="0" bIns="0" rtlCol="0"/>
            <a:lstStyle/>
            <a:p>
              <a:endParaRPr/>
            </a:p>
          </p:txBody>
        </p:sp>
      </p:grpSp>
      <p:sp>
        <p:nvSpPr>
          <p:cNvPr id="19" name="object 19"/>
          <p:cNvSpPr txBox="1"/>
          <p:nvPr/>
        </p:nvSpPr>
        <p:spPr>
          <a:xfrm>
            <a:off x="1219425" y="4750488"/>
            <a:ext cx="1919605" cy="529590"/>
          </a:xfrm>
          <a:prstGeom prst="rect">
            <a:avLst/>
          </a:prstGeom>
        </p:spPr>
        <p:txBody>
          <a:bodyPr vert="horz" wrap="square" lIns="0" tIns="12700" rIns="0" bIns="0" rtlCol="0">
            <a:spAutoFit/>
          </a:bodyPr>
          <a:lstStyle/>
          <a:p>
            <a:pPr marL="182245" indent="-169545">
              <a:lnSpc>
                <a:spcPct val="100000"/>
              </a:lnSpc>
              <a:spcBef>
                <a:spcPts val="100"/>
              </a:spcBef>
              <a:buFont typeface="Arial"/>
              <a:buChar char="•"/>
              <a:tabLst>
                <a:tab pos="182245" algn="l"/>
              </a:tabLst>
            </a:pPr>
            <a:r>
              <a:rPr sz="1100" dirty="0">
                <a:solidFill>
                  <a:srgbClr val="FFFFFF"/>
                </a:solidFill>
                <a:latin typeface="Verdana"/>
                <a:cs typeface="Verdana"/>
              </a:rPr>
              <a:t>Data</a:t>
            </a:r>
            <a:r>
              <a:rPr sz="1100" spc="-25" dirty="0">
                <a:solidFill>
                  <a:srgbClr val="FFFFFF"/>
                </a:solidFill>
                <a:latin typeface="Verdana"/>
                <a:cs typeface="Verdana"/>
              </a:rPr>
              <a:t> </a:t>
            </a:r>
            <a:r>
              <a:rPr sz="1100" spc="-10" dirty="0">
                <a:solidFill>
                  <a:srgbClr val="FFFFFF"/>
                </a:solidFill>
                <a:latin typeface="Verdana"/>
                <a:cs typeface="Verdana"/>
              </a:rPr>
              <a:t>management</a:t>
            </a:r>
            <a:endParaRPr sz="1100">
              <a:latin typeface="Verdana"/>
              <a:cs typeface="Verdana"/>
            </a:endParaRPr>
          </a:p>
          <a:p>
            <a:pPr marL="182245" indent="-169545">
              <a:lnSpc>
                <a:spcPct val="100000"/>
              </a:lnSpc>
              <a:spcBef>
                <a:spcPts val="5"/>
              </a:spcBef>
              <a:buFont typeface="Arial"/>
              <a:buChar char="•"/>
              <a:tabLst>
                <a:tab pos="182245" algn="l"/>
              </a:tabLst>
            </a:pPr>
            <a:r>
              <a:rPr sz="1100" dirty="0">
                <a:solidFill>
                  <a:srgbClr val="FFFFFF"/>
                </a:solidFill>
                <a:latin typeface="Verdana"/>
                <a:cs typeface="Verdana"/>
              </a:rPr>
              <a:t>Algorithm</a:t>
            </a:r>
            <a:r>
              <a:rPr sz="1100" spc="-50" dirty="0">
                <a:solidFill>
                  <a:srgbClr val="FFFFFF"/>
                </a:solidFill>
                <a:latin typeface="Verdana"/>
                <a:cs typeface="Verdana"/>
              </a:rPr>
              <a:t> </a:t>
            </a:r>
            <a:r>
              <a:rPr sz="1100" spc="-10" dirty="0">
                <a:solidFill>
                  <a:srgbClr val="FFFFFF"/>
                </a:solidFill>
                <a:latin typeface="Verdana"/>
                <a:cs typeface="Verdana"/>
              </a:rPr>
              <a:t>auditing</a:t>
            </a:r>
            <a:endParaRPr sz="1100">
              <a:latin typeface="Verdana"/>
              <a:cs typeface="Verdana"/>
            </a:endParaRPr>
          </a:p>
          <a:p>
            <a:pPr marL="182245" indent="-169545">
              <a:lnSpc>
                <a:spcPct val="100000"/>
              </a:lnSpc>
              <a:buFont typeface="Arial"/>
              <a:buChar char="•"/>
              <a:tabLst>
                <a:tab pos="182245" algn="l"/>
              </a:tabLst>
            </a:pPr>
            <a:r>
              <a:rPr sz="1100" dirty="0">
                <a:solidFill>
                  <a:srgbClr val="FFFFFF"/>
                </a:solidFill>
                <a:latin typeface="Verdana"/>
                <a:cs typeface="Verdana"/>
              </a:rPr>
              <a:t>Fairness</a:t>
            </a:r>
            <a:r>
              <a:rPr sz="1100" spc="-20" dirty="0">
                <a:solidFill>
                  <a:srgbClr val="FFFFFF"/>
                </a:solidFill>
                <a:latin typeface="Verdana"/>
                <a:cs typeface="Verdana"/>
              </a:rPr>
              <a:t> </a:t>
            </a:r>
            <a:r>
              <a:rPr sz="1100" spc="-10" dirty="0">
                <a:solidFill>
                  <a:srgbClr val="FFFFFF"/>
                </a:solidFill>
                <a:latin typeface="Verdana"/>
                <a:cs typeface="Verdana"/>
              </a:rPr>
              <a:t>implementation</a:t>
            </a:r>
            <a:endParaRPr sz="1100">
              <a:latin typeface="Verdana"/>
              <a:cs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50B653D-3D2C-307B-731E-2DB9F2475EBF}"/>
              </a:ext>
            </a:extLst>
          </p:cNvPr>
          <p:cNvSpPr>
            <a:spLocks noGrp="1"/>
          </p:cNvSpPr>
          <p:nvPr>
            <p:ph type="title"/>
          </p:nvPr>
        </p:nvSpPr>
        <p:spPr/>
        <p:txBody>
          <a:bodyPr/>
          <a:lstStyle/>
          <a:p>
            <a:endParaRPr lang="it-IT"/>
          </a:p>
        </p:txBody>
      </p:sp>
      <p:sp>
        <p:nvSpPr>
          <p:cNvPr id="9" name="Segnaposto contenuto 8">
            <a:extLst>
              <a:ext uri="{FF2B5EF4-FFF2-40B4-BE49-F238E27FC236}">
                <a16:creationId xmlns:a16="http://schemas.microsoft.com/office/drawing/2014/main" id="{77C2BF0C-8A1B-4B05-145F-18710655889C}"/>
              </a:ext>
            </a:extLst>
          </p:cNvPr>
          <p:cNvSpPr>
            <a:spLocks noGrp="1"/>
          </p:cNvSpPr>
          <p:nvPr>
            <p:ph idx="1"/>
          </p:nvPr>
        </p:nvSpPr>
        <p:spPr/>
        <p:txBody>
          <a:bodyPr/>
          <a:lstStyle/>
          <a:p>
            <a:endParaRPr lang="it-IT"/>
          </a:p>
        </p:txBody>
      </p:sp>
      <p:sp>
        <p:nvSpPr>
          <p:cNvPr id="2" name="Segnaposto numero diapositiva 1">
            <a:extLst>
              <a:ext uri="{FF2B5EF4-FFF2-40B4-BE49-F238E27FC236}">
                <a16:creationId xmlns:a16="http://schemas.microsoft.com/office/drawing/2014/main" id="{F8EAB9EF-4CCF-16E9-C3C7-31632A1D7EDA}"/>
              </a:ext>
            </a:extLst>
          </p:cNvPr>
          <p:cNvSpPr>
            <a:spLocks noGrp="1"/>
          </p:cNvSpPr>
          <p:nvPr>
            <p:ph type="sldNum" idx="4294967295"/>
          </p:nvPr>
        </p:nvSpPr>
        <p:spPr>
          <a:xfrm>
            <a:off x="11642725" y="4697413"/>
            <a:ext cx="549275" cy="312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accent6"/>
                </a:solidFill>
                <a:latin typeface="Calibri Light"/>
                <a:ea typeface="Calibri Light"/>
                <a:cs typeface="Calibri Light"/>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pPr algn="r"/>
            <a:fld id="{00000000-1234-1234-1234-123412341234}" type="slidenum">
              <a:rPr lang="en" smtClean="0"/>
              <a:pPr algn="r"/>
              <a:t>27</a:t>
            </a:fld>
            <a:endParaRPr lang="it-IT"/>
          </a:p>
        </p:txBody>
      </p:sp>
      <p:pic>
        <p:nvPicPr>
          <p:cNvPr id="3" name="Google Shape;302;p40">
            <a:extLst>
              <a:ext uri="{FF2B5EF4-FFF2-40B4-BE49-F238E27FC236}">
                <a16:creationId xmlns:a16="http://schemas.microsoft.com/office/drawing/2014/main" id="{79D04B0C-8C37-7129-0DDB-B1D147B698CD}"/>
              </a:ext>
            </a:extLst>
          </p:cNvPr>
          <p:cNvPicPr preferRelativeResize="0"/>
          <p:nvPr/>
        </p:nvPicPr>
        <p:blipFill>
          <a:blip r:embed="rId2">
            <a:alphaModFix/>
          </a:blip>
          <a:stretch>
            <a:fillRect/>
          </a:stretch>
        </p:blipFill>
        <p:spPr>
          <a:xfrm>
            <a:off x="1159098" y="2997837"/>
            <a:ext cx="10538833" cy="3487137"/>
          </a:xfrm>
          <a:prstGeom prst="rect">
            <a:avLst/>
          </a:prstGeom>
          <a:noFill/>
          <a:ln w="9525" cap="flat" cmpd="sng">
            <a:solidFill>
              <a:srgbClr val="FFFFFF"/>
            </a:solidFill>
            <a:prstDash val="solid"/>
            <a:round/>
            <a:headEnd type="none" w="sm" len="sm"/>
            <a:tailEnd type="none" w="sm" len="sm"/>
          </a:ln>
        </p:spPr>
      </p:pic>
      <p:pic>
        <p:nvPicPr>
          <p:cNvPr id="4" name="Google Shape;303;p40">
            <a:extLst>
              <a:ext uri="{FF2B5EF4-FFF2-40B4-BE49-F238E27FC236}">
                <a16:creationId xmlns:a16="http://schemas.microsoft.com/office/drawing/2014/main" id="{480F091C-D5AD-C21F-D209-F6FAB99FFC47}"/>
              </a:ext>
            </a:extLst>
          </p:cNvPr>
          <p:cNvPicPr preferRelativeResize="0"/>
          <p:nvPr/>
        </p:nvPicPr>
        <p:blipFill rotWithShape="1">
          <a:blip r:embed="rId2">
            <a:alphaModFix/>
          </a:blip>
          <a:srcRect l="7501" t="71602" r="84616" b="4376"/>
          <a:stretch/>
        </p:blipFill>
        <p:spPr>
          <a:xfrm>
            <a:off x="6627283" y="5903480"/>
            <a:ext cx="830693" cy="837627"/>
          </a:xfrm>
          <a:prstGeom prst="rect">
            <a:avLst/>
          </a:prstGeom>
          <a:noFill/>
          <a:ln>
            <a:noFill/>
          </a:ln>
        </p:spPr>
      </p:pic>
      <p:sp>
        <p:nvSpPr>
          <p:cNvPr id="5" name="Google Shape;307;p40">
            <a:extLst>
              <a:ext uri="{FF2B5EF4-FFF2-40B4-BE49-F238E27FC236}">
                <a16:creationId xmlns:a16="http://schemas.microsoft.com/office/drawing/2014/main" id="{EEDD0DF1-6776-0ADF-618C-55EA5158660B}"/>
              </a:ext>
            </a:extLst>
          </p:cNvPr>
          <p:cNvSpPr/>
          <p:nvPr/>
        </p:nvSpPr>
        <p:spPr>
          <a:xfrm>
            <a:off x="9549328" y="2440629"/>
            <a:ext cx="254937" cy="309155"/>
          </a:xfrm>
          <a:prstGeom prst="ellipse">
            <a:avLst/>
          </a:prstGeom>
          <a:solidFill>
            <a:srgbClr val="8FAADC"/>
          </a:solidFill>
          <a:ln>
            <a:noFill/>
          </a:ln>
        </p:spPr>
        <p:txBody>
          <a:bodyPr spcFirstLastPara="1" wrap="square" lIns="121911" tIns="121911" rIns="121911" bIns="121911" anchor="ctr" anchorCtr="0">
            <a:noAutofit/>
          </a:bodyPr>
          <a:lstStyle/>
          <a:p>
            <a:endParaRPr sz="3377"/>
          </a:p>
        </p:txBody>
      </p:sp>
      <p:sp>
        <p:nvSpPr>
          <p:cNvPr id="6" name="Google Shape;456;p2">
            <a:extLst>
              <a:ext uri="{FF2B5EF4-FFF2-40B4-BE49-F238E27FC236}">
                <a16:creationId xmlns:a16="http://schemas.microsoft.com/office/drawing/2014/main" id="{A1A5DDC7-AD91-0AED-9FBD-AA1B572C891A}"/>
              </a:ext>
            </a:extLst>
          </p:cNvPr>
          <p:cNvSpPr txBox="1">
            <a:spLocks/>
          </p:cNvSpPr>
          <p:nvPr/>
        </p:nvSpPr>
        <p:spPr>
          <a:xfrm>
            <a:off x="1062568" y="334434"/>
            <a:ext cx="11129433" cy="7641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r>
              <a:rPr lang="it-IT" sz="4267" dirty="0">
                <a:solidFill>
                  <a:schemeClr val="dk1"/>
                </a:solidFill>
                <a:latin typeface="Helvetica Neue Light"/>
                <a:ea typeface="Helvetica Neue Light"/>
                <a:cs typeface="Helvetica Neue Light"/>
                <a:sym typeface="Helvetica Neue Light"/>
              </a:rPr>
              <a:t>Discriminative</a:t>
            </a:r>
            <a:r>
              <a:rPr lang="it-IT" sz="4267" b="0" dirty="0">
                <a:solidFill>
                  <a:schemeClr val="dk1"/>
                </a:solidFill>
                <a:latin typeface="Helvetica Neue Light"/>
                <a:ea typeface="Helvetica Neue Light"/>
                <a:cs typeface="Helvetica Neue Light"/>
                <a:sym typeface="Helvetica Neue Light"/>
              </a:rPr>
              <a:t> vs Generative AI  </a:t>
            </a:r>
          </a:p>
        </p:txBody>
      </p:sp>
      <p:sp>
        <p:nvSpPr>
          <p:cNvPr id="8" name="CasellaDiTesto 7">
            <a:extLst>
              <a:ext uri="{FF2B5EF4-FFF2-40B4-BE49-F238E27FC236}">
                <a16:creationId xmlns:a16="http://schemas.microsoft.com/office/drawing/2014/main" id="{1E4CFCDC-25F1-70C8-61CB-CF6D56BA21FC}"/>
              </a:ext>
            </a:extLst>
          </p:cNvPr>
          <p:cNvSpPr txBox="1"/>
          <p:nvPr/>
        </p:nvSpPr>
        <p:spPr>
          <a:xfrm>
            <a:off x="665032" y="1133519"/>
            <a:ext cx="10538835" cy="1938992"/>
          </a:xfrm>
          <a:prstGeom prst="rect">
            <a:avLst/>
          </a:prstGeom>
          <a:noFill/>
        </p:spPr>
        <p:txBody>
          <a:bodyPr wrap="square">
            <a:spAutoFit/>
          </a:bodyPr>
          <a:lstStyle/>
          <a:p>
            <a:pPr marL="380990" indent="-380990">
              <a:buFont typeface="Arial" panose="020B0604020202020204" pitchFamily="34" charset="0"/>
              <a:buChar char="•"/>
            </a:pPr>
            <a:r>
              <a:rPr lang="it-IT" sz="2400" b="1" dirty="0"/>
              <a:t>Generative</a:t>
            </a:r>
            <a:r>
              <a:rPr lang="it-IT" sz="2400" dirty="0"/>
              <a:t> </a:t>
            </a:r>
            <a:r>
              <a:rPr lang="it-IT" sz="2400" b="1" dirty="0"/>
              <a:t>model</a:t>
            </a:r>
            <a:r>
              <a:rPr lang="it-IT" sz="2400" dirty="0"/>
              <a:t> </a:t>
            </a:r>
            <a:r>
              <a:rPr lang="it-IT" sz="2400" dirty="0" err="1"/>
              <a:t>capture</a:t>
            </a:r>
            <a:r>
              <a:rPr lang="it-IT" sz="2400" dirty="0"/>
              <a:t> </a:t>
            </a:r>
            <a:r>
              <a:rPr lang="it-IT" sz="2400" dirty="0" err="1"/>
              <a:t>correlations</a:t>
            </a:r>
            <a:r>
              <a:rPr lang="it-IT" sz="2400" dirty="0"/>
              <a:t> </a:t>
            </a:r>
            <a:r>
              <a:rPr lang="it-IT" sz="2400" dirty="0" err="1"/>
              <a:t>such</a:t>
            </a:r>
            <a:r>
              <a:rPr lang="it-IT" sz="2400" dirty="0"/>
              <a:t> </a:t>
            </a:r>
            <a:r>
              <a:rPr lang="it-IT" sz="2400" dirty="0" err="1"/>
              <a:t>as</a:t>
            </a:r>
            <a:r>
              <a:rPr lang="it-IT" sz="2400" dirty="0"/>
              <a:t> "</a:t>
            </a:r>
            <a:r>
              <a:rPr lang="it-IT" sz="2400" dirty="0" err="1"/>
              <a:t>t</a:t>
            </a:r>
            <a:r>
              <a:rPr lang="it-IT" sz="2400" i="1" dirty="0" err="1"/>
              <a:t>hings</a:t>
            </a:r>
            <a:r>
              <a:rPr lang="it-IT" sz="2400" i="1" dirty="0"/>
              <a:t> </a:t>
            </a:r>
            <a:r>
              <a:rPr lang="it-IT" sz="2400" i="1" dirty="0" err="1"/>
              <a:t>that</a:t>
            </a:r>
            <a:r>
              <a:rPr lang="it-IT" sz="2400" i="1" dirty="0"/>
              <a:t> look like boats are </a:t>
            </a:r>
            <a:r>
              <a:rPr lang="it-IT" sz="2400" i="1" dirty="0" err="1"/>
              <a:t>likely</a:t>
            </a:r>
            <a:r>
              <a:rPr lang="it-IT" sz="2400" i="1" dirty="0"/>
              <a:t> to </a:t>
            </a:r>
            <a:r>
              <a:rPr lang="it-IT" sz="2400" i="1" dirty="0" err="1"/>
              <a:t>appear</a:t>
            </a:r>
            <a:r>
              <a:rPr lang="it-IT" sz="2400" i="1" dirty="0"/>
              <a:t> </a:t>
            </a:r>
            <a:r>
              <a:rPr lang="it-IT" sz="2400" i="1" dirty="0" err="1"/>
              <a:t>near</a:t>
            </a:r>
            <a:r>
              <a:rPr lang="it-IT" sz="2400" i="1" dirty="0"/>
              <a:t> /for images) to </a:t>
            </a:r>
            <a:r>
              <a:rPr lang="it-IT" sz="2400" i="1" dirty="0" err="1"/>
              <a:t>things</a:t>
            </a:r>
            <a:r>
              <a:rPr lang="it-IT" sz="2400" i="1" dirty="0"/>
              <a:t> </a:t>
            </a:r>
            <a:r>
              <a:rPr lang="it-IT" sz="2400" i="1" dirty="0" err="1"/>
              <a:t>that</a:t>
            </a:r>
            <a:r>
              <a:rPr lang="it-IT" sz="2400" i="1" dirty="0"/>
              <a:t> look like water</a:t>
            </a:r>
            <a:r>
              <a:rPr lang="it-IT" sz="2400" dirty="0"/>
              <a:t>" and "</a:t>
            </a:r>
            <a:r>
              <a:rPr lang="it-IT" sz="2400" i="1" dirty="0" err="1"/>
              <a:t>eyes</a:t>
            </a:r>
            <a:r>
              <a:rPr lang="it-IT" sz="2400" i="1" dirty="0"/>
              <a:t> are </a:t>
            </a:r>
            <a:r>
              <a:rPr lang="it-IT" sz="2400" i="1" dirty="0" err="1"/>
              <a:t>unlikely</a:t>
            </a:r>
            <a:r>
              <a:rPr lang="it-IT" sz="2400" i="1" dirty="0"/>
              <a:t> to </a:t>
            </a:r>
            <a:r>
              <a:rPr lang="it-IT" sz="2400" i="1" dirty="0" err="1"/>
              <a:t>appear</a:t>
            </a:r>
            <a:r>
              <a:rPr lang="it-IT" sz="2400" i="1" dirty="0"/>
              <a:t> on the </a:t>
            </a:r>
            <a:r>
              <a:rPr lang="it-IT" sz="2400" i="1" dirty="0" err="1"/>
              <a:t>forehead</a:t>
            </a:r>
            <a:r>
              <a:rPr lang="it-IT" sz="2400" dirty="0"/>
              <a:t>".</a:t>
            </a:r>
          </a:p>
          <a:p>
            <a:pPr marL="380990" indent="-380990">
              <a:buFont typeface="Arial" panose="020B0604020202020204" pitchFamily="34" charset="0"/>
              <a:buChar char="•"/>
            </a:pPr>
            <a:r>
              <a:rPr lang="it-IT" sz="2400" b="1" dirty="0"/>
              <a:t>Discriminative models </a:t>
            </a:r>
            <a:r>
              <a:rPr lang="it-IT" sz="2400" dirty="0" err="1"/>
              <a:t>try</a:t>
            </a:r>
            <a:r>
              <a:rPr lang="it-IT" sz="2400" dirty="0"/>
              <a:t> to </a:t>
            </a:r>
            <a:r>
              <a:rPr lang="it-IT" sz="2400" dirty="0" err="1"/>
              <a:t>draw</a:t>
            </a:r>
            <a:r>
              <a:rPr lang="it-IT" sz="2400" dirty="0"/>
              <a:t> </a:t>
            </a:r>
            <a:r>
              <a:rPr lang="it-IT" sz="2400" dirty="0" err="1"/>
              <a:t>boundaries</a:t>
            </a:r>
            <a:r>
              <a:rPr lang="it-IT" sz="2400" dirty="0"/>
              <a:t>, </a:t>
            </a:r>
            <a:r>
              <a:rPr lang="it-IT" sz="2400" dirty="0" err="1"/>
              <a:t>while</a:t>
            </a:r>
            <a:r>
              <a:rPr lang="it-IT" sz="2400" dirty="0"/>
              <a:t> generative models </a:t>
            </a:r>
            <a:r>
              <a:rPr lang="it-IT" sz="2400" dirty="0" err="1"/>
              <a:t>try</a:t>
            </a:r>
            <a:r>
              <a:rPr lang="it-IT" sz="2400" dirty="0"/>
              <a:t> to model the location of data in </a:t>
            </a:r>
            <a:r>
              <a:rPr lang="it-IT" sz="2400" dirty="0" err="1"/>
              <a:t>space</a:t>
            </a:r>
            <a:r>
              <a:rPr lang="it-IT" sz="2400" dirty="0"/>
              <a:t>.</a:t>
            </a:r>
          </a:p>
        </p:txBody>
      </p:sp>
    </p:spTree>
    <p:extLst>
      <p:ext uri="{BB962C8B-B14F-4D97-AF65-F5344CB8AC3E}">
        <p14:creationId xmlns:p14="http://schemas.microsoft.com/office/powerpoint/2010/main" val="1900331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89F4-9053-6F08-AB97-60B4B467932F}"/>
              </a:ext>
            </a:extLst>
          </p:cNvPr>
          <p:cNvSpPr>
            <a:spLocks noGrp="1"/>
          </p:cNvSpPr>
          <p:nvPr>
            <p:ph type="title"/>
          </p:nvPr>
        </p:nvSpPr>
        <p:spPr/>
        <p:txBody>
          <a:bodyPr/>
          <a:lstStyle/>
          <a:p>
            <a:r>
              <a:rPr lang="en-GB" dirty="0"/>
              <a:t>Example of  Generative models</a:t>
            </a:r>
            <a:endParaRPr lang="en-IT" dirty="0"/>
          </a:p>
        </p:txBody>
      </p:sp>
      <p:sp>
        <p:nvSpPr>
          <p:cNvPr id="4" name="Segnaposto contenuto 3">
            <a:extLst>
              <a:ext uri="{FF2B5EF4-FFF2-40B4-BE49-F238E27FC236}">
                <a16:creationId xmlns:a16="http://schemas.microsoft.com/office/drawing/2014/main" id="{92ADD2BF-0127-7684-3097-9C0E3F45D86F}"/>
              </a:ext>
            </a:extLst>
          </p:cNvPr>
          <p:cNvSpPr>
            <a:spLocks noGrp="1"/>
          </p:cNvSpPr>
          <p:nvPr>
            <p:ph idx="1"/>
          </p:nvPr>
        </p:nvSpPr>
        <p:spPr/>
        <p:txBody>
          <a:bodyPr/>
          <a:lstStyle/>
          <a:p>
            <a:endParaRPr lang="it-IT"/>
          </a:p>
        </p:txBody>
      </p:sp>
      <p:sp>
        <p:nvSpPr>
          <p:cNvPr id="8" name="Google Shape;248;p35">
            <a:extLst>
              <a:ext uri="{FF2B5EF4-FFF2-40B4-BE49-F238E27FC236}">
                <a16:creationId xmlns:a16="http://schemas.microsoft.com/office/drawing/2014/main" id="{7245C86E-30D6-480E-9953-18829E9506B7}"/>
              </a:ext>
            </a:extLst>
          </p:cNvPr>
          <p:cNvSpPr txBox="1"/>
          <p:nvPr/>
        </p:nvSpPr>
        <p:spPr>
          <a:xfrm>
            <a:off x="7178074" y="5006251"/>
            <a:ext cx="4182511" cy="1148721"/>
          </a:xfrm>
          <a:prstGeom prst="rect">
            <a:avLst/>
          </a:prstGeom>
          <a:noFill/>
          <a:ln>
            <a:noFill/>
          </a:ln>
        </p:spPr>
        <p:txBody>
          <a:bodyPr spcFirstLastPara="1" wrap="square" lIns="162533" tIns="162533" rIns="162533" bIns="162533" anchor="t" anchorCtr="0">
            <a:spAutoFit/>
          </a:bodyPr>
          <a:lstStyle/>
          <a:p>
            <a:r>
              <a:rPr lang="en-GB" sz="1333" dirty="0">
                <a:solidFill>
                  <a:srgbClr val="222222"/>
                </a:solidFill>
              </a:rPr>
              <a:t>Chu, </a:t>
            </a:r>
            <a:r>
              <a:rPr lang="en-GB" sz="1333" dirty="0" err="1">
                <a:solidFill>
                  <a:srgbClr val="222222"/>
                </a:solidFill>
              </a:rPr>
              <a:t>Mengyu</a:t>
            </a:r>
            <a:r>
              <a:rPr lang="en-GB" sz="1333" dirty="0">
                <a:solidFill>
                  <a:srgbClr val="222222"/>
                </a:solidFill>
              </a:rPr>
              <a:t>, et al. "Learning temporal coherence via self-supervision for GAN-based video generation." </a:t>
            </a:r>
            <a:r>
              <a:rPr lang="en-GB" sz="1333" i="1" dirty="0">
                <a:solidFill>
                  <a:srgbClr val="222222"/>
                </a:solidFill>
              </a:rPr>
              <a:t>ACM Transactions on Graphics (TOG)</a:t>
            </a:r>
            <a:r>
              <a:rPr lang="en-GB" sz="1333" dirty="0">
                <a:solidFill>
                  <a:srgbClr val="222222"/>
                </a:solidFill>
              </a:rPr>
              <a:t> 39.4 (2020): 75-1.</a:t>
            </a:r>
            <a:endParaRPr sz="2133" dirty="0"/>
          </a:p>
        </p:txBody>
      </p:sp>
      <p:pic>
        <p:nvPicPr>
          <p:cNvPr id="9" name="Google Shape;249;p35">
            <a:extLst>
              <a:ext uri="{FF2B5EF4-FFF2-40B4-BE49-F238E27FC236}">
                <a16:creationId xmlns:a16="http://schemas.microsoft.com/office/drawing/2014/main" id="{8384446B-81F5-84DC-A1B9-4B8166CBA165}"/>
              </a:ext>
            </a:extLst>
          </p:cNvPr>
          <p:cNvPicPr preferRelativeResize="0"/>
          <p:nvPr/>
        </p:nvPicPr>
        <p:blipFill>
          <a:blip r:embed="rId3">
            <a:alphaModFix/>
          </a:blip>
          <a:stretch>
            <a:fillRect/>
          </a:stretch>
        </p:blipFill>
        <p:spPr>
          <a:xfrm>
            <a:off x="6920733" y="1839251"/>
            <a:ext cx="3969071" cy="3167000"/>
          </a:xfrm>
          <a:prstGeom prst="rect">
            <a:avLst/>
          </a:prstGeom>
          <a:noFill/>
          <a:ln>
            <a:noFill/>
          </a:ln>
        </p:spPr>
      </p:pic>
      <p:sp>
        <p:nvSpPr>
          <p:cNvPr id="11" name="Google Shape;251;p35">
            <a:extLst>
              <a:ext uri="{FF2B5EF4-FFF2-40B4-BE49-F238E27FC236}">
                <a16:creationId xmlns:a16="http://schemas.microsoft.com/office/drawing/2014/main" id="{01FA6A29-EB9A-12CC-6176-74FDA6900E77}"/>
              </a:ext>
            </a:extLst>
          </p:cNvPr>
          <p:cNvSpPr txBox="1"/>
          <p:nvPr/>
        </p:nvSpPr>
        <p:spPr>
          <a:xfrm>
            <a:off x="434428" y="5457657"/>
            <a:ext cx="6235165" cy="738481"/>
          </a:xfrm>
          <a:prstGeom prst="rect">
            <a:avLst/>
          </a:prstGeom>
          <a:noFill/>
          <a:ln>
            <a:noFill/>
          </a:ln>
        </p:spPr>
        <p:txBody>
          <a:bodyPr spcFirstLastPara="1" wrap="square" lIns="162533" tIns="162533" rIns="162533" bIns="162533" anchor="t" anchorCtr="0">
            <a:spAutoFit/>
          </a:bodyPr>
          <a:lstStyle/>
          <a:p>
            <a:r>
              <a:rPr lang="en-GB" sz="1333" dirty="0" err="1">
                <a:solidFill>
                  <a:srgbClr val="222222"/>
                </a:solidFill>
              </a:rPr>
              <a:t>Karras</a:t>
            </a:r>
            <a:r>
              <a:rPr lang="en-GB" sz="1333" dirty="0">
                <a:solidFill>
                  <a:srgbClr val="222222"/>
                </a:solidFill>
              </a:rPr>
              <a:t>, </a:t>
            </a:r>
            <a:r>
              <a:rPr lang="en-GB" sz="1333" dirty="0" err="1">
                <a:solidFill>
                  <a:srgbClr val="222222"/>
                </a:solidFill>
              </a:rPr>
              <a:t>Tero</a:t>
            </a:r>
            <a:r>
              <a:rPr lang="en-GB" sz="1333" dirty="0">
                <a:solidFill>
                  <a:srgbClr val="222222"/>
                </a:solidFill>
              </a:rPr>
              <a:t>, et al. "Progressive growing of </a:t>
            </a:r>
            <a:r>
              <a:rPr lang="en-GB" sz="1333" dirty="0" err="1">
                <a:solidFill>
                  <a:srgbClr val="222222"/>
                </a:solidFill>
              </a:rPr>
              <a:t>gans</a:t>
            </a:r>
            <a:r>
              <a:rPr lang="en-GB" sz="1333" dirty="0">
                <a:solidFill>
                  <a:srgbClr val="222222"/>
                </a:solidFill>
              </a:rPr>
              <a:t> for improved quality, stability, and variation." </a:t>
            </a:r>
            <a:r>
              <a:rPr lang="en-GB" sz="1333" i="1" dirty="0" err="1">
                <a:solidFill>
                  <a:srgbClr val="222222"/>
                </a:solidFill>
              </a:rPr>
              <a:t>arXiv</a:t>
            </a:r>
            <a:r>
              <a:rPr lang="en-GB" sz="1333" i="1" dirty="0">
                <a:solidFill>
                  <a:srgbClr val="222222"/>
                </a:solidFill>
              </a:rPr>
              <a:t> preprint arXiv:1710.10196</a:t>
            </a:r>
            <a:r>
              <a:rPr lang="en-GB" sz="1333" dirty="0">
                <a:solidFill>
                  <a:srgbClr val="222222"/>
                </a:solidFill>
              </a:rPr>
              <a:t> (2017).</a:t>
            </a:r>
            <a:endParaRPr sz="2133" dirty="0"/>
          </a:p>
        </p:txBody>
      </p:sp>
      <p:pic>
        <p:nvPicPr>
          <p:cNvPr id="3" name="Immagine 2">
            <a:extLst>
              <a:ext uri="{FF2B5EF4-FFF2-40B4-BE49-F238E27FC236}">
                <a16:creationId xmlns:a16="http://schemas.microsoft.com/office/drawing/2014/main" id="{D8967271-3D74-1337-87BB-984D30522034}"/>
              </a:ext>
            </a:extLst>
          </p:cNvPr>
          <p:cNvPicPr>
            <a:picLocks noChangeAspect="1"/>
          </p:cNvPicPr>
          <p:nvPr/>
        </p:nvPicPr>
        <p:blipFill>
          <a:blip r:embed="rId4"/>
          <a:stretch>
            <a:fillRect/>
          </a:stretch>
        </p:blipFill>
        <p:spPr>
          <a:xfrm>
            <a:off x="890494" y="1839252"/>
            <a:ext cx="5988361" cy="3374957"/>
          </a:xfrm>
          <a:prstGeom prst="rect">
            <a:avLst/>
          </a:prstGeom>
        </p:spPr>
      </p:pic>
    </p:spTree>
    <p:extLst>
      <p:ext uri="{BB962C8B-B14F-4D97-AF65-F5344CB8AC3E}">
        <p14:creationId xmlns:p14="http://schemas.microsoft.com/office/powerpoint/2010/main" val="561591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Sito Web, Pagina Web&#10;&#10;Descrizione generata automaticamente">
            <a:extLst>
              <a:ext uri="{FF2B5EF4-FFF2-40B4-BE49-F238E27FC236}">
                <a16:creationId xmlns:a16="http://schemas.microsoft.com/office/drawing/2014/main" id="{6756DE79-B795-9EDB-604E-2D7110EA8B15}"/>
              </a:ext>
            </a:extLst>
          </p:cNvPr>
          <p:cNvPicPr>
            <a:picLocks noChangeAspect="1"/>
          </p:cNvPicPr>
          <p:nvPr/>
        </p:nvPicPr>
        <p:blipFill rotWithShape="1">
          <a:blip r:embed="rId2"/>
          <a:srcRect t="5625" b="2539"/>
          <a:stretch/>
        </p:blipFill>
        <p:spPr>
          <a:xfrm>
            <a:off x="-3046" y="10"/>
            <a:ext cx="12191999" cy="6857991"/>
          </a:xfrm>
          <a:prstGeom prst="rect">
            <a:avLst/>
          </a:prstGeom>
        </p:spPr>
      </p:pic>
      <p:sp>
        <p:nvSpPr>
          <p:cNvPr id="2" name="Titolo 1">
            <a:extLst>
              <a:ext uri="{FF2B5EF4-FFF2-40B4-BE49-F238E27FC236}">
                <a16:creationId xmlns:a16="http://schemas.microsoft.com/office/drawing/2014/main" id="{A9650C6D-0FE4-DE8A-4DEC-C639BDE31BE6}"/>
              </a:ext>
            </a:extLst>
          </p:cNvPr>
          <p:cNvSpPr>
            <a:spLocks noGrp="1"/>
          </p:cNvSpPr>
          <p:nvPr>
            <p:ph type="title"/>
          </p:nvPr>
        </p:nvSpPr>
        <p:spPr>
          <a:xfrm>
            <a:off x="1097280" y="325549"/>
            <a:ext cx="10058400" cy="3574779"/>
          </a:xfrm>
          <a:effectLst>
            <a:outerShdw blurRad="50800" dist="38100" dir="2700000" algn="tl" rotWithShape="0">
              <a:prstClr val="black">
                <a:alpha val="40000"/>
              </a:prstClr>
            </a:outerShdw>
          </a:effectLst>
        </p:spPr>
        <p:txBody>
          <a:bodyPr spcFirstLastPara="1" vert="horz" wrap="square" lIns="91440" tIns="45720" rIns="91440" bIns="45720" rtlCol="0" anchor="b" anchorCtr="0">
            <a:normAutofit/>
          </a:bodyPr>
          <a:lstStyle/>
          <a:p>
            <a:pPr algn="ctr" defTabSz="914377"/>
            <a:endParaRPr lang="en-US" sz="5200">
              <a:solidFill>
                <a:srgbClr val="FFFFFF"/>
              </a:solidFill>
            </a:endParaRPr>
          </a:p>
        </p:txBody>
      </p:sp>
    </p:spTree>
    <p:extLst>
      <p:ext uri="{BB962C8B-B14F-4D97-AF65-F5344CB8AC3E}">
        <p14:creationId xmlns:p14="http://schemas.microsoft.com/office/powerpoint/2010/main" val="322750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C604E6-EF50-6601-DDE0-2AB03610009C}"/>
              </a:ext>
            </a:extLst>
          </p:cNvPr>
          <p:cNvSpPr>
            <a:spLocks noGrp="1"/>
          </p:cNvSpPr>
          <p:nvPr>
            <p:ph type="title"/>
          </p:nvPr>
        </p:nvSpPr>
        <p:spPr/>
        <p:txBody>
          <a:bodyPr>
            <a:normAutofit/>
          </a:bodyPr>
          <a:lstStyle/>
          <a:p>
            <a:r>
              <a:rPr lang="x-none" sz="6600" b="1">
                <a:solidFill>
                  <a:srgbClr val="4D9BED"/>
                </a:solidFill>
                <a:latin typeface="+mj-lt"/>
                <a:cs typeface="Poppins" pitchFamily="2" charset="77"/>
              </a:rPr>
              <a:t>CBDAI</a:t>
            </a:r>
            <a:r>
              <a:rPr lang="it-IT" sz="6600" b="1" dirty="0">
                <a:solidFill>
                  <a:srgbClr val="4D9BED"/>
                </a:solidFill>
                <a:latin typeface="+mj-lt"/>
                <a:cs typeface="Poppins" pitchFamily="2" charset="77"/>
              </a:rPr>
              <a:t>: </a:t>
            </a:r>
            <a:r>
              <a:rPr lang="en-GB" sz="2800" b="1" dirty="0">
                <a:solidFill>
                  <a:schemeClr val="tx2">
                    <a:lumMod val="90000"/>
                    <a:lumOff val="10000"/>
                  </a:schemeClr>
                </a:solidFill>
                <a:cs typeface="Poppins" pitchFamily="2" charset="77"/>
              </a:rPr>
              <a:t>research &amp; Innovation topics</a:t>
            </a:r>
            <a:endParaRPr lang="it-IT" dirty="0"/>
          </a:p>
        </p:txBody>
      </p:sp>
      <p:sp>
        <p:nvSpPr>
          <p:cNvPr id="3" name="Segnaposto contenuto 2">
            <a:extLst>
              <a:ext uri="{FF2B5EF4-FFF2-40B4-BE49-F238E27FC236}">
                <a16:creationId xmlns:a16="http://schemas.microsoft.com/office/drawing/2014/main" id="{1C91195B-5804-278A-703F-B73090AC9BAD}"/>
              </a:ext>
            </a:extLst>
          </p:cNvPr>
          <p:cNvSpPr>
            <a:spLocks noGrp="1"/>
          </p:cNvSpPr>
          <p:nvPr>
            <p:ph idx="1"/>
          </p:nvPr>
        </p:nvSpPr>
        <p:spPr/>
        <p:txBody>
          <a:bodyPr>
            <a:normAutofit fontScale="25000" lnSpcReduction="20000"/>
          </a:bodyPr>
          <a:lstStyle/>
          <a:p>
            <a:pPr marL="342900" indent="-342900">
              <a:lnSpc>
                <a:spcPct val="200000"/>
              </a:lnSpc>
              <a:buFont typeface="Arial"/>
              <a:buChar char="•"/>
            </a:pPr>
            <a:r>
              <a:rPr lang="en-GB" sz="3200" b="1" dirty="0">
                <a:solidFill>
                  <a:srgbClr val="4D9BED"/>
                </a:solidFill>
                <a:cs typeface="Poppins" pitchFamily="2" charset="77"/>
              </a:rPr>
              <a:t>Big Data and AI </a:t>
            </a:r>
            <a:r>
              <a:rPr lang="en-GB" sz="3200" b="1" dirty="0">
                <a:solidFill>
                  <a:srgbClr val="4D9BED"/>
                </a:solidFill>
                <a:latin typeface="+mj-lt"/>
                <a:cs typeface="Poppins" pitchFamily="2" charset="77"/>
              </a:rPr>
              <a:t> for Mobility</a:t>
            </a:r>
          </a:p>
          <a:p>
            <a:pPr marL="800100" lvl="1" indent="-342900">
              <a:lnSpc>
                <a:spcPct val="200000"/>
              </a:lnSpc>
              <a:buFont typeface="Arial"/>
              <a:buChar char="•"/>
            </a:pPr>
            <a:r>
              <a:rPr lang="it-IT" sz="6200" dirty="0"/>
              <a:t>Big Data ed AI for </a:t>
            </a:r>
            <a:r>
              <a:rPr lang="it-IT" sz="6200" dirty="0" err="1"/>
              <a:t>Sustainable</a:t>
            </a:r>
            <a:r>
              <a:rPr lang="it-IT" sz="6200" dirty="0"/>
              <a:t> Development Goals</a:t>
            </a:r>
          </a:p>
          <a:p>
            <a:pPr marL="800100" lvl="1" indent="-342900">
              <a:lnSpc>
                <a:spcPct val="200000"/>
              </a:lnSpc>
              <a:buFont typeface="Arial"/>
              <a:buChar char="•"/>
            </a:pPr>
            <a:r>
              <a:rPr lang="it-IT" sz="6000" dirty="0"/>
              <a:t>Big Data ed AI for Società</a:t>
            </a:r>
          </a:p>
          <a:p>
            <a:pPr marL="800100" lvl="1" indent="-342900">
              <a:lnSpc>
                <a:spcPct val="200000"/>
              </a:lnSpc>
              <a:buFont typeface="Arial"/>
              <a:buChar char="•"/>
            </a:pPr>
            <a:r>
              <a:rPr lang="it-IT" sz="6000" dirty="0"/>
              <a:t>Big Data ed AI for Health and </a:t>
            </a:r>
            <a:r>
              <a:rPr lang="it-IT" sz="6000" dirty="0" err="1"/>
              <a:t>WellBeing</a:t>
            </a:r>
            <a:endParaRPr lang="it-IT" sz="6000" dirty="0"/>
          </a:p>
          <a:p>
            <a:pPr marL="800100" lvl="1" indent="-342900">
              <a:lnSpc>
                <a:spcPct val="200000"/>
              </a:lnSpc>
              <a:buFont typeface="Arial"/>
              <a:buChar char="•"/>
            </a:pPr>
            <a:r>
              <a:rPr lang="it-IT" sz="6000" dirty="0"/>
              <a:t>BIG DATA AND AI in </a:t>
            </a:r>
            <a:r>
              <a:rPr lang="it-IT" sz="6000" dirty="0" err="1"/>
              <a:t>Societal</a:t>
            </a:r>
            <a:r>
              <a:rPr lang="it-IT" sz="6000" dirty="0"/>
              <a:t> </a:t>
            </a:r>
            <a:r>
              <a:rPr lang="it-IT" sz="6000" dirty="0" err="1"/>
              <a:t>Debate</a:t>
            </a:r>
            <a:endParaRPr lang="it-IT" sz="3200" b="1" dirty="0"/>
          </a:p>
          <a:p>
            <a:pPr marL="800100" lvl="1" indent="-342900">
              <a:lnSpc>
                <a:spcPct val="200000"/>
              </a:lnSpc>
              <a:buFont typeface="Arial"/>
              <a:buChar char="•"/>
            </a:pPr>
            <a:r>
              <a:rPr lang="it-IT" sz="6200" dirty="0"/>
              <a:t>Big Data ed AI for Industry4.0</a:t>
            </a:r>
          </a:p>
          <a:p>
            <a:pPr marL="800100" lvl="1" indent="-342900">
              <a:lnSpc>
                <a:spcPct val="200000"/>
              </a:lnSpc>
              <a:buFont typeface="Arial"/>
              <a:buChar char="•"/>
            </a:pPr>
            <a:r>
              <a:rPr lang="it-IT" sz="6400" dirty="0"/>
              <a:t>BIG DATA AND AI in AGRICULTURE</a:t>
            </a:r>
          </a:p>
          <a:p>
            <a:pPr marL="800100" lvl="1" indent="-342900">
              <a:lnSpc>
                <a:spcPct val="200000"/>
              </a:lnSpc>
              <a:buFont typeface="Arial"/>
              <a:buChar char="•"/>
            </a:pPr>
            <a:r>
              <a:rPr lang="it-IT" sz="6200" dirty="0" err="1"/>
              <a:t>Foundations</a:t>
            </a:r>
            <a:r>
              <a:rPr lang="it-IT" sz="6200" dirty="0"/>
              <a:t> of </a:t>
            </a:r>
            <a:r>
              <a:rPr lang="it-IT" sz="6200" dirty="0" err="1"/>
              <a:t>Trustworthy</a:t>
            </a:r>
            <a:r>
              <a:rPr lang="it-IT" sz="6200" dirty="0"/>
              <a:t> Big Data ed AI</a:t>
            </a:r>
          </a:p>
          <a:p>
            <a:pPr marL="800100" lvl="1" indent="-342900">
              <a:lnSpc>
                <a:spcPct val="200000"/>
              </a:lnSpc>
              <a:buFont typeface="Arial"/>
              <a:buChar char="•"/>
            </a:pPr>
            <a:r>
              <a:rPr lang="it-IT" sz="6400" dirty="0"/>
              <a:t>Human </a:t>
            </a:r>
            <a:r>
              <a:rPr lang="it-IT" sz="6400" dirty="0" err="1"/>
              <a:t>Centered</a:t>
            </a:r>
            <a:r>
              <a:rPr lang="it-IT" sz="6400" dirty="0"/>
              <a:t> </a:t>
            </a:r>
            <a:r>
              <a:rPr lang="it-IT" sz="6400" dirty="0" err="1"/>
              <a:t>Artificial</a:t>
            </a:r>
            <a:r>
              <a:rPr lang="it-IT" sz="6400" dirty="0"/>
              <a:t> Intelligence</a:t>
            </a:r>
          </a:p>
        </p:txBody>
      </p:sp>
      <p:grpSp>
        <p:nvGrpSpPr>
          <p:cNvPr id="14" name="Gruppo 13">
            <a:extLst>
              <a:ext uri="{FF2B5EF4-FFF2-40B4-BE49-F238E27FC236}">
                <a16:creationId xmlns:a16="http://schemas.microsoft.com/office/drawing/2014/main" id="{EB92C2B5-4862-BC9A-EBD9-292224C12558}"/>
              </a:ext>
            </a:extLst>
          </p:cNvPr>
          <p:cNvGrpSpPr/>
          <p:nvPr/>
        </p:nvGrpSpPr>
        <p:grpSpPr>
          <a:xfrm>
            <a:off x="5316763" y="3098842"/>
            <a:ext cx="5424535" cy="2878562"/>
            <a:chOff x="442333" y="1557514"/>
            <a:chExt cx="11543640" cy="5110087"/>
          </a:xfrm>
        </p:grpSpPr>
        <p:pic>
          <p:nvPicPr>
            <p:cNvPr id="15" name="Immagine 14" descr="Screen Shot 2021-07-02 at 18.27.08.png">
              <a:extLst>
                <a:ext uri="{FF2B5EF4-FFF2-40B4-BE49-F238E27FC236}">
                  <a16:creationId xmlns:a16="http://schemas.microsoft.com/office/drawing/2014/main" id="{EE79FDF2-AE74-B045-AFF4-7D21A6282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646" y="5386753"/>
              <a:ext cx="2492106" cy="1172756"/>
            </a:xfrm>
            <a:prstGeom prst="rect">
              <a:avLst/>
            </a:prstGeom>
          </p:spPr>
        </p:pic>
        <p:pic>
          <p:nvPicPr>
            <p:cNvPr id="16" name="Picture 7" descr="A close up of a sign&#10;&#10;Description automatically generated">
              <a:extLst>
                <a:ext uri="{FF2B5EF4-FFF2-40B4-BE49-F238E27FC236}">
                  <a16:creationId xmlns:a16="http://schemas.microsoft.com/office/drawing/2014/main" id="{F9532CAE-CE61-A3AB-D585-C17FE6B0BBC1}"/>
                </a:ext>
              </a:extLst>
            </p:cNvPr>
            <p:cNvPicPr>
              <a:picLocks noChangeAspect="1"/>
            </p:cNvPicPr>
            <p:nvPr/>
          </p:nvPicPr>
          <p:blipFill>
            <a:blip r:embed="rId3"/>
            <a:stretch>
              <a:fillRect/>
            </a:stretch>
          </p:blipFill>
          <p:spPr>
            <a:xfrm>
              <a:off x="8218088" y="4922295"/>
              <a:ext cx="2193304" cy="1542748"/>
            </a:xfrm>
            <a:prstGeom prst="rect">
              <a:avLst/>
            </a:prstGeom>
          </p:spPr>
        </p:pic>
        <p:pic>
          <p:nvPicPr>
            <p:cNvPr id="17" name="Picture 4">
              <a:extLst>
                <a:ext uri="{FF2B5EF4-FFF2-40B4-BE49-F238E27FC236}">
                  <a16:creationId xmlns:a16="http://schemas.microsoft.com/office/drawing/2014/main" id="{1CA09614-A23B-99A0-79FB-39C8667E16B1}"/>
                </a:ext>
              </a:extLst>
            </p:cNvPr>
            <p:cNvPicPr>
              <a:picLocks noChangeAspect="1"/>
            </p:cNvPicPr>
            <p:nvPr/>
          </p:nvPicPr>
          <p:blipFill>
            <a:blip r:embed="rId4"/>
            <a:stretch>
              <a:fillRect/>
            </a:stretch>
          </p:blipFill>
          <p:spPr>
            <a:xfrm>
              <a:off x="9693417" y="1685323"/>
              <a:ext cx="2121319" cy="1549511"/>
            </a:xfrm>
            <a:prstGeom prst="rect">
              <a:avLst/>
            </a:prstGeom>
          </p:spPr>
        </p:pic>
        <p:pic>
          <p:nvPicPr>
            <p:cNvPr id="18" name="Immagine 17" descr="Screen Shot 2021-07-02 at 18.36.04.png">
              <a:extLst>
                <a:ext uri="{FF2B5EF4-FFF2-40B4-BE49-F238E27FC236}">
                  <a16:creationId xmlns:a16="http://schemas.microsoft.com/office/drawing/2014/main" id="{9D21339D-B1D6-EB6F-1894-81B7CF7F3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1222" y="3533643"/>
              <a:ext cx="6274751" cy="1020675"/>
            </a:xfrm>
            <a:prstGeom prst="rect">
              <a:avLst/>
            </a:prstGeom>
          </p:spPr>
        </p:pic>
        <p:pic>
          <p:nvPicPr>
            <p:cNvPr id="19" name="Immagine 18" descr="Screen Shot 2021-07-02 at 18.37.59.png">
              <a:extLst>
                <a:ext uri="{FF2B5EF4-FFF2-40B4-BE49-F238E27FC236}">
                  <a16:creationId xmlns:a16="http://schemas.microsoft.com/office/drawing/2014/main" id="{42725CFB-7581-4E10-B6AB-A99B309F4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9282" y="1557514"/>
              <a:ext cx="2959316" cy="1372342"/>
            </a:xfrm>
            <a:prstGeom prst="rect">
              <a:avLst/>
            </a:prstGeom>
          </p:spPr>
        </p:pic>
        <p:pic>
          <p:nvPicPr>
            <p:cNvPr id="20" name="Picture 1">
              <a:extLst>
                <a:ext uri="{FF2B5EF4-FFF2-40B4-BE49-F238E27FC236}">
                  <a16:creationId xmlns:a16="http://schemas.microsoft.com/office/drawing/2014/main" id="{318C8675-2D48-3564-619A-29685F2BADD5}"/>
                </a:ext>
              </a:extLst>
            </p:cNvPr>
            <p:cNvPicPr>
              <a:picLocks noChangeAspect="1"/>
            </p:cNvPicPr>
            <p:nvPr/>
          </p:nvPicPr>
          <p:blipFill>
            <a:blip r:embed="rId7"/>
            <a:stretch>
              <a:fillRect/>
            </a:stretch>
          </p:blipFill>
          <p:spPr>
            <a:xfrm>
              <a:off x="442333" y="3614943"/>
              <a:ext cx="4649569" cy="939375"/>
            </a:xfrm>
            <a:prstGeom prst="rect">
              <a:avLst/>
            </a:prstGeom>
          </p:spPr>
        </p:pic>
        <p:pic>
          <p:nvPicPr>
            <p:cNvPr id="21" name="Picture 2" descr="SoBigData Research Infrastructure | LinkedIn">
              <a:extLst>
                <a:ext uri="{FF2B5EF4-FFF2-40B4-BE49-F238E27FC236}">
                  <a16:creationId xmlns:a16="http://schemas.microsoft.com/office/drawing/2014/main" id="{3158A88B-8BA0-C890-F9A5-E81291CB5D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334" y="1701625"/>
              <a:ext cx="3923854" cy="131469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Immagine 21" descr="Screen Shot 2021-07-02 at 18.42.34.png">
              <a:extLst>
                <a:ext uri="{FF2B5EF4-FFF2-40B4-BE49-F238E27FC236}">
                  <a16:creationId xmlns:a16="http://schemas.microsoft.com/office/drawing/2014/main" id="{E21ED846-5D9F-F372-B30D-3C8C7D8071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613" y="5115769"/>
              <a:ext cx="2512786" cy="1551832"/>
            </a:xfrm>
            <a:prstGeom prst="rect">
              <a:avLst/>
            </a:prstGeom>
          </p:spPr>
        </p:pic>
      </p:grpSp>
      <p:grpSp>
        <p:nvGrpSpPr>
          <p:cNvPr id="25" name="Gruppo 24">
            <a:extLst>
              <a:ext uri="{FF2B5EF4-FFF2-40B4-BE49-F238E27FC236}">
                <a16:creationId xmlns:a16="http://schemas.microsoft.com/office/drawing/2014/main" id="{3EB55DD6-7926-2E5D-ABEF-5EE14111B68F}"/>
              </a:ext>
            </a:extLst>
          </p:cNvPr>
          <p:cNvGrpSpPr/>
          <p:nvPr/>
        </p:nvGrpSpPr>
        <p:grpSpPr>
          <a:xfrm>
            <a:off x="7501667" y="2202390"/>
            <a:ext cx="4640670" cy="3782102"/>
            <a:chOff x="5310392" y="653974"/>
            <a:chExt cx="6880256" cy="5240566"/>
          </a:xfrm>
        </p:grpSpPr>
        <p:pic>
          <p:nvPicPr>
            <p:cNvPr id="26" name="Picture 2" descr="Immagine che contiene cupola, schermata, Simmetria, cerchio&#10;&#10;Descrizione generata automaticamente">
              <a:extLst>
                <a:ext uri="{FF2B5EF4-FFF2-40B4-BE49-F238E27FC236}">
                  <a16:creationId xmlns:a16="http://schemas.microsoft.com/office/drawing/2014/main" id="{63546C75-C903-ECD3-BBE2-BE9E162216A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309970" y="4840425"/>
              <a:ext cx="1054115" cy="1054115"/>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testo, Carattere, Elementi grafici, logo&#10;&#10;Descrizione generata automaticamente">
              <a:extLst>
                <a:ext uri="{FF2B5EF4-FFF2-40B4-BE49-F238E27FC236}">
                  <a16:creationId xmlns:a16="http://schemas.microsoft.com/office/drawing/2014/main" id="{9CBFA4C9-1039-F293-9620-3F9F6DD6F6A2}"/>
                </a:ext>
              </a:extLst>
            </p:cNvPr>
            <p:cNvPicPr>
              <a:picLocks noChangeAspect="1"/>
            </p:cNvPicPr>
            <p:nvPr/>
          </p:nvPicPr>
          <p:blipFill>
            <a:blip r:embed="rId11"/>
            <a:stretch>
              <a:fillRect/>
            </a:stretch>
          </p:blipFill>
          <p:spPr>
            <a:xfrm>
              <a:off x="5804676" y="653974"/>
              <a:ext cx="3098309" cy="1123136"/>
            </a:xfrm>
            <a:prstGeom prst="rect">
              <a:avLst/>
            </a:prstGeom>
          </p:spPr>
        </p:pic>
        <p:pic>
          <p:nvPicPr>
            <p:cNvPr id="28" name="Picture 8" descr="Blue letters on a white background&#10;&#10;Description automatically generated">
              <a:extLst>
                <a:ext uri="{FF2B5EF4-FFF2-40B4-BE49-F238E27FC236}">
                  <a16:creationId xmlns:a16="http://schemas.microsoft.com/office/drawing/2014/main" id="{45436296-1E17-81AE-A46A-27F649171D17}"/>
                </a:ext>
              </a:extLst>
            </p:cNvPr>
            <p:cNvPicPr>
              <a:picLocks noChangeAspect="1"/>
            </p:cNvPicPr>
            <p:nvPr/>
          </p:nvPicPr>
          <p:blipFill>
            <a:blip r:embed="rId12"/>
            <a:stretch>
              <a:fillRect/>
            </a:stretch>
          </p:blipFill>
          <p:spPr>
            <a:xfrm>
              <a:off x="9239123" y="4732855"/>
              <a:ext cx="2951525" cy="1054115"/>
            </a:xfrm>
            <a:prstGeom prst="rect">
              <a:avLst/>
            </a:prstGeom>
          </p:spPr>
        </p:pic>
        <p:pic>
          <p:nvPicPr>
            <p:cNvPr id="29" name="Picture 4" descr="A blue and white logo&#10;&#10;Description automatically generated">
              <a:extLst>
                <a:ext uri="{FF2B5EF4-FFF2-40B4-BE49-F238E27FC236}">
                  <a16:creationId xmlns:a16="http://schemas.microsoft.com/office/drawing/2014/main" id="{B5A7C5BE-4D4C-75FB-4C9B-90BB8D41C439}"/>
                </a:ext>
              </a:extLst>
            </p:cNvPr>
            <p:cNvPicPr>
              <a:picLocks noChangeAspect="1"/>
            </p:cNvPicPr>
            <p:nvPr/>
          </p:nvPicPr>
          <p:blipFill>
            <a:blip r:embed="rId13"/>
            <a:stretch>
              <a:fillRect/>
            </a:stretch>
          </p:blipFill>
          <p:spPr>
            <a:xfrm>
              <a:off x="5937349" y="3179137"/>
              <a:ext cx="4233453" cy="1238283"/>
            </a:xfrm>
            <a:prstGeom prst="rect">
              <a:avLst/>
            </a:prstGeom>
          </p:spPr>
        </p:pic>
        <p:pic>
          <p:nvPicPr>
            <p:cNvPr id="30" name="Immagine 29" descr="Immagine che contiene schermata, Carattere, Elementi grafici, grafica&#10;&#10;Descrizione generata automaticamente">
              <a:extLst>
                <a:ext uri="{FF2B5EF4-FFF2-40B4-BE49-F238E27FC236}">
                  <a16:creationId xmlns:a16="http://schemas.microsoft.com/office/drawing/2014/main" id="{0D136623-AB50-02D1-6537-F8187246AAA2}"/>
                </a:ext>
              </a:extLst>
            </p:cNvPr>
            <p:cNvPicPr>
              <a:picLocks noChangeAspect="1"/>
            </p:cNvPicPr>
            <p:nvPr/>
          </p:nvPicPr>
          <p:blipFill>
            <a:blip r:embed="rId14"/>
            <a:stretch>
              <a:fillRect/>
            </a:stretch>
          </p:blipFill>
          <p:spPr>
            <a:xfrm>
              <a:off x="5310392" y="2200115"/>
              <a:ext cx="2698384" cy="775785"/>
            </a:xfrm>
            <a:prstGeom prst="rect">
              <a:avLst/>
            </a:prstGeom>
          </p:spPr>
        </p:pic>
        <p:pic>
          <p:nvPicPr>
            <p:cNvPr id="31" name="Google Shape;86;p3" descr="Immagine che contiene testo, Carattere, schermata, Elementi grafici&#10;&#10;Descrizione generata automaticamente">
              <a:extLst>
                <a:ext uri="{FF2B5EF4-FFF2-40B4-BE49-F238E27FC236}">
                  <a16:creationId xmlns:a16="http://schemas.microsoft.com/office/drawing/2014/main" id="{EA448CB3-2CDA-7717-69A0-7245964F765F}"/>
                </a:ext>
              </a:extLst>
            </p:cNvPr>
            <p:cNvPicPr preferRelativeResize="0"/>
            <p:nvPr/>
          </p:nvPicPr>
          <p:blipFill>
            <a:blip r:embed="rId15"/>
            <a:stretch>
              <a:fillRect/>
            </a:stretch>
          </p:blipFill>
          <p:spPr>
            <a:xfrm>
              <a:off x="8809892" y="1821439"/>
              <a:ext cx="2860832" cy="1238283"/>
            </a:xfrm>
            <a:prstGeom prst="rect">
              <a:avLst/>
            </a:prstGeom>
            <a:noFill/>
          </p:spPr>
        </p:pic>
      </p:grpSp>
    </p:spTree>
    <p:extLst>
      <p:ext uri="{BB962C8B-B14F-4D97-AF65-F5344CB8AC3E}">
        <p14:creationId xmlns:p14="http://schemas.microsoft.com/office/powerpoint/2010/main" val="124473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69169FC-C709-CEB7-9C4E-B4230EA43C61}"/>
              </a:ext>
            </a:extLst>
          </p:cNvPr>
          <p:cNvSpPr>
            <a:spLocks noGrp="1"/>
          </p:cNvSpPr>
          <p:nvPr>
            <p:ph type="title"/>
          </p:nvPr>
        </p:nvSpPr>
        <p:spPr>
          <a:xfrm>
            <a:off x="180259" y="2073973"/>
            <a:ext cx="2752355" cy="2709275"/>
          </a:xfrm>
          <a:prstGeom prst="ellipse">
            <a:avLst/>
          </a:prstGeom>
          <a:solidFill>
            <a:srgbClr val="262626"/>
          </a:solidFill>
          <a:ln w="174625" cmpd="thinThick">
            <a:solidFill>
              <a:srgbClr val="262626"/>
            </a:solidFill>
          </a:ln>
        </p:spPr>
        <p:txBody>
          <a:bodyPr spcFirstLastPara="1" vert="horz" wrap="square" lIns="91440" tIns="45720" rIns="91440" bIns="45720" rtlCol="0" anchor="ctr" anchorCtr="0">
            <a:normAutofit/>
          </a:bodyPr>
          <a:lstStyle/>
          <a:p>
            <a:pPr algn="ctr" defTabSz="914377"/>
            <a:r>
              <a:rPr lang="en-US" sz="2600" dirty="0">
                <a:solidFill>
                  <a:srgbClr val="FFFFFF"/>
                </a:solidFill>
              </a:rPr>
              <a:t>…many tasks---pieces of decision making</a:t>
            </a:r>
          </a:p>
        </p:txBody>
      </p:sp>
      <p:pic>
        <p:nvPicPr>
          <p:cNvPr id="4" name="Segnaposto contenuto 3" descr="Immagine che contiene diagramma&#10;&#10;Descrizione generata automaticamente">
            <a:extLst>
              <a:ext uri="{FF2B5EF4-FFF2-40B4-BE49-F238E27FC236}">
                <a16:creationId xmlns:a16="http://schemas.microsoft.com/office/drawing/2014/main" id="{C6A352EA-65F0-D3BF-C8CD-93DD6967513C}"/>
              </a:ext>
            </a:extLst>
          </p:cNvPr>
          <p:cNvPicPr>
            <a:picLocks noGrp="1" noChangeAspect="1"/>
          </p:cNvPicPr>
          <p:nvPr>
            <p:ph idx="1"/>
          </p:nvPr>
        </p:nvPicPr>
        <p:blipFill rotWithShape="1">
          <a:blip r:embed="rId2"/>
          <a:srcRect t="4759" b="14029"/>
          <a:stretch/>
        </p:blipFill>
        <p:spPr>
          <a:xfrm>
            <a:off x="2954967" y="1102601"/>
            <a:ext cx="8271835" cy="4652023"/>
          </a:xfrm>
          <a:prstGeom prst="rect">
            <a:avLst/>
          </a:prstGeom>
        </p:spPr>
      </p:pic>
    </p:spTree>
    <p:extLst>
      <p:ext uri="{BB962C8B-B14F-4D97-AF65-F5344CB8AC3E}">
        <p14:creationId xmlns:p14="http://schemas.microsoft.com/office/powerpoint/2010/main" val="1592475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0E2937C-168E-F638-4589-FFEA0FB1569F}"/>
              </a:ext>
            </a:extLst>
          </p:cNvPr>
          <p:cNvSpPr>
            <a:spLocks noGrp="1"/>
          </p:cNvSpPr>
          <p:nvPr>
            <p:ph type="title"/>
          </p:nvPr>
        </p:nvSpPr>
        <p:spPr/>
        <p:txBody>
          <a:bodyPr vert="horz" lIns="91440" tIns="45720" rIns="91440" bIns="45720" rtlCol="0" anchor="ctr">
            <a:normAutofit/>
          </a:bodyPr>
          <a:lstStyle/>
          <a:p>
            <a:pPr defTabSz="914400"/>
            <a:r>
              <a:rPr lang="en-US" sz="4000" kern="1200" dirty="0">
                <a:solidFill>
                  <a:schemeClr val="tx1"/>
                </a:solidFill>
                <a:latin typeface="+mj-lt"/>
                <a:ea typeface="+mj-ea"/>
                <a:cs typeface="+mj-cs"/>
              </a:rPr>
              <a:t>Le </a:t>
            </a:r>
            <a:r>
              <a:rPr lang="en-US" sz="4000" kern="1200" dirty="0" err="1">
                <a:solidFill>
                  <a:schemeClr val="tx1"/>
                </a:solidFill>
                <a:latin typeface="+mj-lt"/>
                <a:ea typeface="+mj-ea"/>
                <a:cs typeface="+mj-cs"/>
              </a:rPr>
              <a:t>trappole</a:t>
            </a:r>
            <a:endParaRPr lang="en-US" sz="4000" kern="1200" dirty="0">
              <a:solidFill>
                <a:schemeClr val="tx1"/>
              </a:solidFill>
              <a:latin typeface="+mj-lt"/>
              <a:ea typeface="+mj-ea"/>
              <a:cs typeface="+mj-cs"/>
            </a:endParaRPr>
          </a:p>
        </p:txBody>
      </p:sp>
      <p:sp>
        <p:nvSpPr>
          <p:cNvPr id="4" name="Segnaposto contenuto 3">
            <a:extLst>
              <a:ext uri="{FF2B5EF4-FFF2-40B4-BE49-F238E27FC236}">
                <a16:creationId xmlns:a16="http://schemas.microsoft.com/office/drawing/2014/main" id="{65E390D9-1CE1-E183-1841-41757C596AF2}"/>
              </a:ext>
            </a:extLst>
          </p:cNvPr>
          <p:cNvSpPr>
            <a:spLocks noGrp="1"/>
          </p:cNvSpPr>
          <p:nvPr>
            <p:ph idx="1"/>
          </p:nvPr>
        </p:nvSpPr>
        <p:spPr/>
        <p:txBody>
          <a:bodyPr/>
          <a:lstStyle/>
          <a:p>
            <a:endParaRPr lang="it-IT"/>
          </a:p>
        </p:txBody>
      </p:sp>
      <p:sp>
        <p:nvSpPr>
          <p:cNvPr id="6" name="Segnaposto contenuto 2">
            <a:extLst>
              <a:ext uri="{FF2B5EF4-FFF2-40B4-BE49-F238E27FC236}">
                <a16:creationId xmlns:a16="http://schemas.microsoft.com/office/drawing/2014/main" id="{56DF36AD-BDF0-A08F-9ED7-AE4FCAD557CD}"/>
              </a:ext>
            </a:extLst>
          </p:cNvPr>
          <p:cNvSpPr txBox="1">
            <a:spLocks/>
          </p:cNvSpPr>
          <p:nvPr/>
        </p:nvSpPr>
        <p:spPr>
          <a:xfrm>
            <a:off x="259492" y="1544595"/>
            <a:ext cx="5609293" cy="4765495"/>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indent="-228600" defTabSz="914400"/>
            <a:r>
              <a:rPr lang="en-US" sz="1400" dirty="0"/>
              <a:t>«Prompting» </a:t>
            </a:r>
            <a:r>
              <a:rPr lang="en-US" sz="1400" dirty="0" err="1"/>
              <a:t>richiede</a:t>
            </a:r>
            <a:r>
              <a:rPr lang="en-US" sz="1400" dirty="0"/>
              <a:t> </a:t>
            </a:r>
            <a:r>
              <a:rPr lang="en-US" sz="1400" dirty="0" err="1"/>
              <a:t>capacità</a:t>
            </a:r>
            <a:r>
              <a:rPr lang="en-US" sz="1400" dirty="0"/>
              <a:t> di fare </a:t>
            </a:r>
            <a:r>
              <a:rPr lang="en-US" sz="1400" dirty="0" err="1"/>
              <a:t>domande</a:t>
            </a:r>
            <a:r>
              <a:rPr lang="en-US" sz="1400" dirty="0"/>
              <a:t> e senso </a:t>
            </a:r>
            <a:r>
              <a:rPr lang="en-US" sz="1400" dirty="0" err="1"/>
              <a:t>critico</a:t>
            </a:r>
            <a:r>
              <a:rPr lang="en-US" sz="1400" dirty="0"/>
              <a:t>. Si </a:t>
            </a:r>
            <a:r>
              <a:rPr lang="en-US" sz="1400" dirty="0" err="1"/>
              <a:t>parla</a:t>
            </a:r>
            <a:r>
              <a:rPr lang="en-US" sz="1400" dirty="0"/>
              <a:t> di </a:t>
            </a:r>
            <a:r>
              <a:rPr lang="en-US" sz="1400" dirty="0" err="1"/>
              <a:t>i</a:t>
            </a:r>
            <a:r>
              <a:rPr lang="en-US" sz="1400" b="1" dirty="0" err="1"/>
              <a:t>ngegneria</a:t>
            </a:r>
            <a:r>
              <a:rPr lang="en-US" sz="1400" b="1" dirty="0"/>
              <a:t> </a:t>
            </a:r>
            <a:r>
              <a:rPr lang="en-US" sz="1400" b="1" dirty="0" err="1"/>
              <a:t>delle</a:t>
            </a:r>
            <a:r>
              <a:rPr lang="en-US" sz="1400" b="1" dirty="0"/>
              <a:t> </a:t>
            </a:r>
            <a:r>
              <a:rPr lang="en-US" sz="1400" b="1" dirty="0" err="1"/>
              <a:t>domande</a:t>
            </a:r>
            <a:r>
              <a:rPr lang="en-US" sz="1400" dirty="0"/>
              <a:t>. Sta </a:t>
            </a:r>
            <a:r>
              <a:rPr lang="en-US" sz="1400" dirty="0" err="1"/>
              <a:t>diventando</a:t>
            </a:r>
            <a:r>
              <a:rPr lang="en-US" sz="1400" dirty="0"/>
              <a:t> </a:t>
            </a:r>
            <a:r>
              <a:rPr lang="en-US" sz="1400" dirty="0" err="1"/>
              <a:t>una</a:t>
            </a:r>
            <a:r>
              <a:rPr lang="en-US" sz="1400" dirty="0"/>
              <a:t> </a:t>
            </a:r>
            <a:r>
              <a:rPr lang="en-US" sz="1400" dirty="0" err="1"/>
              <a:t>competenza</a:t>
            </a:r>
            <a:r>
              <a:rPr lang="en-US" sz="1400" dirty="0"/>
              <a:t> da </a:t>
            </a:r>
            <a:r>
              <a:rPr lang="en-US" sz="1400" dirty="0" err="1"/>
              <a:t>acquisire</a:t>
            </a:r>
            <a:r>
              <a:rPr lang="en-US" sz="1400" dirty="0"/>
              <a:t>.</a:t>
            </a:r>
          </a:p>
          <a:p>
            <a:pPr indent="-228600" defTabSz="914400"/>
            <a:r>
              <a:rPr lang="en-US" sz="1400" dirty="0" err="1"/>
              <a:t>Robustezza</a:t>
            </a:r>
            <a:r>
              <a:rPr lang="en-US" sz="1400" dirty="0"/>
              <a:t>: </a:t>
            </a:r>
            <a:r>
              <a:rPr lang="en-US" sz="1400" dirty="0" err="1"/>
              <a:t>impara</a:t>
            </a:r>
            <a:r>
              <a:rPr lang="en-US" sz="1400" dirty="0"/>
              <a:t> </a:t>
            </a:r>
            <a:r>
              <a:rPr lang="en-US" sz="1400" b="1" dirty="0"/>
              <a:t>pattern </a:t>
            </a:r>
            <a:r>
              <a:rPr lang="en-US" sz="1400" b="1" dirty="0" err="1"/>
              <a:t>statistici</a:t>
            </a:r>
            <a:r>
              <a:rPr lang="en-US" sz="1400" b="1" dirty="0"/>
              <a:t> </a:t>
            </a:r>
            <a:r>
              <a:rPr lang="en-US" sz="1400" b="1" dirty="0" err="1"/>
              <a:t>plausibili</a:t>
            </a:r>
            <a:r>
              <a:rPr lang="en-US" sz="1400" dirty="0"/>
              <a:t>, ma non </a:t>
            </a:r>
            <a:r>
              <a:rPr lang="en-US" sz="1400" dirty="0" err="1"/>
              <a:t>necessariamente</a:t>
            </a:r>
            <a:r>
              <a:rPr lang="en-US" sz="1400" dirty="0"/>
              <a:t> </a:t>
            </a:r>
            <a:r>
              <a:rPr lang="en-US" sz="1400" dirty="0" err="1"/>
              <a:t>corretti</a:t>
            </a:r>
            <a:r>
              <a:rPr lang="en-US" sz="1400" dirty="0"/>
              <a:t>: </a:t>
            </a:r>
            <a:r>
              <a:rPr lang="en-US" sz="1400" dirty="0" err="1"/>
              <a:t>allucinazioni</a:t>
            </a:r>
            <a:endParaRPr lang="en-US" sz="1400" dirty="0"/>
          </a:p>
          <a:p>
            <a:pPr indent="-228600" defTabSz="914400"/>
            <a:r>
              <a:rPr lang="en-US" sz="1400" dirty="0" err="1"/>
              <a:t>Incorporano</a:t>
            </a:r>
            <a:r>
              <a:rPr lang="en-US" sz="1400" dirty="0"/>
              <a:t> bias, </a:t>
            </a:r>
            <a:r>
              <a:rPr lang="en-US" sz="1400" dirty="0" err="1"/>
              <a:t>stereotipi</a:t>
            </a:r>
            <a:r>
              <a:rPr lang="en-US" sz="1400" dirty="0"/>
              <a:t> e </a:t>
            </a:r>
            <a:r>
              <a:rPr lang="en-US" sz="1400" dirty="0" err="1"/>
              <a:t>valori</a:t>
            </a:r>
            <a:r>
              <a:rPr lang="en-US" sz="1400" dirty="0"/>
              <a:t> </a:t>
            </a:r>
            <a:r>
              <a:rPr lang="en-US" sz="1400" dirty="0" err="1"/>
              <a:t>presenti</a:t>
            </a:r>
            <a:r>
              <a:rPr lang="en-US" sz="1400" dirty="0"/>
              <a:t> </a:t>
            </a:r>
            <a:r>
              <a:rPr lang="en-US" sz="1400" dirty="0" err="1"/>
              <a:t>nei</a:t>
            </a:r>
            <a:r>
              <a:rPr lang="en-US" sz="1400" dirty="0"/>
              <a:t> </a:t>
            </a:r>
            <a:r>
              <a:rPr lang="en-US" sz="1400" dirty="0" err="1"/>
              <a:t>dati</a:t>
            </a:r>
            <a:r>
              <a:rPr lang="en-US" sz="1400" dirty="0"/>
              <a:t> </a:t>
            </a:r>
            <a:r>
              <a:rPr lang="en-US" sz="1400" dirty="0" err="1"/>
              <a:t>disponibili</a:t>
            </a:r>
            <a:r>
              <a:rPr lang="en-US" sz="1400" dirty="0"/>
              <a:t> </a:t>
            </a:r>
            <a:r>
              <a:rPr lang="en-US" sz="1400" dirty="0" err="1"/>
              <a:t>che</a:t>
            </a:r>
            <a:r>
              <a:rPr lang="en-US" sz="1400" dirty="0"/>
              <a:t> </a:t>
            </a:r>
            <a:r>
              <a:rPr lang="en-US" sz="1400" dirty="0" err="1"/>
              <a:t>sono</a:t>
            </a:r>
            <a:r>
              <a:rPr lang="en-US" sz="1400" dirty="0"/>
              <a:t> per lo </a:t>
            </a:r>
            <a:r>
              <a:rPr lang="en-US" sz="1400" dirty="0" err="1"/>
              <a:t>più</a:t>
            </a:r>
            <a:r>
              <a:rPr lang="en-US" sz="1400" dirty="0"/>
              <a:t> del «</a:t>
            </a:r>
            <a:r>
              <a:rPr lang="en-US" sz="1400" dirty="0" err="1"/>
              <a:t>nord</a:t>
            </a:r>
            <a:r>
              <a:rPr lang="en-US" sz="1400" dirty="0"/>
              <a:t> </a:t>
            </a:r>
            <a:r>
              <a:rPr lang="en-US" sz="1400" dirty="0" err="1"/>
              <a:t>globale</a:t>
            </a:r>
            <a:r>
              <a:rPr lang="en-US" sz="1400" dirty="0"/>
              <a:t>» per lo </a:t>
            </a:r>
            <a:r>
              <a:rPr lang="en-US" sz="1400" dirty="0" err="1"/>
              <a:t>più</a:t>
            </a:r>
            <a:r>
              <a:rPr lang="en-US" sz="1400" dirty="0"/>
              <a:t> inglese e </a:t>
            </a:r>
            <a:r>
              <a:rPr lang="en-US" sz="1400" dirty="0" err="1"/>
              <a:t>cinese</a:t>
            </a:r>
            <a:endParaRPr lang="en-US" sz="1400" dirty="0"/>
          </a:p>
          <a:p>
            <a:pPr indent="-228600" defTabSz="914400"/>
            <a:r>
              <a:rPr lang="en-US" sz="1400" dirty="0" err="1"/>
              <a:t>Mancanza</a:t>
            </a:r>
            <a:r>
              <a:rPr lang="en-US" sz="1400" dirty="0"/>
              <a:t> di multi-</a:t>
            </a:r>
            <a:r>
              <a:rPr lang="en-US" sz="1400" dirty="0" err="1"/>
              <a:t>lingualità</a:t>
            </a:r>
            <a:r>
              <a:rPr lang="en-US" sz="1400" dirty="0"/>
              <a:t> e multi </a:t>
            </a:r>
            <a:r>
              <a:rPr lang="en-US" sz="1400" dirty="0" err="1"/>
              <a:t>culturalità</a:t>
            </a:r>
            <a:endParaRPr lang="en-US" sz="1400" dirty="0"/>
          </a:p>
          <a:p>
            <a:pPr indent="-228600" defTabSz="914400"/>
            <a:r>
              <a:rPr lang="en-US" sz="1400" dirty="0" err="1"/>
              <a:t>Mancanza</a:t>
            </a:r>
            <a:r>
              <a:rPr lang="en-US" sz="1400" dirty="0"/>
              <a:t> di </a:t>
            </a:r>
            <a:r>
              <a:rPr lang="en-US" sz="1400" dirty="0" err="1"/>
              <a:t>trasparenza</a:t>
            </a:r>
            <a:r>
              <a:rPr lang="en-US" sz="1400" dirty="0"/>
              <a:t> sui </a:t>
            </a:r>
            <a:r>
              <a:rPr lang="en-US" sz="1400" dirty="0" err="1"/>
              <a:t>dati</a:t>
            </a:r>
            <a:r>
              <a:rPr lang="en-US" sz="1400" dirty="0"/>
              <a:t> di training per </a:t>
            </a:r>
            <a:r>
              <a:rPr lang="en-US" sz="1400" dirty="0" err="1"/>
              <a:t>poter</a:t>
            </a:r>
            <a:r>
              <a:rPr lang="en-US" sz="1400" dirty="0"/>
              <a:t> </a:t>
            </a:r>
            <a:r>
              <a:rPr lang="en-US" sz="1400" dirty="0" err="1"/>
              <a:t>capire</a:t>
            </a:r>
            <a:r>
              <a:rPr lang="en-US" sz="1400" dirty="0"/>
              <a:t> </a:t>
            </a:r>
            <a:r>
              <a:rPr lang="en-US" sz="1400" dirty="0" err="1"/>
              <a:t>anche</a:t>
            </a:r>
            <a:r>
              <a:rPr lang="en-US" sz="1400" dirty="0"/>
              <a:t> la </a:t>
            </a:r>
            <a:r>
              <a:rPr lang="en-US" sz="1400" dirty="0" err="1"/>
              <a:t>legalità</a:t>
            </a:r>
            <a:r>
              <a:rPr lang="en-US" sz="1400" dirty="0"/>
              <a:t> di </a:t>
            </a:r>
            <a:r>
              <a:rPr lang="en-US" sz="1400" dirty="0" err="1"/>
              <a:t>tali</a:t>
            </a:r>
            <a:r>
              <a:rPr lang="en-US" sz="1400" dirty="0"/>
              <a:t> </a:t>
            </a:r>
            <a:r>
              <a:rPr lang="en-US" sz="1400" dirty="0" err="1"/>
              <a:t>fonti</a:t>
            </a:r>
            <a:r>
              <a:rPr lang="en-US" sz="1400" dirty="0"/>
              <a:t> ed </a:t>
            </a:r>
            <a:r>
              <a:rPr lang="en-US" sz="1400" dirty="0" err="1"/>
              <a:t>i</a:t>
            </a:r>
            <a:r>
              <a:rPr lang="en-US" sz="1400" dirty="0"/>
              <a:t> </a:t>
            </a:r>
            <a:r>
              <a:rPr lang="en-US" sz="1400" dirty="0" err="1"/>
              <a:t>diritti</a:t>
            </a:r>
            <a:r>
              <a:rPr lang="en-US" sz="1400" dirty="0"/>
              <a:t> di </a:t>
            </a:r>
            <a:r>
              <a:rPr lang="en-US" sz="1400" dirty="0" err="1"/>
              <a:t>proprietà</a:t>
            </a:r>
            <a:endParaRPr lang="en-US" sz="1400" dirty="0"/>
          </a:p>
          <a:p>
            <a:pPr indent="-228600" defTabSz="914400"/>
            <a:r>
              <a:rPr lang="en-US" sz="1400" dirty="0" err="1"/>
              <a:t>Mancano</a:t>
            </a:r>
            <a:r>
              <a:rPr lang="en-US" sz="1400" dirty="0"/>
              <a:t> </a:t>
            </a:r>
            <a:r>
              <a:rPr lang="en-US" sz="1400" dirty="0" err="1"/>
              <a:t>metodi</a:t>
            </a:r>
            <a:r>
              <a:rPr lang="en-US" sz="1400" dirty="0"/>
              <a:t>  per </a:t>
            </a:r>
            <a:r>
              <a:rPr lang="en-US" sz="1400" dirty="0" err="1"/>
              <a:t>distinguere</a:t>
            </a:r>
            <a:r>
              <a:rPr lang="en-US" sz="1400" dirty="0"/>
              <a:t> </a:t>
            </a:r>
            <a:r>
              <a:rPr lang="en-US" sz="1400" dirty="0" err="1"/>
              <a:t>tra</a:t>
            </a:r>
            <a:r>
              <a:rPr lang="en-US" sz="1400" dirty="0"/>
              <a:t> </a:t>
            </a:r>
            <a:r>
              <a:rPr lang="en-US" sz="1400" dirty="0" err="1"/>
              <a:t>contenuti</a:t>
            </a:r>
            <a:r>
              <a:rPr lang="en-US" sz="1400" dirty="0"/>
              <a:t> </a:t>
            </a:r>
            <a:r>
              <a:rPr lang="en-US" sz="1400" dirty="0" err="1"/>
              <a:t>generati</a:t>
            </a:r>
            <a:r>
              <a:rPr lang="en-US" sz="1400" dirty="0"/>
              <a:t> da </a:t>
            </a:r>
            <a:r>
              <a:rPr lang="en-US" sz="1400" dirty="0" err="1"/>
              <a:t>umani</a:t>
            </a:r>
            <a:r>
              <a:rPr lang="en-US" sz="1400" dirty="0"/>
              <a:t> o </a:t>
            </a:r>
            <a:r>
              <a:rPr lang="en-US" sz="1400" dirty="0" err="1"/>
              <a:t>dalla</a:t>
            </a:r>
            <a:r>
              <a:rPr lang="en-US" sz="1400" dirty="0"/>
              <a:t> </a:t>
            </a:r>
            <a:r>
              <a:rPr lang="en-US" sz="1400" dirty="0" err="1"/>
              <a:t>macchina</a:t>
            </a:r>
            <a:r>
              <a:rPr lang="en-US" sz="1400" dirty="0"/>
              <a:t>: </a:t>
            </a:r>
            <a:r>
              <a:rPr lang="en-US" sz="1400" dirty="0" err="1"/>
              <a:t>problema</a:t>
            </a:r>
            <a:r>
              <a:rPr lang="en-US" sz="1400" dirty="0"/>
              <a:t> </a:t>
            </a:r>
            <a:r>
              <a:rPr lang="en-US" sz="1400" dirty="0" err="1"/>
              <a:t>della</a:t>
            </a:r>
            <a:r>
              <a:rPr lang="en-US" sz="1400" dirty="0"/>
              <a:t> </a:t>
            </a:r>
            <a:r>
              <a:rPr lang="en-US" sz="1400" dirty="0" err="1"/>
              <a:t>autofagia</a:t>
            </a:r>
            <a:r>
              <a:rPr lang="en-US" sz="1400" dirty="0"/>
              <a:t>.</a:t>
            </a:r>
          </a:p>
          <a:p>
            <a:pPr indent="-228600" defTabSz="914400"/>
            <a:r>
              <a:rPr lang="en-US" sz="1400" dirty="0" err="1"/>
              <a:t>Aumentare</a:t>
            </a:r>
            <a:r>
              <a:rPr lang="en-US" sz="1400" dirty="0"/>
              <a:t> la </a:t>
            </a:r>
            <a:r>
              <a:rPr lang="en-US" sz="1400" dirty="0" err="1"/>
              <a:t>discriminazione</a:t>
            </a:r>
            <a:r>
              <a:rPr lang="en-US" sz="1400" dirty="0"/>
              <a:t> </a:t>
            </a:r>
            <a:r>
              <a:rPr lang="en-US" sz="1400" dirty="0" err="1"/>
              <a:t>nell’accesso</a:t>
            </a:r>
            <a:r>
              <a:rPr lang="en-US" sz="1400" dirty="0"/>
              <a:t> </a:t>
            </a:r>
            <a:r>
              <a:rPr lang="en-US" sz="1400" dirty="0" err="1"/>
              <a:t>alal</a:t>
            </a:r>
            <a:r>
              <a:rPr lang="en-US" sz="1400" dirty="0"/>
              <a:t> </a:t>
            </a:r>
            <a:r>
              <a:rPr lang="en-US" sz="1400" dirty="0" err="1"/>
              <a:t>conoscenza</a:t>
            </a:r>
            <a:r>
              <a:rPr lang="en-US" sz="1400" dirty="0"/>
              <a:t>  </a:t>
            </a:r>
            <a:r>
              <a:rPr lang="en-US" sz="1400" dirty="0" err="1"/>
              <a:t>tra</a:t>
            </a:r>
            <a:r>
              <a:rPr lang="en-US" sz="1400" dirty="0"/>
              <a:t> </a:t>
            </a:r>
            <a:r>
              <a:rPr lang="en-US" sz="1400" dirty="0" err="1"/>
              <a:t>nord</a:t>
            </a:r>
            <a:r>
              <a:rPr lang="en-US" sz="1400" dirty="0"/>
              <a:t> e </a:t>
            </a:r>
            <a:r>
              <a:rPr lang="en-US" sz="1400" dirty="0" err="1"/>
              <a:t>sud</a:t>
            </a:r>
            <a:r>
              <a:rPr lang="en-US" sz="1400" dirty="0"/>
              <a:t> del mondo, </a:t>
            </a:r>
            <a:r>
              <a:rPr lang="en-US" sz="1400" dirty="0" err="1"/>
              <a:t>nonché</a:t>
            </a:r>
            <a:r>
              <a:rPr lang="en-US" sz="1400" dirty="0"/>
              <a:t> </a:t>
            </a:r>
            <a:r>
              <a:rPr lang="en-US" sz="1400" dirty="0" err="1"/>
              <a:t>tra</a:t>
            </a:r>
            <a:r>
              <a:rPr lang="en-US" sz="1400" dirty="0"/>
              <a:t> </a:t>
            </a:r>
            <a:r>
              <a:rPr lang="en-US" sz="1400" dirty="0" err="1"/>
              <a:t>classi</a:t>
            </a:r>
            <a:r>
              <a:rPr lang="en-US" sz="1400" dirty="0"/>
              <a:t> </a:t>
            </a:r>
            <a:r>
              <a:rPr lang="en-US" sz="1400" dirty="0" err="1"/>
              <a:t>sociali</a:t>
            </a:r>
            <a:r>
              <a:rPr lang="en-US" sz="1400" dirty="0"/>
              <a:t> di </a:t>
            </a:r>
            <a:r>
              <a:rPr lang="en-US" sz="1400" dirty="0" err="1"/>
              <a:t>una</a:t>
            </a:r>
            <a:r>
              <a:rPr lang="en-US" sz="1400" dirty="0"/>
              <a:t> </a:t>
            </a:r>
            <a:r>
              <a:rPr lang="en-US" sz="1400" dirty="0" err="1"/>
              <a:t>stessa</a:t>
            </a:r>
            <a:r>
              <a:rPr lang="en-US" sz="1400" dirty="0"/>
              <a:t> </a:t>
            </a:r>
            <a:r>
              <a:rPr lang="en-US" sz="1400" dirty="0" err="1"/>
              <a:t>società</a:t>
            </a:r>
            <a:endParaRPr lang="en-US" sz="1400" dirty="0"/>
          </a:p>
        </p:txBody>
      </p:sp>
      <p:pic>
        <p:nvPicPr>
          <p:cNvPr id="3" name="Picture 4" descr="Watermarking ChatGPT, DALL-E and other generative AIs could help protect  against fraud and misinformation - World leading higher education  information and services">
            <a:extLst>
              <a:ext uri="{FF2B5EF4-FFF2-40B4-BE49-F238E27FC236}">
                <a16:creationId xmlns:a16="http://schemas.microsoft.com/office/drawing/2014/main" id="{958A7BA9-4B50-7C15-343B-CFE0AA4558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r="-1" b="31315"/>
          <a:stretch/>
        </p:blipFill>
        <p:spPr bwMode="auto">
          <a:xfrm rot="21600000">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swagged-out pope is an AI fake — and an early glimpse of a new reality  - The Verge">
            <a:extLst>
              <a:ext uri="{FF2B5EF4-FFF2-40B4-BE49-F238E27FC236}">
                <a16:creationId xmlns:a16="http://schemas.microsoft.com/office/drawing/2014/main" id="{EF99534C-F775-0D82-8D8D-970150CDF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6" r="1" b="1"/>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519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4880E7D-7993-C38B-0AE3-C6E2EAE55C18}"/>
              </a:ext>
            </a:extLst>
          </p:cNvPr>
          <p:cNvSpPr>
            <a:spLocks noGrp="1"/>
          </p:cNvSpPr>
          <p:nvPr>
            <p:ph type="title"/>
          </p:nvPr>
        </p:nvSpPr>
        <p:spPr/>
        <p:txBody>
          <a:bodyPr/>
          <a:lstStyle/>
          <a:p>
            <a:r>
              <a:rPr lang="it-IT" dirty="0"/>
              <a:t>Human or human-like?</a:t>
            </a:r>
          </a:p>
        </p:txBody>
      </p:sp>
      <p:sp>
        <p:nvSpPr>
          <p:cNvPr id="4" name="Segnaposto contenuto 3">
            <a:extLst>
              <a:ext uri="{FF2B5EF4-FFF2-40B4-BE49-F238E27FC236}">
                <a16:creationId xmlns:a16="http://schemas.microsoft.com/office/drawing/2014/main" id="{3E9EA35B-E5D8-CBCB-E303-E6A8C10C67FD}"/>
              </a:ext>
            </a:extLst>
          </p:cNvPr>
          <p:cNvSpPr>
            <a:spLocks noGrp="1"/>
          </p:cNvSpPr>
          <p:nvPr>
            <p:ph idx="1"/>
          </p:nvPr>
        </p:nvSpPr>
        <p:spPr/>
        <p:txBody>
          <a:bodyPr>
            <a:normAutofit fontScale="77500" lnSpcReduction="20000"/>
          </a:bodyPr>
          <a:lstStyle/>
          <a:p>
            <a:r>
              <a:rPr lang="it-IT" sz="4400" dirty="0"/>
              <a:t>Harari dice: la nostra cultura si basa sul linguaggio, se lo fanno le macchine la nostra civiltà va a rotoli e la fiducia calerà</a:t>
            </a:r>
          </a:p>
          <a:p>
            <a:r>
              <a:rPr lang="it-IT" sz="4400" dirty="0"/>
              <a:t>Un tema importante sarà distinguere il manufatto della macchina da quello delle persone</a:t>
            </a:r>
          </a:p>
          <a:p>
            <a:r>
              <a:rPr lang="it-IT" sz="4400" dirty="0"/>
              <a:t>Dove è importante: scuola, lavoro, social media, concorsi etc., ricerca scientifica</a:t>
            </a:r>
          </a:p>
          <a:p>
            <a:r>
              <a:rPr lang="it-IT" sz="4400" dirty="0"/>
              <a:t>Rimedio: strumentare AI generativa con strumenti che a posteriori permettano i contenuti generati, es. </a:t>
            </a:r>
            <a:r>
              <a:rPr lang="it-IT" sz="4400" dirty="0" err="1"/>
              <a:t>watermarking</a:t>
            </a:r>
            <a:endParaRPr lang="it-IT" sz="4400" dirty="0"/>
          </a:p>
          <a:p>
            <a:endParaRPr lang="it-IT" sz="4400" dirty="0"/>
          </a:p>
          <a:p>
            <a:endParaRPr lang="it-IT" dirty="0"/>
          </a:p>
          <a:p>
            <a:pPr marL="0" indent="0">
              <a:buNone/>
            </a:pPr>
            <a:endParaRPr lang="it-IT" dirty="0"/>
          </a:p>
        </p:txBody>
      </p:sp>
    </p:spTree>
    <p:extLst>
      <p:ext uri="{BB962C8B-B14F-4D97-AF65-F5344CB8AC3E}">
        <p14:creationId xmlns:p14="http://schemas.microsoft.com/office/powerpoint/2010/main" val="424800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HD (2).jpg"/>
          <p:cNvPicPr>
            <a:picLocks noChangeAspect="1"/>
          </p:cNvPicPr>
          <p:nvPr/>
        </p:nvPicPr>
        <p:blipFill>
          <a:blip r:embed="rId2">
            <a:alphaModFix amt="36000"/>
            <a:extLst>
              <a:ext uri="{28A0092B-C50C-407E-A947-70E740481C1C}">
                <a14:useLocalDpi xmlns:a14="http://schemas.microsoft.com/office/drawing/2010/main" val="0"/>
              </a:ext>
            </a:extLst>
          </a:blip>
          <a:stretch>
            <a:fillRect/>
          </a:stretch>
        </p:blipFill>
        <p:spPr>
          <a:xfrm>
            <a:off x="-1242682" y="582719"/>
            <a:ext cx="13867673" cy="5143371"/>
          </a:xfrm>
          <a:prstGeom prst="rect">
            <a:avLst/>
          </a:prstGeom>
        </p:spPr>
      </p:pic>
      <p:sp>
        <p:nvSpPr>
          <p:cNvPr id="2" name="Titolo 1">
            <a:extLst>
              <a:ext uri="{FF2B5EF4-FFF2-40B4-BE49-F238E27FC236}">
                <a16:creationId xmlns:a16="http://schemas.microsoft.com/office/drawing/2014/main" id="{45FD25C2-532B-3540-B31C-FC1C68084F24}"/>
              </a:ext>
            </a:extLst>
          </p:cNvPr>
          <p:cNvSpPr>
            <a:spLocks noGrp="1"/>
          </p:cNvSpPr>
          <p:nvPr>
            <p:ph type="ctrTitle"/>
          </p:nvPr>
        </p:nvSpPr>
        <p:spPr>
          <a:xfrm>
            <a:off x="2522676" y="2042319"/>
            <a:ext cx="10818253" cy="2387600"/>
          </a:xfrm>
        </p:spPr>
        <p:txBody>
          <a:bodyPr>
            <a:normAutofit fontScale="90000"/>
          </a:bodyPr>
          <a:lstStyle/>
          <a:p>
            <a:r>
              <a:rPr lang="it-IT" sz="7200" dirty="0"/>
              <a:t>AI la rivoluzione ineluttabile:</a:t>
            </a:r>
            <a:br>
              <a:rPr lang="it-IT" sz="7200" dirty="0"/>
            </a:br>
            <a:r>
              <a:rPr lang="it-IT" sz="7200" dirty="0"/>
              <a:t>“non distopia ma utopia possibile”</a:t>
            </a:r>
          </a:p>
        </p:txBody>
      </p:sp>
      <p:sp>
        <p:nvSpPr>
          <p:cNvPr id="5" name="Sottotitolo 4">
            <a:extLst>
              <a:ext uri="{FF2B5EF4-FFF2-40B4-BE49-F238E27FC236}">
                <a16:creationId xmlns:a16="http://schemas.microsoft.com/office/drawing/2014/main" id="{95E27E58-9F1A-E92B-1892-33CC9B1AB6CA}"/>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87548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
          <p:cNvSpPr txBox="1">
            <a:spLocks noGrp="1"/>
          </p:cNvSpPr>
          <p:nvPr>
            <p:ph type="title" idx="4294967295"/>
          </p:nvPr>
        </p:nvSpPr>
        <p:spPr>
          <a:xfrm>
            <a:off x="1062568" y="334434"/>
            <a:ext cx="11129433" cy="764117"/>
          </a:xfrm>
          <a:prstGeom prst="rect">
            <a:avLst/>
          </a:prstGeom>
          <a:noFill/>
          <a:ln>
            <a:noFill/>
          </a:ln>
        </p:spPr>
        <p:txBody>
          <a:bodyPr spcFirstLastPara="1" vert="horz" wrap="square" lIns="91425" tIns="45700" rIns="91425" bIns="45700" rtlCol="0" anchor="t" anchorCtr="0">
            <a:normAutofit/>
          </a:bodyPr>
          <a:lstStyle/>
          <a:p>
            <a:r>
              <a:rPr lang="it-IT" dirty="0" err="1">
                <a:solidFill>
                  <a:schemeClr val="dk1"/>
                </a:solidFill>
                <a:latin typeface="Helvetica Neue Light"/>
                <a:ea typeface="Helvetica Neue Light"/>
                <a:cs typeface="Helvetica Neue Light"/>
                <a:sym typeface="Helvetica Neue Light"/>
              </a:rPr>
              <a:t>T</a:t>
            </a:r>
            <a:r>
              <a:rPr lang="it-IT" b="0" dirty="0" err="1">
                <a:solidFill>
                  <a:schemeClr val="dk1"/>
                </a:solidFill>
                <a:latin typeface="Helvetica Neue Light"/>
                <a:ea typeface="Helvetica Neue Light"/>
                <a:cs typeface="Helvetica Neue Light"/>
                <a:sym typeface="Helvetica Neue Light"/>
              </a:rPr>
              <a:t>rustworthy</a:t>
            </a:r>
            <a:r>
              <a:rPr lang="it-IT" b="0" dirty="0">
                <a:solidFill>
                  <a:schemeClr val="dk1"/>
                </a:solidFill>
                <a:latin typeface="Helvetica Neue Light"/>
                <a:ea typeface="Helvetica Neue Light"/>
                <a:cs typeface="Helvetica Neue Light"/>
                <a:sym typeface="Helvetica Neue Light"/>
              </a:rPr>
              <a:t> and Human-</a:t>
            </a:r>
            <a:r>
              <a:rPr lang="it-IT" b="0" dirty="0" err="1">
                <a:solidFill>
                  <a:schemeClr val="dk1"/>
                </a:solidFill>
                <a:latin typeface="Helvetica Neue Light"/>
                <a:ea typeface="Helvetica Neue Light"/>
                <a:cs typeface="Helvetica Neue Light"/>
                <a:sym typeface="Helvetica Neue Light"/>
              </a:rPr>
              <a:t>centered</a:t>
            </a:r>
            <a:r>
              <a:rPr lang="it-IT" b="0" dirty="0">
                <a:solidFill>
                  <a:schemeClr val="dk1"/>
                </a:solidFill>
                <a:latin typeface="Helvetica Neue Light"/>
                <a:ea typeface="Helvetica Neue Light"/>
                <a:cs typeface="Helvetica Neue Light"/>
                <a:sym typeface="Helvetica Neue Light"/>
              </a:rPr>
              <a:t> AI  </a:t>
            </a:r>
            <a:endParaRPr b="0" dirty="0">
              <a:solidFill>
                <a:schemeClr val="dk1"/>
              </a:solidFill>
              <a:latin typeface="Helvetica Neue Light"/>
              <a:ea typeface="Helvetica Neue Light"/>
              <a:cs typeface="Helvetica Neue Light"/>
              <a:sym typeface="Helvetica Neue Light"/>
            </a:endParaRPr>
          </a:p>
        </p:txBody>
      </p:sp>
      <p:sp>
        <p:nvSpPr>
          <p:cNvPr id="2" name="CasellaDiTesto 14">
            <a:extLst>
              <a:ext uri="{FF2B5EF4-FFF2-40B4-BE49-F238E27FC236}">
                <a16:creationId xmlns:a16="http://schemas.microsoft.com/office/drawing/2014/main" id="{CAA01982-3BBE-14D3-4273-D70C2DD9359E}"/>
              </a:ext>
            </a:extLst>
          </p:cNvPr>
          <p:cNvSpPr txBox="1"/>
          <p:nvPr/>
        </p:nvSpPr>
        <p:spPr>
          <a:xfrm>
            <a:off x="614743" y="2428011"/>
            <a:ext cx="4514424" cy="3170868"/>
          </a:xfrm>
          <a:prstGeom prst="rect">
            <a:avLst/>
          </a:prstGeom>
          <a:noFill/>
        </p:spPr>
        <p:txBody>
          <a:bodyPr wrap="square" rtlCol="0">
            <a:spAutoFit/>
          </a:bodyPr>
          <a:lstStyle/>
          <a:p>
            <a:pPr>
              <a:lnSpc>
                <a:spcPct val="150000"/>
              </a:lnSpc>
            </a:pP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This is about  the conceptualization, design and implementation of </a:t>
            </a:r>
            <a:r>
              <a:rPr lang="en-US" sz="1867" dirty="0">
                <a:solidFill>
                  <a:srgbClr val="22778D"/>
                </a:solidFill>
                <a:latin typeface="Roboto Condensed" panose="02000000000000000000" pitchFamily="2" charset="0"/>
                <a:ea typeface="Roboto Condensed" panose="02000000000000000000" pitchFamily="2" charset="0"/>
                <a:cs typeface="Roboto Condensed" panose="02000000000000000000" pitchFamily="2" charset="0"/>
              </a:rPr>
              <a:t>AI based systems </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to establish a </a:t>
            </a:r>
            <a:r>
              <a:rPr lang="en-US" sz="1867" dirty="0">
                <a:solidFill>
                  <a:schemeClr val="accent2">
                    <a:lumMod val="75000"/>
                  </a:schemeClr>
                </a:solidFill>
                <a:latin typeface="Roboto Condensed Light" panose="02000000000000000000" pitchFamily="2" charset="0"/>
                <a:ea typeface="Roboto Condensed Light" panose="02000000000000000000" pitchFamily="2" charset="0"/>
                <a:cs typeface="Lao Sangam MN" pitchFamily="2" charset="0"/>
              </a:rPr>
              <a:t>human-centered</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 </a:t>
            </a:r>
            <a:r>
              <a:rPr lang="en-US" sz="1867" dirty="0">
                <a:solidFill>
                  <a:schemeClr val="accent2">
                    <a:lumMod val="75000"/>
                  </a:schemeClr>
                </a:solidFill>
                <a:latin typeface="Roboto Condensed Light" panose="02000000000000000000" pitchFamily="2" charset="0"/>
                <a:ea typeface="Roboto Condensed Light" panose="02000000000000000000" pitchFamily="2" charset="0"/>
                <a:cs typeface="Lao Sangam MN" pitchFamily="2" charset="0"/>
              </a:rPr>
              <a:t>trustworthy</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 and </a:t>
            </a:r>
            <a:r>
              <a:rPr lang="en-US" sz="1867" dirty="0">
                <a:solidFill>
                  <a:schemeClr val="accent2">
                    <a:lumMod val="75000"/>
                  </a:schemeClr>
                </a:solidFill>
                <a:latin typeface="Roboto Condensed Light" panose="02000000000000000000" pitchFamily="2" charset="0"/>
                <a:ea typeface="Roboto Condensed Light" panose="02000000000000000000" pitchFamily="2" charset="0"/>
                <a:cs typeface="Lao Sangam MN" pitchFamily="2" charset="0"/>
              </a:rPr>
              <a:t>synergistic </a:t>
            </a:r>
            <a:r>
              <a:rPr lang="en-US" sz="1867" b="1" dirty="0">
                <a:solidFill>
                  <a:schemeClr val="accent1">
                    <a:lumMod val="75000"/>
                  </a:schemeClr>
                </a:solidFill>
                <a:latin typeface="Roboto Condensed Light" panose="02000000000000000000" pitchFamily="2" charset="0"/>
                <a:ea typeface="Roboto Condensed Light" panose="02000000000000000000" pitchFamily="2" charset="0"/>
                <a:cs typeface="Lao Sangam MN" pitchFamily="2" charset="0"/>
              </a:rPr>
              <a:t>human-AI ecosystem </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that adheres to existing ethical and legal frameworks </a:t>
            </a:r>
            <a:r>
              <a:rPr lang="en-US" sz="1867" dirty="0">
                <a:solidFill>
                  <a:schemeClr val="bg2"/>
                </a:solidFill>
                <a:latin typeface="Roboto Condensed Light" panose="02000000000000000000" pitchFamily="2" charset="0"/>
                <a:ea typeface="Roboto Condensed Light" panose="02000000000000000000" pitchFamily="2" charset="0"/>
                <a:cs typeface="Lao Sangam MN" pitchFamily="2" charset="0"/>
              </a:rPr>
              <a:t>at any scale</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 for instance, by exploiting </a:t>
            </a:r>
            <a:r>
              <a:rPr lang="en-US" sz="1867" dirty="0" err="1">
                <a:solidFill>
                  <a:srgbClr val="22778D"/>
                </a:solidFill>
                <a:latin typeface="Roboto Condensed Light" panose="02000000000000000000" pitchFamily="2" charset="0"/>
                <a:ea typeface="Roboto Condensed Light" panose="02000000000000000000" pitchFamily="2" charset="0"/>
                <a:cs typeface="Lao Sangam MN" pitchFamily="2" charset="0"/>
              </a:rPr>
              <a:t>eXplainable</a:t>
            </a:r>
            <a:r>
              <a:rPr lang="en-US" sz="1867" dirty="0">
                <a:solidFill>
                  <a:srgbClr val="22778D"/>
                </a:solidFill>
                <a:latin typeface="Roboto Condensed Light" panose="02000000000000000000" pitchFamily="2" charset="0"/>
                <a:ea typeface="Roboto Condensed Light" panose="02000000000000000000" pitchFamily="2" charset="0"/>
                <a:cs typeface="Lao Sangam MN" pitchFamily="2" charset="0"/>
              </a:rPr>
              <a:t> AI </a:t>
            </a: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(XAI),  </a:t>
            </a:r>
            <a:r>
              <a:rPr lang="en-US" sz="1867" dirty="0">
                <a:solidFill>
                  <a:srgbClr val="22778D"/>
                </a:solidFill>
                <a:latin typeface="Roboto Condensed Light" panose="02000000000000000000" pitchFamily="2" charset="0"/>
                <a:ea typeface="Roboto Condensed Light" panose="02000000000000000000" pitchFamily="2" charset="0"/>
                <a:cs typeface="Lao Sangam MN" pitchFamily="2" charset="0"/>
              </a:rPr>
              <a:t>uncertainty quantification</a:t>
            </a:r>
            <a:r>
              <a:rPr lang="en-US" sz="2400"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rPr>
              <a:t>, simulation</a:t>
            </a:r>
            <a:endPar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Lao Sangam MN" pitchFamily="2" charset="0"/>
            </a:endParaRPr>
          </a:p>
        </p:txBody>
      </p:sp>
      <p:pic>
        <p:nvPicPr>
          <p:cNvPr id="3" name="Picture 2" descr="Ethics guidelines for trustworthy AI Resource | Embedding Project">
            <a:extLst>
              <a:ext uri="{FF2B5EF4-FFF2-40B4-BE49-F238E27FC236}">
                <a16:creationId xmlns:a16="http://schemas.microsoft.com/office/drawing/2014/main" id="{0AF501FC-D929-C7C3-A36B-3C1714F9A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955"/>
          <a:stretch/>
        </p:blipFill>
        <p:spPr bwMode="auto">
          <a:xfrm>
            <a:off x="8875765" y="1495464"/>
            <a:ext cx="1871655" cy="211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U AI Act: A Closer Look at Amendments on Functional Models">
            <a:extLst>
              <a:ext uri="{FF2B5EF4-FFF2-40B4-BE49-F238E27FC236}">
                <a16:creationId xmlns:a16="http://schemas.microsoft.com/office/drawing/2014/main" id="{013017DA-F0F0-9CF5-557B-F70287838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32" t="7490" r="23008" b="9403"/>
          <a:stretch/>
        </p:blipFill>
        <p:spPr bwMode="auto">
          <a:xfrm>
            <a:off x="6247271" y="1712690"/>
            <a:ext cx="1757539" cy="17396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umane AI | Human-Centered Artificial Intelligence">
            <a:extLst>
              <a:ext uri="{FF2B5EF4-FFF2-40B4-BE49-F238E27FC236}">
                <a16:creationId xmlns:a16="http://schemas.microsoft.com/office/drawing/2014/main" id="{CB718E1C-149E-E486-6106-454D23BB0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049" y="5631069"/>
            <a:ext cx="2993715" cy="515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0103ED8-D7EF-B054-9E95-B1CF6284A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081" y="4229779"/>
            <a:ext cx="2852528" cy="8478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18223F5-5B2F-4867-3559-48E149B1B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9171" y="5272369"/>
            <a:ext cx="1756803" cy="1113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Xai - Website">
            <a:extLst>
              <a:ext uri="{FF2B5EF4-FFF2-40B4-BE49-F238E27FC236}">
                <a16:creationId xmlns:a16="http://schemas.microsoft.com/office/drawing/2014/main" id="{AEBF6BA8-7076-BDDC-F607-4C0A1C8DF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7610" y="3634529"/>
            <a:ext cx="2451767" cy="1648761"/>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3">
            <a:extLst>
              <a:ext uri="{FF2B5EF4-FFF2-40B4-BE49-F238E27FC236}">
                <a16:creationId xmlns:a16="http://schemas.microsoft.com/office/drawing/2014/main" id="{16C15A77-E7D0-B0E2-B699-28A72FEE16B9}"/>
              </a:ext>
            </a:extLst>
          </p:cNvPr>
          <p:cNvSpPr/>
          <p:nvPr/>
        </p:nvSpPr>
        <p:spPr>
          <a:xfrm>
            <a:off x="513806" y="1511749"/>
            <a:ext cx="5463119" cy="1234203"/>
          </a:xfrm>
          <a:prstGeom prst="wedgeRoundRectCallout">
            <a:avLst>
              <a:gd name="adj1" fmla="val -24179"/>
              <a:gd name="adj2" fmla="val 110273"/>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Capable to prioritize human values in the development, deployment, use, and monitoring of AI systems, with a focus on upholding fundamental rights</a:t>
            </a:r>
            <a:r>
              <a:rPr lang="en-US" sz="1867" baseline="30000"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a:t>
            </a:r>
            <a:endParaRPr lang="en-US" sz="2133" baseline="30000"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2" name="Speech Bubble: Rectangle with Corners Rounded 1">
            <a:extLst>
              <a:ext uri="{FF2B5EF4-FFF2-40B4-BE49-F238E27FC236}">
                <a16:creationId xmlns:a16="http://schemas.microsoft.com/office/drawing/2014/main" id="{F12E3D24-4FE7-92FE-CA8A-6EEF9A028A19}"/>
              </a:ext>
            </a:extLst>
          </p:cNvPr>
          <p:cNvSpPr/>
          <p:nvPr/>
        </p:nvSpPr>
        <p:spPr>
          <a:xfrm>
            <a:off x="4651312" y="3144102"/>
            <a:ext cx="4823048" cy="1091741"/>
          </a:xfrm>
          <a:prstGeom prst="wedgeRoundRectCallout">
            <a:avLst>
              <a:gd name="adj1" fmla="val -62863"/>
              <a:gd name="adj2" fmla="val 100"/>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Capable to maximize its benefits while at the same time preventing and minimizing its risks</a:t>
            </a:r>
            <a:r>
              <a:rPr lang="en-US" sz="2133" baseline="30000"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a:t>
            </a:r>
            <a:endParaRPr lang="en-US" sz="2133"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3" name="Speech Bubble: Rectangle with Corners Rounded 4">
            <a:extLst>
              <a:ext uri="{FF2B5EF4-FFF2-40B4-BE49-F238E27FC236}">
                <a16:creationId xmlns:a16="http://schemas.microsoft.com/office/drawing/2014/main" id="{2E2C6458-771D-7C61-060A-26090D411394}"/>
              </a:ext>
            </a:extLst>
          </p:cNvPr>
          <p:cNvSpPr/>
          <p:nvPr/>
        </p:nvSpPr>
        <p:spPr>
          <a:xfrm>
            <a:off x="-233015" y="5573389"/>
            <a:ext cx="6115064" cy="1234203"/>
          </a:xfrm>
          <a:prstGeom prst="wedgeRoundRectCallout">
            <a:avLst>
              <a:gd name="adj1" fmla="val -32994"/>
              <a:gd name="adj2" fmla="val -73301"/>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Humans and machines are aligned in terms of values, goals and beliefs, and support and complement each other to reach objectives beyond what each would be able to do by itself</a:t>
            </a:r>
            <a:r>
              <a:rPr lang="en-US" sz="2133" baseline="30000"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2</a:t>
            </a:r>
            <a:endParaRPr lang="en-US" sz="2133"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4" name="Speech Bubble: Rectangle with Corners Rounded 1">
            <a:extLst>
              <a:ext uri="{FF2B5EF4-FFF2-40B4-BE49-F238E27FC236}">
                <a16:creationId xmlns:a16="http://schemas.microsoft.com/office/drawing/2014/main" id="{F925B5DB-C598-0AD6-04DF-09FF93509FE8}"/>
              </a:ext>
            </a:extLst>
          </p:cNvPr>
          <p:cNvSpPr/>
          <p:nvPr/>
        </p:nvSpPr>
        <p:spPr>
          <a:xfrm>
            <a:off x="1939914" y="4513661"/>
            <a:ext cx="2022487" cy="767435"/>
          </a:xfrm>
          <a:prstGeom prst="wedgeRoundRectCallout">
            <a:avLst>
              <a:gd name="adj1" fmla="val -62863"/>
              <a:gd name="adj2" fmla="val 100"/>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Individual and collective</a:t>
            </a:r>
            <a:endParaRPr lang="en-US" sz="2133" dirty="0">
              <a:solidFill>
                <a:schemeClr val="tx1">
                  <a:lumMod val="85000"/>
                  <a:lumOff val="1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226221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268" y="259080"/>
            <a:ext cx="11711938" cy="4945379"/>
          </a:xfrm>
          <a:prstGeom prst="rect">
            <a:avLst/>
          </a:prstGeom>
        </p:spPr>
      </p:pic>
      <p:pic>
        <p:nvPicPr>
          <p:cNvPr id="3" name="object 3"/>
          <p:cNvPicPr/>
          <p:nvPr/>
        </p:nvPicPr>
        <p:blipFill>
          <a:blip r:embed="rId3" cstate="print"/>
          <a:stretch>
            <a:fillRect/>
          </a:stretch>
        </p:blipFill>
        <p:spPr>
          <a:xfrm>
            <a:off x="4888991" y="5413247"/>
            <a:ext cx="2414015" cy="815339"/>
          </a:xfrm>
          <a:prstGeom prst="rect">
            <a:avLst/>
          </a:prstGeom>
        </p:spPr>
      </p:pic>
      <p:sp>
        <p:nvSpPr>
          <p:cNvPr id="4" name="object 4"/>
          <p:cNvSpPr txBox="1">
            <a:spLocks noGrp="1"/>
          </p:cNvSpPr>
          <p:nvPr>
            <p:ph type="title"/>
          </p:nvPr>
        </p:nvSpPr>
        <p:spPr>
          <a:xfrm>
            <a:off x="3057391" y="1628878"/>
            <a:ext cx="7717702" cy="475130"/>
          </a:xfrm>
          <a:prstGeom prst="rect">
            <a:avLst/>
          </a:prstGeom>
        </p:spPr>
        <p:txBody>
          <a:bodyPr vert="horz" wrap="square" lIns="0" tIns="13335" rIns="0" bIns="0" rtlCol="0">
            <a:spAutoFit/>
          </a:bodyPr>
          <a:lstStyle/>
          <a:p>
            <a:pPr marL="2271395" marR="5080" indent="-2259330">
              <a:lnSpc>
                <a:spcPct val="100000"/>
              </a:lnSpc>
              <a:spcBef>
                <a:spcPts val="105"/>
              </a:spcBef>
            </a:pPr>
            <a:r>
              <a:rPr dirty="0">
                <a:solidFill>
                  <a:srgbClr val="FFFFFF"/>
                </a:solidFill>
              </a:rPr>
              <a:t>RESPONSIBLE</a:t>
            </a:r>
            <a:r>
              <a:rPr lang="it-IT" spc="-110" dirty="0">
                <a:solidFill>
                  <a:srgbClr val="FFFFFF"/>
                </a:solidFill>
              </a:rPr>
              <a:t> </a:t>
            </a:r>
            <a:r>
              <a:rPr lang="it-IT" dirty="0">
                <a:solidFill>
                  <a:srgbClr val="FFFFFF"/>
                </a:solidFill>
              </a:rPr>
              <a:t>INTELLIGENCE</a:t>
            </a:r>
            <a:endParaRPr spc="-10" dirty="0">
              <a:solidFill>
                <a:srgbClr val="FFFFFF"/>
              </a:solidFill>
            </a:endParaRPr>
          </a:p>
        </p:txBody>
      </p:sp>
      <p:sp>
        <p:nvSpPr>
          <p:cNvPr id="5" name="object 5"/>
          <p:cNvSpPr txBox="1"/>
          <p:nvPr/>
        </p:nvSpPr>
        <p:spPr>
          <a:xfrm>
            <a:off x="1895855" y="2696758"/>
            <a:ext cx="8303895" cy="1366721"/>
          </a:xfrm>
          <a:prstGeom prst="rect">
            <a:avLst/>
          </a:prstGeom>
        </p:spPr>
        <p:txBody>
          <a:bodyPr vert="horz" wrap="square" lIns="0" tIns="12065" rIns="0" bIns="0" rtlCol="0">
            <a:spAutoFit/>
          </a:bodyPr>
          <a:lstStyle/>
          <a:p>
            <a:pPr marL="2540" algn="ctr">
              <a:lnSpc>
                <a:spcPct val="100000"/>
              </a:lnSpc>
              <a:spcBef>
                <a:spcPts val="95"/>
              </a:spcBef>
            </a:pPr>
            <a:r>
              <a:rPr sz="2200" b="1" dirty="0">
                <a:solidFill>
                  <a:srgbClr val="FFFFFF"/>
                </a:solidFill>
                <a:latin typeface="Verdana"/>
                <a:cs typeface="Verdana"/>
              </a:rPr>
              <a:t>WHAT</a:t>
            </a:r>
            <a:r>
              <a:rPr sz="2200" b="1" spc="-30" dirty="0">
                <a:solidFill>
                  <a:srgbClr val="FFFFFF"/>
                </a:solidFill>
                <a:latin typeface="Verdana"/>
                <a:cs typeface="Verdana"/>
              </a:rPr>
              <a:t> </a:t>
            </a:r>
            <a:r>
              <a:rPr sz="2200" b="1" dirty="0">
                <a:solidFill>
                  <a:srgbClr val="FFFFFF"/>
                </a:solidFill>
                <a:latin typeface="Verdana"/>
                <a:cs typeface="Verdana"/>
              </a:rPr>
              <a:t>IS</a:t>
            </a:r>
            <a:r>
              <a:rPr sz="2200" b="1" spc="-55" dirty="0">
                <a:solidFill>
                  <a:srgbClr val="FFFFFF"/>
                </a:solidFill>
                <a:latin typeface="Verdana"/>
                <a:cs typeface="Verdana"/>
              </a:rPr>
              <a:t> </a:t>
            </a:r>
            <a:r>
              <a:rPr sz="2200" b="1" dirty="0">
                <a:solidFill>
                  <a:srgbClr val="FFFFFF"/>
                </a:solidFill>
                <a:latin typeface="Verdana"/>
                <a:cs typeface="Verdana"/>
              </a:rPr>
              <a:t>IT</a:t>
            </a:r>
            <a:r>
              <a:rPr sz="2200" b="1" spc="-35" dirty="0">
                <a:solidFill>
                  <a:srgbClr val="FFFFFF"/>
                </a:solidFill>
                <a:latin typeface="Verdana"/>
                <a:cs typeface="Verdana"/>
              </a:rPr>
              <a:t> </a:t>
            </a:r>
            <a:r>
              <a:rPr sz="2200" b="1" dirty="0">
                <a:solidFill>
                  <a:srgbClr val="FFFFFF"/>
                </a:solidFill>
                <a:latin typeface="Verdana"/>
                <a:cs typeface="Verdana"/>
              </a:rPr>
              <a:t>AND</a:t>
            </a:r>
            <a:r>
              <a:rPr sz="2200" b="1" spc="-40" dirty="0">
                <a:solidFill>
                  <a:srgbClr val="FFFFFF"/>
                </a:solidFill>
                <a:latin typeface="Verdana"/>
                <a:cs typeface="Verdana"/>
              </a:rPr>
              <a:t> </a:t>
            </a:r>
            <a:r>
              <a:rPr sz="2200" b="1" dirty="0">
                <a:solidFill>
                  <a:srgbClr val="FFFFFF"/>
                </a:solidFill>
                <a:latin typeface="Verdana"/>
                <a:cs typeface="Verdana"/>
              </a:rPr>
              <a:t>WHY</a:t>
            </a:r>
            <a:r>
              <a:rPr sz="2200" b="1" spc="-30" dirty="0">
                <a:solidFill>
                  <a:srgbClr val="FFFFFF"/>
                </a:solidFill>
                <a:latin typeface="Verdana"/>
                <a:cs typeface="Verdana"/>
              </a:rPr>
              <a:t> </a:t>
            </a:r>
            <a:r>
              <a:rPr sz="2200" b="1" spc="-20" dirty="0">
                <a:solidFill>
                  <a:srgbClr val="FFFFFF"/>
                </a:solidFill>
                <a:latin typeface="Verdana"/>
                <a:cs typeface="Verdana"/>
              </a:rPr>
              <a:t>CARE</a:t>
            </a:r>
            <a:endParaRPr sz="2200" dirty="0">
              <a:latin typeface="Verdana"/>
              <a:cs typeface="Verdana"/>
            </a:endParaRPr>
          </a:p>
          <a:p>
            <a:pPr marL="12700" marR="5080" indent="635" algn="ctr">
              <a:lnSpc>
                <a:spcPct val="174000"/>
              </a:lnSpc>
              <a:spcBef>
                <a:spcPts val="160"/>
              </a:spcBef>
            </a:pPr>
            <a:r>
              <a:rPr sz="2000" b="1" dirty="0">
                <a:solidFill>
                  <a:srgbClr val="FFFFFF"/>
                </a:solidFill>
                <a:latin typeface="Verdana"/>
                <a:cs typeface="Verdana"/>
              </a:rPr>
              <a:t>Virginia</a:t>
            </a:r>
            <a:r>
              <a:rPr sz="2000" b="1" spc="-40" dirty="0">
                <a:solidFill>
                  <a:srgbClr val="FFFFFF"/>
                </a:solidFill>
                <a:latin typeface="Verdana"/>
                <a:cs typeface="Verdana"/>
              </a:rPr>
              <a:t> </a:t>
            </a:r>
            <a:r>
              <a:rPr sz="2000" b="1" dirty="0">
                <a:solidFill>
                  <a:srgbClr val="FFFFFF"/>
                </a:solidFill>
                <a:latin typeface="Verdana"/>
                <a:cs typeface="Verdana"/>
              </a:rPr>
              <a:t>Dignum,</a:t>
            </a:r>
            <a:r>
              <a:rPr sz="2000" b="1" spc="-50" dirty="0">
                <a:solidFill>
                  <a:srgbClr val="FFFFFF"/>
                </a:solidFill>
                <a:latin typeface="Verdana"/>
                <a:cs typeface="Verdana"/>
              </a:rPr>
              <a:t> </a:t>
            </a:r>
            <a:r>
              <a:rPr sz="2000" b="1" dirty="0">
                <a:solidFill>
                  <a:srgbClr val="FFFFFF"/>
                </a:solidFill>
                <a:latin typeface="Verdana"/>
                <a:cs typeface="Verdana"/>
              </a:rPr>
              <a:t>Responsible</a:t>
            </a:r>
            <a:r>
              <a:rPr sz="2000" b="1" spc="-45" dirty="0">
                <a:solidFill>
                  <a:srgbClr val="FFFFFF"/>
                </a:solidFill>
                <a:latin typeface="Verdana"/>
                <a:cs typeface="Verdana"/>
              </a:rPr>
              <a:t> </a:t>
            </a:r>
            <a:r>
              <a:rPr sz="2000" b="1" dirty="0">
                <a:solidFill>
                  <a:srgbClr val="FFFFFF"/>
                </a:solidFill>
                <a:latin typeface="Verdana"/>
                <a:cs typeface="Verdana"/>
              </a:rPr>
              <a:t>AI</a:t>
            </a:r>
            <a:r>
              <a:rPr sz="2000" b="1" spc="-35" dirty="0">
                <a:solidFill>
                  <a:srgbClr val="FFFFFF"/>
                </a:solidFill>
                <a:latin typeface="Verdana"/>
                <a:cs typeface="Verdana"/>
              </a:rPr>
              <a:t> </a:t>
            </a:r>
            <a:r>
              <a:rPr sz="2000" b="1" dirty="0">
                <a:solidFill>
                  <a:srgbClr val="FFFFFF"/>
                </a:solidFill>
                <a:latin typeface="Verdana"/>
                <a:cs typeface="Verdana"/>
              </a:rPr>
              <a:t>Group</a:t>
            </a:r>
            <a:r>
              <a:rPr sz="2000" b="1" spc="-20" dirty="0">
                <a:solidFill>
                  <a:srgbClr val="FFFFFF"/>
                </a:solidFill>
                <a:latin typeface="Verdana"/>
                <a:cs typeface="Verdana"/>
              </a:rPr>
              <a:t> </a:t>
            </a:r>
            <a:r>
              <a:rPr sz="2000" b="1" dirty="0">
                <a:solidFill>
                  <a:srgbClr val="FFFFFF"/>
                </a:solidFill>
                <a:latin typeface="Verdana"/>
                <a:cs typeface="Verdana"/>
              </a:rPr>
              <a:t>-</a:t>
            </a:r>
            <a:r>
              <a:rPr sz="2000" b="1" spc="-25" dirty="0">
                <a:solidFill>
                  <a:srgbClr val="FFFFFF"/>
                </a:solidFill>
                <a:latin typeface="Verdana"/>
                <a:cs typeface="Verdana"/>
              </a:rPr>
              <a:t> </a:t>
            </a:r>
            <a:r>
              <a:rPr sz="2000" b="1" dirty="0">
                <a:solidFill>
                  <a:srgbClr val="FFFFFF"/>
                </a:solidFill>
                <a:latin typeface="Verdana"/>
                <a:cs typeface="Verdana"/>
              </a:rPr>
              <a:t>Department</a:t>
            </a:r>
            <a:r>
              <a:rPr sz="2000" b="1" spc="-60" dirty="0">
                <a:solidFill>
                  <a:srgbClr val="FFFFFF"/>
                </a:solidFill>
                <a:latin typeface="Verdana"/>
                <a:cs typeface="Verdana"/>
              </a:rPr>
              <a:t> </a:t>
            </a:r>
            <a:r>
              <a:rPr sz="2000" b="1" dirty="0">
                <a:solidFill>
                  <a:srgbClr val="FFFFFF"/>
                </a:solidFill>
                <a:latin typeface="Verdana"/>
                <a:cs typeface="Verdana"/>
              </a:rPr>
              <a:t>of</a:t>
            </a:r>
            <a:r>
              <a:rPr sz="2000" b="1" spc="-15" dirty="0">
                <a:solidFill>
                  <a:srgbClr val="FFFFFF"/>
                </a:solidFill>
                <a:latin typeface="Verdana"/>
                <a:cs typeface="Verdana"/>
              </a:rPr>
              <a:t> </a:t>
            </a:r>
            <a:r>
              <a:rPr sz="2000" b="1" dirty="0">
                <a:solidFill>
                  <a:srgbClr val="FFFFFF"/>
                </a:solidFill>
                <a:latin typeface="Verdana"/>
                <a:cs typeface="Verdana"/>
              </a:rPr>
              <a:t>Computing</a:t>
            </a:r>
            <a:r>
              <a:rPr sz="2000" b="1" spc="-45" dirty="0">
                <a:solidFill>
                  <a:srgbClr val="FFFFFF"/>
                </a:solidFill>
                <a:latin typeface="Verdana"/>
                <a:cs typeface="Verdana"/>
              </a:rPr>
              <a:t> </a:t>
            </a:r>
            <a:r>
              <a:rPr sz="2000" b="1" spc="-10" dirty="0">
                <a:solidFill>
                  <a:srgbClr val="FFFFFF"/>
                </a:solidFill>
                <a:latin typeface="Verdana"/>
                <a:cs typeface="Verdana"/>
              </a:rPr>
              <a:t>Science</a:t>
            </a:r>
            <a:endParaRPr sz="200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502" y="356197"/>
            <a:ext cx="10515600" cy="795579"/>
          </a:xfrm>
          <a:prstGeom prst="rect">
            <a:avLst/>
          </a:prstGeom>
        </p:spPr>
        <p:txBody>
          <a:bodyPr vert="horz" wrap="square" lIns="0" tIns="178285" rIns="0" bIns="0" rtlCol="0">
            <a:spAutoFit/>
          </a:bodyPr>
          <a:lstStyle/>
          <a:p>
            <a:pPr marL="2331085">
              <a:lnSpc>
                <a:spcPct val="100000"/>
              </a:lnSpc>
              <a:spcBef>
                <a:spcPts val="95"/>
              </a:spcBef>
            </a:pPr>
            <a:r>
              <a:rPr sz="4000" b="1" dirty="0">
                <a:solidFill>
                  <a:schemeClr val="tx2">
                    <a:lumMod val="90000"/>
                    <a:lumOff val="10000"/>
                  </a:schemeClr>
                </a:solidFill>
              </a:rPr>
              <a:t>RESPONSIBLE</a:t>
            </a:r>
            <a:r>
              <a:rPr sz="4000" b="1" spc="-60" dirty="0">
                <a:solidFill>
                  <a:schemeClr val="tx2">
                    <a:lumMod val="90000"/>
                    <a:lumOff val="10000"/>
                  </a:schemeClr>
                </a:solidFill>
              </a:rPr>
              <a:t> </a:t>
            </a:r>
            <a:r>
              <a:rPr sz="4000" b="1" dirty="0">
                <a:solidFill>
                  <a:schemeClr val="tx2">
                    <a:lumMod val="90000"/>
                    <a:lumOff val="10000"/>
                  </a:schemeClr>
                </a:solidFill>
              </a:rPr>
              <a:t>AI:</a:t>
            </a:r>
            <a:r>
              <a:rPr sz="4000" b="1" spc="-80" dirty="0">
                <a:solidFill>
                  <a:schemeClr val="tx2">
                    <a:lumMod val="90000"/>
                    <a:lumOff val="10000"/>
                  </a:schemeClr>
                </a:solidFill>
              </a:rPr>
              <a:t> </a:t>
            </a:r>
            <a:r>
              <a:rPr sz="4000" b="1" dirty="0">
                <a:solidFill>
                  <a:schemeClr val="tx2">
                    <a:lumMod val="90000"/>
                    <a:lumOff val="10000"/>
                  </a:schemeClr>
                </a:solidFill>
              </a:rPr>
              <a:t>WHY</a:t>
            </a:r>
            <a:r>
              <a:rPr sz="4000" b="1" spc="-55" dirty="0">
                <a:solidFill>
                  <a:schemeClr val="tx2">
                    <a:lumMod val="90000"/>
                    <a:lumOff val="10000"/>
                  </a:schemeClr>
                </a:solidFill>
              </a:rPr>
              <a:t> </a:t>
            </a:r>
            <a:r>
              <a:rPr sz="4000" b="1" spc="-10" dirty="0">
                <a:solidFill>
                  <a:schemeClr val="tx2">
                    <a:lumMod val="90000"/>
                    <a:lumOff val="10000"/>
                  </a:schemeClr>
                </a:solidFill>
              </a:rPr>
              <a:t>CARE?</a:t>
            </a:r>
            <a:endParaRPr sz="4000" b="1" dirty="0">
              <a:solidFill>
                <a:schemeClr val="tx2">
                  <a:lumMod val="90000"/>
                  <a:lumOff val="10000"/>
                </a:schemeClr>
              </a:solidFill>
            </a:endParaRPr>
          </a:p>
        </p:txBody>
      </p:sp>
      <p:sp>
        <p:nvSpPr>
          <p:cNvPr id="3" name="object 3"/>
          <p:cNvSpPr txBox="1"/>
          <p:nvPr/>
        </p:nvSpPr>
        <p:spPr>
          <a:xfrm>
            <a:off x="1384561" y="1690688"/>
            <a:ext cx="8804910" cy="1013460"/>
          </a:xfrm>
          <a:prstGeom prst="rect">
            <a:avLst/>
          </a:prstGeom>
        </p:spPr>
        <p:txBody>
          <a:bodyPr vert="horz" wrap="square" lIns="0" tIns="140335" rIns="0" bIns="0" rtlCol="0">
            <a:spAutoFit/>
          </a:bodyPr>
          <a:lstStyle/>
          <a:p>
            <a:pPr marL="316865" indent="-304165">
              <a:lnSpc>
                <a:spcPct val="100000"/>
              </a:lnSpc>
              <a:spcBef>
                <a:spcPts val="1105"/>
              </a:spcBef>
              <a:buFont typeface="Arial"/>
              <a:buChar char="•"/>
              <a:tabLst>
                <a:tab pos="316865" algn="l"/>
              </a:tabLst>
            </a:pPr>
            <a:r>
              <a:rPr sz="2400" dirty="0">
                <a:latin typeface="Georgia"/>
                <a:cs typeface="Georgia"/>
              </a:rPr>
              <a:t>AI</a:t>
            </a:r>
            <a:r>
              <a:rPr sz="2400" spc="-45" dirty="0">
                <a:latin typeface="Georgia"/>
                <a:cs typeface="Georgia"/>
              </a:rPr>
              <a:t> </a:t>
            </a:r>
            <a:r>
              <a:rPr sz="2400" dirty="0">
                <a:latin typeface="Georgia"/>
                <a:cs typeface="Georgia"/>
              </a:rPr>
              <a:t>systems</a:t>
            </a:r>
            <a:r>
              <a:rPr sz="2400" spc="-25" dirty="0">
                <a:latin typeface="Georgia"/>
                <a:cs typeface="Georgia"/>
              </a:rPr>
              <a:t> </a:t>
            </a:r>
            <a:r>
              <a:rPr sz="2400" dirty="0">
                <a:latin typeface="Georgia"/>
                <a:cs typeface="Georgia"/>
              </a:rPr>
              <a:t>act</a:t>
            </a:r>
            <a:r>
              <a:rPr sz="2400" spc="-45" dirty="0">
                <a:latin typeface="Georgia"/>
                <a:cs typeface="Georgia"/>
              </a:rPr>
              <a:t> </a:t>
            </a:r>
            <a:r>
              <a:rPr sz="2400" dirty="0">
                <a:latin typeface="Georgia"/>
                <a:cs typeface="Georgia"/>
              </a:rPr>
              <a:t>autonomously</a:t>
            </a:r>
            <a:r>
              <a:rPr sz="2400" spc="-40" dirty="0">
                <a:latin typeface="Georgia"/>
                <a:cs typeface="Georgia"/>
              </a:rPr>
              <a:t> </a:t>
            </a:r>
            <a:r>
              <a:rPr sz="2400" dirty="0">
                <a:latin typeface="Georgia"/>
                <a:cs typeface="Georgia"/>
              </a:rPr>
              <a:t>in</a:t>
            </a:r>
            <a:r>
              <a:rPr sz="2400" spc="-60" dirty="0">
                <a:latin typeface="Georgia"/>
                <a:cs typeface="Georgia"/>
              </a:rPr>
              <a:t> </a:t>
            </a:r>
            <a:r>
              <a:rPr sz="2400" dirty="0">
                <a:latin typeface="Georgia"/>
                <a:cs typeface="Georgia"/>
              </a:rPr>
              <a:t>our</a:t>
            </a:r>
            <a:r>
              <a:rPr sz="2400" spc="-45" dirty="0">
                <a:latin typeface="Georgia"/>
                <a:cs typeface="Georgia"/>
              </a:rPr>
              <a:t> </a:t>
            </a:r>
            <a:r>
              <a:rPr sz="2400" spc="-10" dirty="0">
                <a:latin typeface="Georgia"/>
                <a:cs typeface="Georgia"/>
              </a:rPr>
              <a:t>world</a:t>
            </a:r>
            <a:endParaRPr sz="2400" dirty="0">
              <a:latin typeface="Georgia"/>
              <a:cs typeface="Georgia"/>
            </a:endParaRPr>
          </a:p>
          <a:p>
            <a:pPr marL="316865" indent="-304165">
              <a:lnSpc>
                <a:spcPct val="100000"/>
              </a:lnSpc>
              <a:spcBef>
                <a:spcPts val="1010"/>
              </a:spcBef>
              <a:buFont typeface="Arial"/>
              <a:buChar char="•"/>
              <a:tabLst>
                <a:tab pos="316865" algn="l"/>
              </a:tabLst>
            </a:pPr>
            <a:r>
              <a:rPr sz="2400" dirty="0">
                <a:latin typeface="Georgia"/>
                <a:cs typeface="Georgia"/>
              </a:rPr>
              <a:t>Eventually,</a:t>
            </a:r>
            <a:r>
              <a:rPr sz="2400" spc="-70" dirty="0">
                <a:latin typeface="Georgia"/>
                <a:cs typeface="Georgia"/>
              </a:rPr>
              <a:t> </a:t>
            </a:r>
            <a:r>
              <a:rPr sz="2400" dirty="0">
                <a:latin typeface="Georgia"/>
                <a:cs typeface="Georgia"/>
              </a:rPr>
              <a:t>AI</a:t>
            </a:r>
            <a:r>
              <a:rPr sz="2400" spc="-65" dirty="0">
                <a:latin typeface="Georgia"/>
                <a:cs typeface="Georgia"/>
              </a:rPr>
              <a:t> </a:t>
            </a:r>
            <a:r>
              <a:rPr sz="2400" dirty="0">
                <a:latin typeface="Georgia"/>
                <a:cs typeface="Georgia"/>
              </a:rPr>
              <a:t>systems</a:t>
            </a:r>
            <a:r>
              <a:rPr sz="2400" spc="-50" dirty="0">
                <a:latin typeface="Georgia"/>
                <a:cs typeface="Georgia"/>
              </a:rPr>
              <a:t> </a:t>
            </a:r>
            <a:r>
              <a:rPr sz="2400" dirty="0">
                <a:latin typeface="Georgia"/>
                <a:cs typeface="Georgia"/>
              </a:rPr>
              <a:t>will</a:t>
            </a:r>
            <a:r>
              <a:rPr sz="2400" spc="-60" dirty="0">
                <a:latin typeface="Georgia"/>
                <a:cs typeface="Georgia"/>
              </a:rPr>
              <a:t> </a:t>
            </a:r>
            <a:r>
              <a:rPr sz="2400" dirty="0">
                <a:latin typeface="Georgia"/>
                <a:cs typeface="Georgia"/>
              </a:rPr>
              <a:t>make</a:t>
            </a:r>
            <a:r>
              <a:rPr sz="2400" spc="-60" dirty="0">
                <a:latin typeface="Georgia"/>
                <a:cs typeface="Georgia"/>
              </a:rPr>
              <a:t> </a:t>
            </a:r>
            <a:r>
              <a:rPr sz="2400" i="1" dirty="0">
                <a:latin typeface="Georgia"/>
                <a:cs typeface="Georgia"/>
              </a:rPr>
              <a:t>better</a:t>
            </a:r>
            <a:r>
              <a:rPr sz="2400" i="1" spc="-30" dirty="0">
                <a:latin typeface="Georgia"/>
                <a:cs typeface="Georgia"/>
              </a:rPr>
              <a:t> </a:t>
            </a:r>
            <a:r>
              <a:rPr sz="2400" dirty="0">
                <a:latin typeface="Georgia"/>
                <a:cs typeface="Georgia"/>
              </a:rPr>
              <a:t>decisions</a:t>
            </a:r>
            <a:r>
              <a:rPr sz="2400" spc="-85" dirty="0">
                <a:latin typeface="Georgia"/>
                <a:cs typeface="Georgia"/>
              </a:rPr>
              <a:t> </a:t>
            </a:r>
            <a:r>
              <a:rPr sz="2400" dirty="0">
                <a:latin typeface="Georgia"/>
                <a:cs typeface="Georgia"/>
              </a:rPr>
              <a:t>than</a:t>
            </a:r>
            <a:r>
              <a:rPr sz="2400" spc="-65" dirty="0">
                <a:latin typeface="Georgia"/>
                <a:cs typeface="Georgia"/>
              </a:rPr>
              <a:t> </a:t>
            </a:r>
            <a:r>
              <a:rPr sz="2400" spc="-10" dirty="0">
                <a:latin typeface="Georgia"/>
                <a:cs typeface="Georgia"/>
              </a:rPr>
              <a:t>humans</a:t>
            </a:r>
            <a:endParaRPr sz="2400" dirty="0">
              <a:latin typeface="Georgia"/>
              <a:cs typeface="Georgia"/>
            </a:endParaRPr>
          </a:p>
        </p:txBody>
      </p:sp>
      <p:sp>
        <p:nvSpPr>
          <p:cNvPr id="4" name="object 4"/>
          <p:cNvSpPr txBox="1"/>
          <p:nvPr/>
        </p:nvSpPr>
        <p:spPr>
          <a:xfrm>
            <a:off x="2954199" y="2808340"/>
            <a:ext cx="662559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Georgia"/>
                <a:cs typeface="Georgia"/>
              </a:rPr>
              <a:t>AI</a:t>
            </a:r>
            <a:r>
              <a:rPr sz="3600" b="1" spc="-80" dirty="0">
                <a:solidFill>
                  <a:srgbClr val="FF0000"/>
                </a:solidFill>
                <a:latin typeface="Georgia"/>
                <a:cs typeface="Georgia"/>
              </a:rPr>
              <a:t> </a:t>
            </a:r>
            <a:r>
              <a:rPr sz="3600" b="1" dirty="0">
                <a:solidFill>
                  <a:srgbClr val="FF0000"/>
                </a:solidFill>
                <a:latin typeface="Georgia"/>
                <a:cs typeface="Georgia"/>
              </a:rPr>
              <a:t>is</a:t>
            </a:r>
            <a:r>
              <a:rPr sz="3600" b="1" spc="-50" dirty="0">
                <a:solidFill>
                  <a:srgbClr val="FF0000"/>
                </a:solidFill>
                <a:latin typeface="Georgia"/>
                <a:cs typeface="Georgia"/>
              </a:rPr>
              <a:t> </a:t>
            </a:r>
            <a:r>
              <a:rPr sz="3600" b="1" dirty="0">
                <a:solidFill>
                  <a:srgbClr val="FF0000"/>
                </a:solidFill>
                <a:latin typeface="Georgia"/>
                <a:cs typeface="Georgia"/>
              </a:rPr>
              <a:t>designed,</a:t>
            </a:r>
            <a:r>
              <a:rPr sz="3600" b="1" spc="-55" dirty="0">
                <a:solidFill>
                  <a:srgbClr val="FF0000"/>
                </a:solidFill>
                <a:latin typeface="Georgia"/>
                <a:cs typeface="Georgia"/>
              </a:rPr>
              <a:t> </a:t>
            </a:r>
            <a:r>
              <a:rPr sz="3600" b="1" dirty="0">
                <a:solidFill>
                  <a:srgbClr val="FF0000"/>
                </a:solidFill>
                <a:latin typeface="Georgia"/>
                <a:cs typeface="Georgia"/>
              </a:rPr>
              <a:t>is</a:t>
            </a:r>
            <a:r>
              <a:rPr sz="3600" b="1" spc="-55" dirty="0">
                <a:solidFill>
                  <a:srgbClr val="FF0000"/>
                </a:solidFill>
                <a:latin typeface="Georgia"/>
                <a:cs typeface="Georgia"/>
              </a:rPr>
              <a:t> </a:t>
            </a:r>
            <a:r>
              <a:rPr sz="3600" b="1" dirty="0">
                <a:solidFill>
                  <a:srgbClr val="FF0000"/>
                </a:solidFill>
                <a:latin typeface="Georgia"/>
                <a:cs typeface="Georgia"/>
              </a:rPr>
              <a:t>an</a:t>
            </a:r>
            <a:r>
              <a:rPr sz="3600" b="1" spc="-65" dirty="0">
                <a:solidFill>
                  <a:srgbClr val="FF0000"/>
                </a:solidFill>
                <a:latin typeface="Georgia"/>
                <a:cs typeface="Georgia"/>
              </a:rPr>
              <a:t> </a:t>
            </a:r>
            <a:r>
              <a:rPr sz="3600" b="1" spc="-10" dirty="0">
                <a:solidFill>
                  <a:srgbClr val="FF0000"/>
                </a:solidFill>
                <a:latin typeface="Georgia"/>
                <a:cs typeface="Georgia"/>
              </a:rPr>
              <a:t>artefact</a:t>
            </a:r>
            <a:endParaRPr sz="3600">
              <a:latin typeface="Georgia"/>
              <a:cs typeface="Georgia"/>
            </a:endParaRPr>
          </a:p>
        </p:txBody>
      </p:sp>
      <p:sp>
        <p:nvSpPr>
          <p:cNvPr id="5" name="object 5"/>
          <p:cNvSpPr txBox="1"/>
          <p:nvPr/>
        </p:nvSpPr>
        <p:spPr>
          <a:xfrm>
            <a:off x="1606983" y="3983344"/>
            <a:ext cx="9010650" cy="1379220"/>
          </a:xfrm>
          <a:prstGeom prst="rect">
            <a:avLst/>
          </a:prstGeom>
        </p:spPr>
        <p:txBody>
          <a:bodyPr vert="horz" wrap="square" lIns="0" tIns="53975" rIns="0" bIns="0" rtlCol="0">
            <a:spAutoFit/>
          </a:bodyPr>
          <a:lstStyle/>
          <a:p>
            <a:pPr marL="317500" marR="572770" indent="-304800">
              <a:lnSpc>
                <a:spcPts val="2590"/>
              </a:lnSpc>
              <a:spcBef>
                <a:spcPts val="425"/>
              </a:spcBef>
              <a:buFont typeface="Arial"/>
              <a:buChar char="•"/>
              <a:tabLst>
                <a:tab pos="317500" algn="l"/>
              </a:tabLst>
            </a:pPr>
            <a:r>
              <a:rPr sz="2400" dirty="0">
                <a:latin typeface="Georgia"/>
                <a:cs typeface="Georgia"/>
              </a:rPr>
              <a:t>We</a:t>
            </a:r>
            <a:r>
              <a:rPr sz="2400" spc="-35" dirty="0">
                <a:latin typeface="Georgia"/>
                <a:cs typeface="Georgia"/>
              </a:rPr>
              <a:t> </a:t>
            </a:r>
            <a:r>
              <a:rPr sz="2400" dirty="0">
                <a:latin typeface="Georgia"/>
                <a:cs typeface="Georgia"/>
              </a:rPr>
              <a:t>need</a:t>
            </a:r>
            <a:r>
              <a:rPr sz="2400" spc="-45" dirty="0">
                <a:latin typeface="Georgia"/>
                <a:cs typeface="Georgia"/>
              </a:rPr>
              <a:t> </a:t>
            </a:r>
            <a:r>
              <a:rPr sz="2400" dirty="0">
                <a:latin typeface="Georgia"/>
                <a:cs typeface="Georgia"/>
              </a:rPr>
              <a:t>to</a:t>
            </a:r>
            <a:r>
              <a:rPr sz="2400" spc="-40" dirty="0">
                <a:latin typeface="Georgia"/>
                <a:cs typeface="Georgia"/>
              </a:rPr>
              <a:t> </a:t>
            </a:r>
            <a:r>
              <a:rPr sz="2400" dirty="0">
                <a:latin typeface="Georgia"/>
                <a:cs typeface="Georgia"/>
              </a:rPr>
              <a:t>sure</a:t>
            </a:r>
            <a:r>
              <a:rPr sz="2400" spc="-30" dirty="0">
                <a:latin typeface="Georgia"/>
                <a:cs typeface="Georgia"/>
              </a:rPr>
              <a:t> </a:t>
            </a:r>
            <a:r>
              <a:rPr sz="2400" dirty="0">
                <a:latin typeface="Georgia"/>
                <a:cs typeface="Georgia"/>
              </a:rPr>
              <a:t>that</a:t>
            </a:r>
            <a:r>
              <a:rPr sz="2400" spc="-40" dirty="0">
                <a:latin typeface="Georgia"/>
                <a:cs typeface="Georgia"/>
              </a:rPr>
              <a:t> </a:t>
            </a:r>
            <a:r>
              <a:rPr sz="2400" dirty="0">
                <a:latin typeface="Georgia"/>
                <a:cs typeface="Georgia"/>
              </a:rPr>
              <a:t>the</a:t>
            </a:r>
            <a:r>
              <a:rPr sz="2400" spc="-30" dirty="0">
                <a:latin typeface="Georgia"/>
                <a:cs typeface="Georgia"/>
              </a:rPr>
              <a:t> </a:t>
            </a:r>
            <a:r>
              <a:rPr sz="2400" dirty="0">
                <a:solidFill>
                  <a:srgbClr val="FF0000"/>
                </a:solidFill>
                <a:latin typeface="Georgia"/>
                <a:cs typeface="Georgia"/>
              </a:rPr>
              <a:t>purpose</a:t>
            </a:r>
            <a:r>
              <a:rPr sz="2400" spc="-15" dirty="0">
                <a:solidFill>
                  <a:srgbClr val="FF0000"/>
                </a:solidFill>
                <a:latin typeface="Georgia"/>
                <a:cs typeface="Georgia"/>
              </a:rPr>
              <a:t> </a:t>
            </a:r>
            <a:r>
              <a:rPr sz="2400" dirty="0">
                <a:latin typeface="Georgia"/>
                <a:cs typeface="Georgia"/>
              </a:rPr>
              <a:t>put</a:t>
            </a:r>
            <a:r>
              <a:rPr sz="2400" spc="-55" dirty="0">
                <a:latin typeface="Georgia"/>
                <a:cs typeface="Georgia"/>
              </a:rPr>
              <a:t> </a:t>
            </a:r>
            <a:r>
              <a:rPr sz="2400" dirty="0">
                <a:latin typeface="Georgia"/>
                <a:cs typeface="Georgia"/>
              </a:rPr>
              <a:t>into</a:t>
            </a:r>
            <a:r>
              <a:rPr sz="2400" spc="-35" dirty="0">
                <a:latin typeface="Georgia"/>
                <a:cs typeface="Georgia"/>
              </a:rPr>
              <a:t> </a:t>
            </a:r>
            <a:r>
              <a:rPr sz="2400" dirty="0">
                <a:latin typeface="Georgia"/>
                <a:cs typeface="Georgia"/>
              </a:rPr>
              <a:t>the</a:t>
            </a:r>
            <a:r>
              <a:rPr sz="2400" spc="-35" dirty="0">
                <a:latin typeface="Georgia"/>
                <a:cs typeface="Georgia"/>
              </a:rPr>
              <a:t> </a:t>
            </a:r>
            <a:r>
              <a:rPr sz="2400" dirty="0">
                <a:latin typeface="Georgia"/>
                <a:cs typeface="Georgia"/>
              </a:rPr>
              <a:t>machine</a:t>
            </a:r>
            <a:r>
              <a:rPr sz="2400" spc="-45" dirty="0">
                <a:latin typeface="Georgia"/>
                <a:cs typeface="Georgia"/>
              </a:rPr>
              <a:t> </a:t>
            </a:r>
            <a:r>
              <a:rPr sz="2400" dirty="0">
                <a:latin typeface="Georgia"/>
                <a:cs typeface="Georgia"/>
              </a:rPr>
              <a:t>is</a:t>
            </a:r>
            <a:r>
              <a:rPr sz="2400" spc="-40" dirty="0">
                <a:latin typeface="Georgia"/>
                <a:cs typeface="Georgia"/>
              </a:rPr>
              <a:t> </a:t>
            </a:r>
            <a:r>
              <a:rPr sz="2400" spc="-25" dirty="0">
                <a:latin typeface="Georgia"/>
                <a:cs typeface="Georgia"/>
              </a:rPr>
              <a:t>the </a:t>
            </a:r>
            <a:r>
              <a:rPr sz="2400" dirty="0">
                <a:latin typeface="Georgia"/>
                <a:cs typeface="Georgia"/>
              </a:rPr>
              <a:t>purpose</a:t>
            </a:r>
            <a:r>
              <a:rPr sz="2400" spc="-50" dirty="0">
                <a:latin typeface="Georgia"/>
                <a:cs typeface="Georgia"/>
              </a:rPr>
              <a:t> </a:t>
            </a:r>
            <a:r>
              <a:rPr sz="2400" dirty="0">
                <a:latin typeface="Georgia"/>
                <a:cs typeface="Georgia"/>
              </a:rPr>
              <a:t>which</a:t>
            </a:r>
            <a:r>
              <a:rPr sz="2400" spc="-65" dirty="0">
                <a:latin typeface="Georgia"/>
                <a:cs typeface="Georgia"/>
              </a:rPr>
              <a:t> </a:t>
            </a:r>
            <a:r>
              <a:rPr sz="2400" dirty="0">
                <a:solidFill>
                  <a:srgbClr val="FF0000"/>
                </a:solidFill>
                <a:latin typeface="Georgia"/>
                <a:cs typeface="Georgia"/>
              </a:rPr>
              <a:t>we</a:t>
            </a:r>
            <a:r>
              <a:rPr sz="2400" spc="-70" dirty="0">
                <a:solidFill>
                  <a:srgbClr val="FF0000"/>
                </a:solidFill>
                <a:latin typeface="Georgia"/>
                <a:cs typeface="Georgia"/>
              </a:rPr>
              <a:t> </a:t>
            </a:r>
            <a:r>
              <a:rPr sz="2400" dirty="0">
                <a:solidFill>
                  <a:srgbClr val="FF0000"/>
                </a:solidFill>
                <a:latin typeface="Georgia"/>
                <a:cs typeface="Georgia"/>
              </a:rPr>
              <a:t>really</a:t>
            </a:r>
            <a:r>
              <a:rPr sz="2400" spc="-50" dirty="0">
                <a:solidFill>
                  <a:srgbClr val="FF0000"/>
                </a:solidFill>
                <a:latin typeface="Georgia"/>
                <a:cs typeface="Georgia"/>
              </a:rPr>
              <a:t> </a:t>
            </a:r>
            <a:r>
              <a:rPr sz="2400" spc="-20" dirty="0">
                <a:solidFill>
                  <a:srgbClr val="FF0000"/>
                </a:solidFill>
                <a:latin typeface="Georgia"/>
                <a:cs typeface="Georgia"/>
              </a:rPr>
              <a:t>want</a:t>
            </a:r>
            <a:endParaRPr sz="2400">
              <a:latin typeface="Georgia"/>
              <a:cs typeface="Georgia"/>
            </a:endParaRPr>
          </a:p>
          <a:p>
            <a:pPr marL="6108065" marR="5080">
              <a:lnSpc>
                <a:spcPct val="149300"/>
              </a:lnSpc>
              <a:spcBef>
                <a:spcPts val="489"/>
              </a:spcBef>
            </a:pPr>
            <a:r>
              <a:rPr sz="1300" i="1" dirty="0">
                <a:latin typeface="Georgia"/>
                <a:cs typeface="Georgia"/>
              </a:rPr>
              <a:t>Norbert</a:t>
            </a:r>
            <a:r>
              <a:rPr sz="1300" i="1" spc="80" dirty="0">
                <a:latin typeface="Georgia"/>
                <a:cs typeface="Georgia"/>
              </a:rPr>
              <a:t> </a:t>
            </a:r>
            <a:r>
              <a:rPr sz="1300" i="1" dirty="0">
                <a:latin typeface="Georgia"/>
                <a:cs typeface="Georgia"/>
              </a:rPr>
              <a:t>Wiener,</a:t>
            </a:r>
            <a:r>
              <a:rPr sz="1300" i="1" spc="100" dirty="0">
                <a:latin typeface="Georgia"/>
                <a:cs typeface="Georgia"/>
              </a:rPr>
              <a:t> </a:t>
            </a:r>
            <a:r>
              <a:rPr sz="1300" i="1" dirty="0">
                <a:latin typeface="Georgia"/>
                <a:cs typeface="Georgia"/>
              </a:rPr>
              <a:t>1960</a:t>
            </a:r>
            <a:r>
              <a:rPr sz="1300" i="1" spc="60" dirty="0">
                <a:latin typeface="Georgia"/>
                <a:cs typeface="Georgia"/>
              </a:rPr>
              <a:t> </a:t>
            </a:r>
            <a:r>
              <a:rPr sz="1300" i="1" dirty="0">
                <a:latin typeface="Georgia"/>
                <a:cs typeface="Georgia"/>
              </a:rPr>
              <a:t>(Stuart</a:t>
            </a:r>
            <a:r>
              <a:rPr sz="1300" i="1" spc="50" dirty="0">
                <a:latin typeface="Georgia"/>
                <a:cs typeface="Georgia"/>
              </a:rPr>
              <a:t> </a:t>
            </a:r>
            <a:r>
              <a:rPr sz="1300" i="1" spc="-10" dirty="0">
                <a:latin typeface="Georgia"/>
                <a:cs typeface="Georgia"/>
              </a:rPr>
              <a:t>Russell) </a:t>
            </a:r>
            <a:r>
              <a:rPr sz="1300" i="1" dirty="0">
                <a:latin typeface="Georgia"/>
                <a:cs typeface="Georgia"/>
              </a:rPr>
              <a:t>King</a:t>
            </a:r>
            <a:r>
              <a:rPr sz="1300" i="1" spc="75" dirty="0">
                <a:latin typeface="Georgia"/>
                <a:cs typeface="Georgia"/>
              </a:rPr>
              <a:t> </a:t>
            </a:r>
            <a:r>
              <a:rPr sz="1300" i="1" dirty="0">
                <a:latin typeface="Georgia"/>
                <a:cs typeface="Georgia"/>
              </a:rPr>
              <a:t>Midas,</a:t>
            </a:r>
            <a:r>
              <a:rPr sz="1300" i="1" spc="45" dirty="0">
                <a:latin typeface="Georgia"/>
                <a:cs typeface="Georgia"/>
              </a:rPr>
              <a:t> </a:t>
            </a:r>
            <a:r>
              <a:rPr sz="1300" i="1" dirty="0">
                <a:latin typeface="Georgia"/>
                <a:cs typeface="Georgia"/>
              </a:rPr>
              <a:t>c540</a:t>
            </a:r>
            <a:r>
              <a:rPr sz="1300" i="1" spc="45" dirty="0">
                <a:latin typeface="Georgia"/>
                <a:cs typeface="Georgia"/>
              </a:rPr>
              <a:t> </a:t>
            </a:r>
            <a:r>
              <a:rPr sz="1300" i="1" spc="-25" dirty="0">
                <a:latin typeface="Georgia"/>
                <a:cs typeface="Georgia"/>
              </a:rPr>
              <a:t>BCE</a:t>
            </a:r>
            <a:endParaRPr sz="1300">
              <a:latin typeface="Georgia"/>
              <a:cs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755" y="-376125"/>
            <a:ext cx="10515600" cy="1325563"/>
          </a:xfrm>
          <a:prstGeom prst="rect">
            <a:avLst/>
          </a:prstGeom>
        </p:spPr>
        <p:txBody>
          <a:bodyPr vert="horz" wrap="square" lIns="0" tIns="174941" rIns="0" bIns="0" rtlCol="0">
            <a:spAutoFit/>
          </a:bodyPr>
          <a:lstStyle/>
          <a:p>
            <a:pPr marL="3018790">
              <a:lnSpc>
                <a:spcPct val="100000"/>
              </a:lnSpc>
              <a:spcBef>
                <a:spcPts val="100"/>
              </a:spcBef>
            </a:pPr>
            <a:r>
              <a:rPr dirty="0"/>
              <a:t>DESIGN</a:t>
            </a:r>
            <a:r>
              <a:rPr spc="-95" dirty="0"/>
              <a:t> </a:t>
            </a:r>
            <a:r>
              <a:rPr spc="-10" dirty="0"/>
              <a:t>CHOICES</a:t>
            </a:r>
          </a:p>
        </p:txBody>
      </p:sp>
      <p:grpSp>
        <p:nvGrpSpPr>
          <p:cNvPr id="3" name="object 3"/>
          <p:cNvGrpSpPr/>
          <p:nvPr/>
        </p:nvGrpSpPr>
        <p:grpSpPr>
          <a:xfrm>
            <a:off x="405384" y="862583"/>
            <a:ext cx="5549265" cy="5210810"/>
            <a:chOff x="405384" y="862583"/>
            <a:chExt cx="5549265" cy="5210810"/>
          </a:xfrm>
        </p:grpSpPr>
        <p:pic>
          <p:nvPicPr>
            <p:cNvPr id="4" name="object 4"/>
            <p:cNvPicPr/>
            <p:nvPr/>
          </p:nvPicPr>
          <p:blipFill>
            <a:blip r:embed="rId2" cstate="print"/>
            <a:stretch>
              <a:fillRect/>
            </a:stretch>
          </p:blipFill>
          <p:spPr>
            <a:xfrm>
              <a:off x="405384" y="3585972"/>
              <a:ext cx="3738359" cy="2487167"/>
            </a:xfrm>
            <a:prstGeom prst="rect">
              <a:avLst/>
            </a:prstGeom>
          </p:spPr>
        </p:pic>
        <p:pic>
          <p:nvPicPr>
            <p:cNvPr id="5" name="object 5"/>
            <p:cNvPicPr/>
            <p:nvPr/>
          </p:nvPicPr>
          <p:blipFill>
            <a:blip r:embed="rId3" cstate="print"/>
            <a:stretch>
              <a:fillRect/>
            </a:stretch>
          </p:blipFill>
          <p:spPr>
            <a:xfrm>
              <a:off x="1876044" y="862583"/>
              <a:ext cx="4078511" cy="2723375"/>
            </a:xfrm>
            <a:prstGeom prst="rect">
              <a:avLst/>
            </a:prstGeom>
          </p:spPr>
        </p:pic>
      </p:grpSp>
      <p:pic>
        <p:nvPicPr>
          <p:cNvPr id="6" name="object 6"/>
          <p:cNvPicPr/>
          <p:nvPr/>
        </p:nvPicPr>
        <p:blipFill>
          <a:blip r:embed="rId4" cstate="print"/>
          <a:stretch>
            <a:fillRect/>
          </a:stretch>
        </p:blipFill>
        <p:spPr>
          <a:xfrm>
            <a:off x="7312152" y="949452"/>
            <a:ext cx="3619499" cy="2234170"/>
          </a:xfrm>
          <a:prstGeom prst="rect">
            <a:avLst/>
          </a:prstGeom>
        </p:spPr>
      </p:pic>
      <p:pic>
        <p:nvPicPr>
          <p:cNvPr id="7" name="object 7"/>
          <p:cNvPicPr/>
          <p:nvPr/>
        </p:nvPicPr>
        <p:blipFill>
          <a:blip r:embed="rId5" cstate="print"/>
          <a:stretch>
            <a:fillRect/>
          </a:stretch>
        </p:blipFill>
        <p:spPr>
          <a:xfrm>
            <a:off x="6097529" y="3881628"/>
            <a:ext cx="5307896" cy="15361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8192" y="-411336"/>
            <a:ext cx="10515600" cy="1325563"/>
          </a:xfrm>
          <a:prstGeom prst="rect">
            <a:avLst/>
          </a:prstGeom>
        </p:spPr>
        <p:txBody>
          <a:bodyPr vert="horz" wrap="square" lIns="0" tIns="174941" rIns="0" bIns="0" rtlCol="0">
            <a:spAutoFit/>
          </a:bodyPr>
          <a:lstStyle/>
          <a:p>
            <a:pPr marL="3018790">
              <a:lnSpc>
                <a:spcPct val="100000"/>
              </a:lnSpc>
              <a:spcBef>
                <a:spcPts val="100"/>
              </a:spcBef>
            </a:pPr>
            <a:r>
              <a:rPr dirty="0"/>
              <a:t>DESIGN</a:t>
            </a:r>
            <a:r>
              <a:rPr spc="-95" dirty="0"/>
              <a:t> </a:t>
            </a:r>
            <a:r>
              <a:rPr spc="-10" dirty="0"/>
              <a:t>CHOICES</a:t>
            </a:r>
          </a:p>
        </p:txBody>
      </p:sp>
      <p:grpSp>
        <p:nvGrpSpPr>
          <p:cNvPr id="3" name="object 3"/>
          <p:cNvGrpSpPr/>
          <p:nvPr/>
        </p:nvGrpSpPr>
        <p:grpSpPr>
          <a:xfrm>
            <a:off x="405384" y="862583"/>
            <a:ext cx="5549265" cy="5210810"/>
            <a:chOff x="405384" y="862583"/>
            <a:chExt cx="5549265" cy="5210810"/>
          </a:xfrm>
        </p:grpSpPr>
        <p:pic>
          <p:nvPicPr>
            <p:cNvPr id="4" name="object 4"/>
            <p:cNvPicPr/>
            <p:nvPr/>
          </p:nvPicPr>
          <p:blipFill>
            <a:blip r:embed="rId2" cstate="print"/>
            <a:stretch>
              <a:fillRect/>
            </a:stretch>
          </p:blipFill>
          <p:spPr>
            <a:xfrm>
              <a:off x="405384" y="3585972"/>
              <a:ext cx="3738359" cy="2487167"/>
            </a:xfrm>
            <a:prstGeom prst="rect">
              <a:avLst/>
            </a:prstGeom>
          </p:spPr>
        </p:pic>
        <p:pic>
          <p:nvPicPr>
            <p:cNvPr id="5" name="object 5"/>
            <p:cNvPicPr/>
            <p:nvPr/>
          </p:nvPicPr>
          <p:blipFill>
            <a:blip r:embed="rId3" cstate="print"/>
            <a:stretch>
              <a:fillRect/>
            </a:stretch>
          </p:blipFill>
          <p:spPr>
            <a:xfrm>
              <a:off x="1876044" y="862583"/>
              <a:ext cx="4078511" cy="2723375"/>
            </a:xfrm>
            <a:prstGeom prst="rect">
              <a:avLst/>
            </a:prstGeom>
          </p:spPr>
        </p:pic>
      </p:grpSp>
      <p:pic>
        <p:nvPicPr>
          <p:cNvPr id="6" name="object 6"/>
          <p:cNvPicPr/>
          <p:nvPr/>
        </p:nvPicPr>
        <p:blipFill>
          <a:blip r:embed="rId4" cstate="print"/>
          <a:stretch>
            <a:fillRect/>
          </a:stretch>
        </p:blipFill>
        <p:spPr>
          <a:xfrm>
            <a:off x="7312152" y="949452"/>
            <a:ext cx="3619499" cy="2234170"/>
          </a:xfrm>
          <a:prstGeom prst="rect">
            <a:avLst/>
          </a:prstGeom>
        </p:spPr>
      </p:pic>
      <p:pic>
        <p:nvPicPr>
          <p:cNvPr id="7" name="object 7"/>
          <p:cNvPicPr/>
          <p:nvPr/>
        </p:nvPicPr>
        <p:blipFill>
          <a:blip r:embed="rId5" cstate="print"/>
          <a:stretch>
            <a:fillRect/>
          </a:stretch>
        </p:blipFill>
        <p:spPr>
          <a:xfrm>
            <a:off x="6097529" y="3881628"/>
            <a:ext cx="5307896" cy="1536192"/>
          </a:xfrm>
          <a:prstGeom prst="rect">
            <a:avLst/>
          </a:prstGeom>
        </p:spPr>
      </p:pic>
      <p:sp>
        <p:nvSpPr>
          <p:cNvPr id="8" name="object 8"/>
          <p:cNvSpPr txBox="1"/>
          <p:nvPr/>
        </p:nvSpPr>
        <p:spPr>
          <a:xfrm>
            <a:off x="3939540" y="1969007"/>
            <a:ext cx="4192904" cy="3127375"/>
          </a:xfrm>
          <a:prstGeom prst="rect">
            <a:avLst/>
          </a:prstGeom>
          <a:solidFill>
            <a:srgbClr val="C6DCD2"/>
          </a:solidFill>
        </p:spPr>
        <p:txBody>
          <a:bodyPr vert="horz" wrap="square" lIns="0" tIns="6985" rIns="0" bIns="0" rtlCol="0">
            <a:spAutoFit/>
          </a:bodyPr>
          <a:lstStyle/>
          <a:p>
            <a:pPr algn="ctr">
              <a:lnSpc>
                <a:spcPct val="100000"/>
              </a:lnSpc>
              <a:spcBef>
                <a:spcPts val="55"/>
              </a:spcBef>
            </a:pPr>
            <a:r>
              <a:rPr sz="2400" b="1" spc="-10" dirty="0">
                <a:solidFill>
                  <a:srgbClr val="FF0000"/>
                </a:solidFill>
                <a:latin typeface="Verdana"/>
                <a:cs typeface="Verdana"/>
              </a:rPr>
              <a:t>Choices</a:t>
            </a:r>
            <a:endParaRPr sz="2400">
              <a:latin typeface="Verdana"/>
              <a:cs typeface="Verdana"/>
            </a:endParaRPr>
          </a:p>
          <a:p>
            <a:pPr marL="1059180" marR="1052830" algn="ctr">
              <a:lnSpc>
                <a:spcPct val="135000"/>
              </a:lnSpc>
            </a:pPr>
            <a:r>
              <a:rPr sz="2400" b="1" spc="-10" dirty="0">
                <a:solidFill>
                  <a:srgbClr val="FF0000"/>
                </a:solidFill>
                <a:latin typeface="Verdana"/>
                <a:cs typeface="Verdana"/>
              </a:rPr>
              <a:t>Formulation Information</a:t>
            </a:r>
            <a:endParaRPr sz="2400">
              <a:latin typeface="Verdana"/>
              <a:cs typeface="Verdana"/>
            </a:endParaRPr>
          </a:p>
          <a:p>
            <a:pPr marL="1007744" marR="1002030" algn="ctr">
              <a:lnSpc>
                <a:spcPct val="135000"/>
              </a:lnSpc>
              <a:spcBef>
                <a:spcPts val="15"/>
              </a:spcBef>
            </a:pPr>
            <a:r>
              <a:rPr sz="2400" b="1" spc="-10" dirty="0">
                <a:solidFill>
                  <a:srgbClr val="FF0000"/>
                </a:solidFill>
                <a:latin typeface="Verdana"/>
                <a:cs typeface="Verdana"/>
              </a:rPr>
              <a:t>Involvement Legitimacy Aggregation</a:t>
            </a:r>
            <a:endParaRPr sz="2400">
              <a:latin typeface="Verdana"/>
              <a:cs typeface="Verdana"/>
            </a:endParaRPr>
          </a:p>
        </p:txBody>
      </p:sp>
      <p:sp>
        <p:nvSpPr>
          <p:cNvPr id="9" name="object 9"/>
          <p:cNvSpPr txBox="1"/>
          <p:nvPr/>
        </p:nvSpPr>
        <p:spPr>
          <a:xfrm>
            <a:off x="1461516" y="5184647"/>
            <a:ext cx="8879205" cy="657225"/>
          </a:xfrm>
          <a:prstGeom prst="rect">
            <a:avLst/>
          </a:prstGeom>
          <a:solidFill>
            <a:srgbClr val="C6DCD2"/>
          </a:solidFill>
        </p:spPr>
        <p:txBody>
          <a:bodyPr vert="horz" wrap="square" lIns="0" tIns="81915" rIns="0" bIns="0" rtlCol="0">
            <a:spAutoFit/>
          </a:bodyPr>
          <a:lstStyle/>
          <a:p>
            <a:pPr algn="ctr">
              <a:lnSpc>
                <a:spcPct val="100000"/>
              </a:lnSpc>
              <a:spcBef>
                <a:spcPts val="645"/>
              </a:spcBef>
            </a:pPr>
            <a:r>
              <a:rPr sz="3200" b="1" dirty="0">
                <a:latin typeface="Verdana"/>
                <a:cs typeface="Verdana"/>
              </a:rPr>
              <a:t>DESIGN</a:t>
            </a:r>
            <a:r>
              <a:rPr sz="3200" b="1" spc="-55" dirty="0">
                <a:latin typeface="Verdana"/>
                <a:cs typeface="Verdana"/>
              </a:rPr>
              <a:t> </a:t>
            </a:r>
            <a:r>
              <a:rPr sz="3200" b="1" dirty="0">
                <a:latin typeface="Verdana"/>
                <a:cs typeface="Verdana"/>
              </a:rPr>
              <a:t>IS</a:t>
            </a:r>
            <a:r>
              <a:rPr sz="3200" b="1" spc="-45" dirty="0">
                <a:latin typeface="Verdana"/>
                <a:cs typeface="Verdana"/>
              </a:rPr>
              <a:t> </a:t>
            </a:r>
            <a:r>
              <a:rPr sz="3200" b="1" spc="-10" dirty="0">
                <a:latin typeface="Verdana"/>
                <a:cs typeface="Verdana"/>
              </a:rPr>
              <a:t>POLITICAL</a:t>
            </a:r>
            <a:endParaRPr sz="3200">
              <a:latin typeface="Verdana"/>
              <a:cs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09AA394-1309-2AA9-1E8A-01C887CA5810}"/>
              </a:ext>
            </a:extLst>
          </p:cNvPr>
          <p:cNvPicPr>
            <a:picLocks noChangeAspect="1"/>
          </p:cNvPicPr>
          <p:nvPr/>
        </p:nvPicPr>
        <p:blipFill rotWithShape="1">
          <a:blip r:embed="rId2"/>
          <a:srcRect l="30367" r="10267" b="-1"/>
          <a:stretch/>
        </p:blipFill>
        <p:spPr>
          <a:xfrm>
            <a:off x="7279981" y="3177881"/>
            <a:ext cx="3910999" cy="3491601"/>
          </a:xfrm>
          <a:custGeom>
            <a:avLst/>
            <a:gdLst>
              <a:gd name="connsiteX0" fmla="*/ 0 w 11607979"/>
              <a:gd name="connsiteY0" fmla="*/ 0 h 10363200"/>
              <a:gd name="connsiteX1" fmla="*/ 11607979 w 11607979"/>
              <a:gd name="connsiteY1" fmla="*/ 0 h 10363200"/>
              <a:gd name="connsiteX2" fmla="*/ 11607979 w 11607979"/>
              <a:gd name="connsiteY2" fmla="*/ 10363200 h 10363200"/>
              <a:gd name="connsiteX3" fmla="*/ 0 w 11607979"/>
              <a:gd name="connsiteY3" fmla="*/ 10363200 h 10363200"/>
            </a:gdLst>
            <a:ahLst/>
            <a:cxnLst>
              <a:cxn ang="0">
                <a:pos x="connsiteX0" y="connsiteY0"/>
              </a:cxn>
              <a:cxn ang="0">
                <a:pos x="connsiteX1" y="connsiteY1"/>
              </a:cxn>
              <a:cxn ang="0">
                <a:pos x="connsiteX2" y="connsiteY2"/>
              </a:cxn>
              <a:cxn ang="0">
                <a:pos x="connsiteX3" y="connsiteY3"/>
              </a:cxn>
            </a:cxnLst>
            <a:rect l="l" t="t" r="r" b="b"/>
            <a:pathLst>
              <a:path w="11607979" h="10363200">
                <a:moveTo>
                  <a:pt x="0" y="0"/>
                </a:moveTo>
                <a:lnTo>
                  <a:pt x="11607979" y="0"/>
                </a:lnTo>
                <a:lnTo>
                  <a:pt x="11607979" y="10363200"/>
                </a:lnTo>
                <a:lnTo>
                  <a:pt x="0" y="10363200"/>
                </a:lnTo>
                <a:close/>
              </a:path>
            </a:pathLst>
          </a:custGeom>
          <a:noFill/>
        </p:spPr>
      </p:pic>
      <p:sp>
        <p:nvSpPr>
          <p:cNvPr id="3" name="Titolo 2">
            <a:extLst>
              <a:ext uri="{FF2B5EF4-FFF2-40B4-BE49-F238E27FC236}">
                <a16:creationId xmlns:a16="http://schemas.microsoft.com/office/drawing/2014/main" id="{CA1FEBD3-2D0D-EF13-460A-B65B80365142}"/>
              </a:ext>
            </a:extLst>
          </p:cNvPr>
          <p:cNvSpPr>
            <a:spLocks noGrp="1"/>
          </p:cNvSpPr>
          <p:nvPr>
            <p:ph type="title"/>
          </p:nvPr>
        </p:nvSpPr>
        <p:spPr/>
        <p:txBody>
          <a:bodyPr>
            <a:normAutofit/>
          </a:bodyPr>
          <a:lstStyle/>
          <a:p>
            <a:r>
              <a:rPr lang="it-IT" sz="5333" dirty="0">
                <a:solidFill>
                  <a:srgbClr val="0E4262"/>
                </a:solidFill>
                <a:latin typeface="Helvetica Neue" panose="02000503000000020004" pitchFamily="2" charset="0"/>
                <a:ea typeface="Helvetica Neue" panose="02000503000000020004" pitchFamily="2" charset="0"/>
                <a:cs typeface="Helvetica Neue" panose="02000503000000020004" pitchFamily="2" charset="0"/>
              </a:rPr>
              <a:t>Can </a:t>
            </a:r>
            <a:r>
              <a:rPr lang="it-IT" sz="5333" dirty="0" err="1">
                <a:solidFill>
                  <a:srgbClr val="0E4262"/>
                </a:solidFill>
                <a:latin typeface="Helvetica Neue" panose="02000503000000020004" pitchFamily="2" charset="0"/>
                <a:ea typeface="Helvetica Neue" panose="02000503000000020004" pitchFamily="2" charset="0"/>
                <a:cs typeface="Helvetica Neue" panose="02000503000000020004" pitchFamily="2" charset="0"/>
              </a:rPr>
              <a:t>we</a:t>
            </a:r>
            <a:r>
              <a:rPr lang="it-IT" sz="5333" dirty="0">
                <a:solidFill>
                  <a:srgbClr val="0E4262"/>
                </a:solidFill>
                <a:latin typeface="Helvetica Neue" panose="02000503000000020004" pitchFamily="2" charset="0"/>
                <a:ea typeface="Helvetica Neue" panose="02000503000000020004" pitchFamily="2" charset="0"/>
                <a:cs typeface="Helvetica Neue" panose="02000503000000020004" pitchFamily="2" charset="0"/>
              </a:rPr>
              <a:t> trust AI?</a:t>
            </a:r>
            <a:r>
              <a:rPr lang="it-IT" b="0" dirty="0">
                <a:solidFill>
                  <a:srgbClr val="0E4262"/>
                </a:solidFill>
                <a:latin typeface="Helvetica Neue" panose="02000503000000020004" pitchFamily="2" charset="0"/>
                <a:ea typeface="Helvetica Neue" panose="02000503000000020004" pitchFamily="2" charset="0"/>
                <a:cs typeface="Helvetica Neue" panose="02000503000000020004" pitchFamily="2" charset="0"/>
                <a:sym typeface="Poppins SemiBold"/>
              </a:rPr>
              <a:t> </a:t>
            </a:r>
            <a:endParaRPr lang="it-IT" sz="7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egnaposto contenuto 5">
            <a:extLst>
              <a:ext uri="{FF2B5EF4-FFF2-40B4-BE49-F238E27FC236}">
                <a16:creationId xmlns:a16="http://schemas.microsoft.com/office/drawing/2014/main" id="{AA943B62-BF9B-7A02-B7A9-6A1D4ED44BF4}"/>
              </a:ext>
            </a:extLst>
          </p:cNvPr>
          <p:cNvSpPr>
            <a:spLocks noGrp="1"/>
          </p:cNvSpPr>
          <p:nvPr>
            <p:ph idx="1"/>
          </p:nvPr>
        </p:nvSpPr>
        <p:spPr/>
        <p:txBody>
          <a:bodyPr/>
          <a:lstStyle/>
          <a:p>
            <a:endParaRPr lang="it-IT"/>
          </a:p>
        </p:txBody>
      </p:sp>
      <p:sp>
        <p:nvSpPr>
          <p:cNvPr id="2" name="Segnaposto numero diapositiva 1" hidden="1">
            <a:extLst>
              <a:ext uri="{FF2B5EF4-FFF2-40B4-BE49-F238E27FC236}">
                <a16:creationId xmlns:a16="http://schemas.microsoft.com/office/drawing/2014/main" id="{6D101E33-228C-0AA9-1130-D101B749E0EF}"/>
              </a:ext>
            </a:extLst>
          </p:cNvPr>
          <p:cNvSpPr>
            <a:spLocks noGrp="1"/>
          </p:cNvSpPr>
          <p:nvPr>
            <p:ph type="sldNum" sz="quarter" idx="4294967295"/>
          </p:nvPr>
        </p:nvSpPr>
        <p:spPr>
          <a:xfrm>
            <a:off x="11644313" y="5554663"/>
            <a:ext cx="547687" cy="312737"/>
          </a:xfrm>
        </p:spPr>
        <p:txBody>
          <a:bodyPr>
            <a:normAutofit/>
          </a:bodyPr>
          <a:lstStyle/>
          <a:p>
            <a:pPr>
              <a:spcAft>
                <a:spcPts val="600"/>
              </a:spcAft>
            </a:pPr>
            <a:fld id="{00000000-1234-1234-1234-123412341234}" type="slidenum">
              <a:rPr lang="it-IT" smtClean="0"/>
              <a:pPr>
                <a:spcAft>
                  <a:spcPts val="600"/>
                </a:spcAft>
              </a:pPr>
              <a:t>9</a:t>
            </a:fld>
            <a:endParaRPr lang="it-IT"/>
          </a:p>
        </p:txBody>
      </p:sp>
      <p:pic>
        <p:nvPicPr>
          <p:cNvPr id="5" name="Immagine 4">
            <a:extLst>
              <a:ext uri="{FF2B5EF4-FFF2-40B4-BE49-F238E27FC236}">
                <a16:creationId xmlns:a16="http://schemas.microsoft.com/office/drawing/2014/main" id="{F834A0E0-5A29-6F95-7484-0BA6DBC9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162" y="3997023"/>
            <a:ext cx="4675708" cy="2177159"/>
          </a:xfrm>
          <a:prstGeom prst="rect">
            <a:avLst/>
          </a:prstGeom>
        </p:spPr>
      </p:pic>
      <p:sp>
        <p:nvSpPr>
          <p:cNvPr id="7" name="Title 1">
            <a:extLst>
              <a:ext uri="{FF2B5EF4-FFF2-40B4-BE49-F238E27FC236}">
                <a16:creationId xmlns:a16="http://schemas.microsoft.com/office/drawing/2014/main" id="{E4287F4B-2BED-231A-607C-BB27A2C70419}"/>
              </a:ext>
            </a:extLst>
          </p:cNvPr>
          <p:cNvSpPr txBox="1">
            <a:spLocks/>
          </p:cNvSpPr>
          <p:nvPr/>
        </p:nvSpPr>
        <p:spPr>
          <a:xfrm>
            <a:off x="2314576" y="334001"/>
            <a:ext cx="8256587" cy="9477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a:buClr>
                <a:srgbClr val="000000"/>
              </a:buClr>
              <a:buSzPts val="2400"/>
            </a:pPr>
            <a:endParaRPr lang="it-IT" sz="2800" b="0" dirty="0">
              <a:solidFill>
                <a:srgbClr val="0E4262"/>
              </a:solidFill>
              <a:latin typeface="Poppins SemiBold"/>
              <a:cs typeface="Poppins SemiBold"/>
              <a:sym typeface="Poppins SemiBold"/>
            </a:endParaRPr>
          </a:p>
        </p:txBody>
      </p:sp>
      <p:pic>
        <p:nvPicPr>
          <p:cNvPr id="9" name="Immagine 8" descr="Immagine che contiene testo, cane, mammifero&#10;&#10;Descrizione generata automaticamente">
            <a:extLst>
              <a:ext uri="{FF2B5EF4-FFF2-40B4-BE49-F238E27FC236}">
                <a16:creationId xmlns:a16="http://schemas.microsoft.com/office/drawing/2014/main" id="{D650DE03-0733-FE0F-C893-A177AB25915A}"/>
              </a:ext>
            </a:extLst>
          </p:cNvPr>
          <p:cNvPicPr>
            <a:picLocks noChangeAspect="1"/>
          </p:cNvPicPr>
          <p:nvPr/>
        </p:nvPicPr>
        <p:blipFill>
          <a:blip r:embed="rId4"/>
          <a:stretch>
            <a:fillRect/>
          </a:stretch>
        </p:blipFill>
        <p:spPr>
          <a:xfrm>
            <a:off x="1507356" y="1458733"/>
            <a:ext cx="3541609" cy="2177159"/>
          </a:xfrm>
          <a:prstGeom prst="rect">
            <a:avLst/>
          </a:prstGeom>
        </p:spPr>
      </p:pic>
      <p:pic>
        <p:nvPicPr>
          <p:cNvPr id="10" name="Immagine 9" descr="Screen Shot 2019-09-12 at 06.38.48.png">
            <a:extLst>
              <a:ext uri="{FF2B5EF4-FFF2-40B4-BE49-F238E27FC236}">
                <a16:creationId xmlns:a16="http://schemas.microsoft.com/office/drawing/2014/main" id="{FE02F312-6421-E183-AFC7-473253D4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00" y="1281738"/>
            <a:ext cx="5092635" cy="2265853"/>
          </a:xfrm>
          <a:prstGeom prst="rect">
            <a:avLst/>
          </a:prstGeom>
        </p:spPr>
      </p:pic>
    </p:spTree>
    <p:extLst>
      <p:ext uri="{BB962C8B-B14F-4D97-AF65-F5344CB8AC3E}">
        <p14:creationId xmlns:p14="http://schemas.microsoft.com/office/powerpoint/2010/main" val="288560060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TotalTime>
  <Words>1494</Words>
  <Application>Microsoft Macintosh PowerPoint</Application>
  <PresentationFormat>Widescreen</PresentationFormat>
  <Paragraphs>188</Paragraphs>
  <Slides>33</Slides>
  <Notes>4</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33</vt:i4>
      </vt:variant>
    </vt:vector>
  </HeadingPairs>
  <TitlesOfParts>
    <vt:vector size="49" baseType="lpstr">
      <vt:lpstr>Arial</vt:lpstr>
      <vt:lpstr>Calibri</vt:lpstr>
      <vt:lpstr>Calibri Light</vt:lpstr>
      <vt:lpstr>Courier New</vt:lpstr>
      <vt:lpstr>Georgia</vt:lpstr>
      <vt:lpstr>Helvetica Neue</vt:lpstr>
      <vt:lpstr>Helvetica Neue Light</vt:lpstr>
      <vt:lpstr>Poppins SemiBold</vt:lpstr>
      <vt:lpstr>Raleway</vt:lpstr>
      <vt:lpstr>Roboto</vt:lpstr>
      <vt:lpstr>Roboto Condensed</vt:lpstr>
      <vt:lpstr>Roboto Condensed Light</vt:lpstr>
      <vt:lpstr>Times New Roman</vt:lpstr>
      <vt:lpstr>Verdana</vt:lpstr>
      <vt:lpstr>Wingdings</vt:lpstr>
      <vt:lpstr>Tema di Office</vt:lpstr>
      <vt:lpstr>Intelligenza Artificiale affidabile e centrata sulla persona</vt:lpstr>
      <vt:lpstr>CBDAI: Big Data, Data Science e Artificial Intelligence </vt:lpstr>
      <vt:lpstr>CBDAI: research &amp; Innovation topics</vt:lpstr>
      <vt:lpstr>Trustworthy and Human-centered AI  </vt:lpstr>
      <vt:lpstr>RESPONSIBLE INTELLIGENCE</vt:lpstr>
      <vt:lpstr>RESPONSIBLE AI: WHY CARE?</vt:lpstr>
      <vt:lpstr>DESIGN CHOICES</vt:lpstr>
      <vt:lpstr>DESIGN CHOICES</vt:lpstr>
      <vt:lpstr>Can we trust AI? </vt:lpstr>
      <vt:lpstr>GOOD AI IMPLIES HUMAN RESPONSIBILITY</vt:lpstr>
      <vt:lpstr>WHAT IS AI DOING?</vt:lpstr>
      <vt:lpstr>IN AI WE TRUST?</vt:lpstr>
      <vt:lpstr>WHAT ARE THE BASIS FOR AI? THE DATA</vt:lpstr>
      <vt:lpstr>RESPONSIBLE AI: HOW?</vt:lpstr>
      <vt:lpstr>RESPONSIBLE AI – MORE THAN ETHICS</vt:lpstr>
      <vt:lpstr>PRINCIPLES AND GUIDELINES</vt:lpstr>
      <vt:lpstr>RESPONSIBLE AI – POLITICS AND BUSINESS</vt:lpstr>
      <vt:lpstr>RESPONSIBLE AI IS NOT A CHOICE!</vt:lpstr>
      <vt:lpstr>AI ACT</vt:lpstr>
      <vt:lpstr>OPERATIONALIZING RAI: ONE PROBLEM</vt:lpstr>
      <vt:lpstr>Presentazione standard di PowerPoint</vt:lpstr>
      <vt:lpstr>Explanation by counterfactuals empowers what if reasoning</vt:lpstr>
      <vt:lpstr>Counterfactual are based on generative AI</vt:lpstr>
      <vt:lpstr>Explanation as a Human-Machine Conversation</vt:lpstr>
      <vt:lpstr>ANOTHER PROBLEM: ALIGNMENT</vt:lpstr>
      <vt:lpstr>RESPONSIBLE AI LIFECYCLE</vt:lpstr>
      <vt:lpstr>Presentazione standard di PowerPoint</vt:lpstr>
      <vt:lpstr>Example of  Generative models</vt:lpstr>
      <vt:lpstr>Presentazione standard di PowerPoint</vt:lpstr>
      <vt:lpstr>…many tasks---pieces of decision making</vt:lpstr>
      <vt:lpstr>Le trappole</vt:lpstr>
      <vt:lpstr>Human or human-like?</vt:lpstr>
      <vt:lpstr>AI la rivoluzione ineluttabile: “non distopia ma utopia possibile”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Consuelo Tuveri</dc:creator>
  <cp:lastModifiedBy>Microsoft Office User</cp:lastModifiedBy>
  <cp:revision>15</cp:revision>
  <dcterms:created xsi:type="dcterms:W3CDTF">2024-03-07T14:15:48Z</dcterms:created>
  <dcterms:modified xsi:type="dcterms:W3CDTF">2024-03-21T14:44:21Z</dcterms:modified>
</cp:coreProperties>
</file>