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1081" r:id="rId2"/>
    <p:sldId id="1125" r:id="rId3"/>
    <p:sldId id="3008" r:id="rId4"/>
    <p:sldId id="3009" r:id="rId5"/>
    <p:sldId id="3007" r:id="rId6"/>
    <p:sldId id="3078" r:id="rId7"/>
    <p:sldId id="3069" r:id="rId8"/>
    <p:sldId id="2611" r:id="rId9"/>
    <p:sldId id="2614" r:id="rId10"/>
    <p:sldId id="2613" r:id="rId11"/>
    <p:sldId id="2860" r:id="rId12"/>
    <p:sldId id="3027" r:id="rId13"/>
    <p:sldId id="3028" r:id="rId14"/>
    <p:sldId id="2948" r:id="rId15"/>
    <p:sldId id="3011" r:id="rId16"/>
    <p:sldId id="3014" r:id="rId17"/>
    <p:sldId id="3075" r:id="rId18"/>
    <p:sldId id="3074" r:id="rId19"/>
    <p:sldId id="2966" r:id="rId20"/>
    <p:sldId id="2951" r:id="rId21"/>
    <p:sldId id="2952" r:id="rId22"/>
    <p:sldId id="2953" r:id="rId23"/>
    <p:sldId id="2959" r:id="rId24"/>
    <p:sldId id="3085" r:id="rId25"/>
    <p:sldId id="3030" r:id="rId26"/>
    <p:sldId id="2967" r:id="rId27"/>
    <p:sldId id="2955" r:id="rId28"/>
    <p:sldId id="2968" r:id="rId29"/>
    <p:sldId id="2978" r:id="rId30"/>
    <p:sldId id="2977" r:id="rId31"/>
    <p:sldId id="3019" r:id="rId32"/>
    <p:sldId id="3021" r:id="rId33"/>
    <p:sldId id="2969" r:id="rId34"/>
    <p:sldId id="2956" r:id="rId35"/>
    <p:sldId id="2980" r:id="rId36"/>
    <p:sldId id="2970" r:id="rId37"/>
    <p:sldId id="3082" r:id="rId38"/>
    <p:sldId id="2987" r:id="rId39"/>
    <p:sldId id="3015" r:id="rId40"/>
    <p:sldId id="3016" r:id="rId41"/>
    <p:sldId id="3092" r:id="rId42"/>
    <p:sldId id="3076" r:id="rId43"/>
    <p:sldId id="2848" r:id="rId44"/>
    <p:sldId id="2989" r:id="rId45"/>
    <p:sldId id="2990" r:id="rId46"/>
    <p:sldId id="3083" r:id="rId47"/>
    <p:sldId id="2855" r:id="rId48"/>
    <p:sldId id="2996" r:id="rId49"/>
    <p:sldId id="3050" r:id="rId50"/>
    <p:sldId id="3086" r:id="rId51"/>
    <p:sldId id="256" r:id="rId52"/>
    <p:sldId id="3087" r:id="rId53"/>
    <p:sldId id="3088" r:id="rId54"/>
    <p:sldId id="3090" r:id="rId55"/>
    <p:sldId id="3089" r:id="rId56"/>
    <p:sldId id="3091" r:id="rId57"/>
    <p:sldId id="3062" r:id="rId58"/>
    <p:sldId id="3063" r:id="rId59"/>
    <p:sldId id="3064" r:id="rId60"/>
    <p:sldId id="3077" r:id="rId61"/>
    <p:sldId id="2958" r:id="rId62"/>
    <p:sldId id="2997" r:id="rId63"/>
    <p:sldId id="2957" r:id="rId64"/>
    <p:sldId id="2998" r:id="rId65"/>
    <p:sldId id="2999" r:id="rId66"/>
    <p:sldId id="3000" r:id="rId67"/>
    <p:sldId id="3032" r:id="rId68"/>
    <p:sldId id="3084" r:id="rId69"/>
    <p:sldId id="3002" r:id="rId70"/>
    <p:sldId id="3034" r:id="rId71"/>
    <p:sldId id="3065" r:id="rId72"/>
    <p:sldId id="3003" r:id="rId73"/>
    <p:sldId id="2853" r:id="rId74"/>
  </p:sldIdLst>
  <p:sldSz cx="9144000" cy="5143500" type="screen16x9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B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36" autoAdjust="0"/>
    <p:restoredTop sz="93717" autoAdjust="0"/>
  </p:normalViewPr>
  <p:slideViewPr>
    <p:cSldViewPr>
      <p:cViewPr varScale="1">
        <p:scale>
          <a:sx n="108" d="100"/>
          <a:sy n="108" d="100"/>
        </p:scale>
        <p:origin x="208" y="3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66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EC17B-16E3-FA4B-9123-14A2B07F2CAE}" type="datetimeFigureOut">
              <a:rPr lang="en-US" smtClean="0"/>
              <a:t>3/21/24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C31AC-9BB5-A24B-A33F-BE9E31A46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3290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A8ADFD5B-A66C-449C-B6E8-FB716D07777D}" type="datetimeFigureOut">
              <a:rPr lang="en-US" smtClean="0"/>
              <a:pPr/>
              <a:t>3/21/24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CA5D3BF3-D352-46FC-8343-31F56E6730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9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3248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65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65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10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908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020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35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400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302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475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2704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2624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376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515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77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32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011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70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01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71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35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7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extLst/>
          </a:lstStyle>
          <a:p>
            <a:fld id="{8F82E0A0-C266-4798-8C8F-B9F91E9DA3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8153400" cy="3276600"/>
          </a:xfrm>
        </p:spPr>
        <p:txBody>
          <a:bodyPr/>
          <a:lstStyle>
            <a:lvl1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pprofondimento x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lnSpc>
                <a:spcPct val="90000"/>
              </a:lnSpc>
              <a:defRPr sz="3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it-IT" dirty="0"/>
              <a:t>Approfondimento XX:</a:t>
            </a:r>
            <a:br>
              <a:rPr lang="it-IT" dirty="0"/>
            </a:br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extLst/>
          </a:lstStyle>
          <a:p>
            <a:fld id="{8F82E0A0-C266-4798-8C8F-B9F91E9DA3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8153400" cy="3276600"/>
          </a:xfrm>
        </p:spPr>
        <p:txBody>
          <a:bodyPr>
            <a:normAutofit/>
          </a:bodyPr>
          <a:lstStyle>
            <a:lvl1pPr>
              <a:defRPr sz="1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221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352551"/>
            <a:ext cx="3886200" cy="3268624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844901" y="1352549"/>
            <a:ext cx="3886200" cy="3268625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extLst/>
          </a:lstStyle>
          <a:p>
            <a:fld id="{8F82E0A0-C266-4798-8C8F-B9F91E9DA37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18110"/>
            <a:ext cx="8153400" cy="1005840"/>
          </a:xfrm>
        </p:spPr>
        <p:txBody>
          <a:bodyPr anchor="ctr" anchorCtr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extLst/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919818"/>
            <a:ext cx="3886200" cy="2628900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919818"/>
            <a:ext cx="3886200" cy="2628900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extLst/>
          </a:lstStyle>
          <a:p>
            <a:fld id="{8F82E0A0-C266-4798-8C8F-B9F91E9DA3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09600" y="1362287"/>
            <a:ext cx="3886200" cy="530352"/>
          </a:xfrm>
          <a:solidFill>
            <a:schemeClr val="accent2"/>
          </a:solidFill>
        </p:spPr>
        <p:txBody>
          <a:bodyPr rtlCol="0" anchor="ctr">
            <a:noAutofit/>
          </a:bodyPr>
          <a:lstStyle>
            <a:lvl1pPr>
              <a:buFontTx/>
              <a:buNone/>
              <a:defRPr sz="2800" b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  <a:extLst/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4800600" y="1362287"/>
            <a:ext cx="3886200" cy="530352"/>
          </a:xfrm>
          <a:solidFill>
            <a:schemeClr val="accent4"/>
          </a:solidFill>
        </p:spPr>
        <p:txBody>
          <a:bodyPr rtlCol="0" anchor="ctr">
            <a:noAutofit/>
          </a:bodyPr>
          <a:lstStyle>
            <a:lvl1pPr>
              <a:buFontTx/>
              <a:buNone/>
              <a:defRPr sz="2800" b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  <a:extLst/>
          </a:lstStyle>
          <a:p>
            <a:pPr lvl="0"/>
            <a:r>
              <a:rPr lang="it-IT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5118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352550"/>
            <a:ext cx="8153400" cy="324231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it-IT" noProof="0" dirty="0"/>
              <a:t>Click to </a:t>
            </a:r>
            <a:r>
              <a:rPr lang="it-IT" noProof="0" dirty="0" err="1"/>
              <a:t>edit</a:t>
            </a:r>
            <a:r>
              <a:rPr lang="it-IT" noProof="0" dirty="0"/>
              <a:t> Master text styles</a:t>
            </a:r>
          </a:p>
          <a:p>
            <a:pPr lvl="1"/>
            <a:r>
              <a:rPr lang="it-IT" noProof="0" dirty="0"/>
              <a:t>Second </a:t>
            </a:r>
            <a:r>
              <a:rPr lang="it-IT" noProof="0" dirty="0" err="1"/>
              <a:t>level</a:t>
            </a:r>
            <a:endParaRPr lang="it-IT" noProof="0" dirty="0"/>
          </a:p>
          <a:p>
            <a:pPr lvl="2"/>
            <a:r>
              <a:rPr lang="it-IT" noProof="0" dirty="0"/>
              <a:t>Third </a:t>
            </a:r>
            <a:r>
              <a:rPr lang="it-IT" noProof="0" dirty="0" err="1"/>
              <a:t>level</a:t>
            </a:r>
            <a:endParaRPr lang="it-IT" noProof="0" dirty="0"/>
          </a:p>
        </p:txBody>
      </p:sp>
      <p:sp>
        <p:nvSpPr>
          <p:cNvPr id="7" name="Rectangle 6"/>
          <p:cNvSpPr/>
          <p:nvPr/>
        </p:nvSpPr>
        <p:spPr>
          <a:xfrm>
            <a:off x="0" y="109517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12946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129460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123507"/>
            <a:ext cx="533400" cy="183357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ctr">
              <a:defRPr sz="12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extLst/>
          </a:lstStyle>
          <a:p>
            <a:fld id="{8F82E0A0-C266-4798-8C8F-B9F91E9DA3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  <a:prstGeom prst="rect">
            <a:avLst/>
          </a:prstGeom>
        </p:spPr>
        <p:txBody>
          <a:bodyPr vert="horz" anchor="ctr" anchorCtr="0">
            <a:normAutofit/>
          </a:bodyPr>
          <a:lstStyle/>
          <a:p>
            <a:r>
              <a:rPr lang="it-IT" noProof="0"/>
              <a:t>Click to edit Master title style</a:t>
            </a:r>
          </a:p>
        </p:txBody>
      </p:sp>
      <p:sp>
        <p:nvSpPr>
          <p:cNvPr id="2" name="Text Box 20">
            <a:extLst>
              <a:ext uri="{FF2B5EF4-FFF2-40B4-BE49-F238E27FC236}">
                <a16:creationId xmlns:a16="http://schemas.microsoft.com/office/drawing/2014/main" id="{0F0CA470-9B76-4AF5-D507-E23780A3423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556829" y="4902279"/>
            <a:ext cx="203034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CINI</a:t>
            </a:r>
            <a:r>
              <a:rPr lang="en-US" sz="1000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2024 –     </a:t>
            </a:r>
            <a:r>
              <a:rPr lang="it-IT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Rel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. 21.03.2024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7DB5B2ED-46AE-1035-7D4B-5EF20A88856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5" y="4594860"/>
            <a:ext cx="1588698" cy="5004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52" r:id="rId3"/>
    <p:sldLayoutId id="2147483653" r:id="rId4"/>
    <p:sldLayoutId id="2147483655" r:id="rId5"/>
    <p:sldLayoutId id="2147483660" r:id="rId6"/>
  </p:sldLayoutIdLst>
  <p:hf hdr="0" ftr="0" dt="0"/>
  <p:txStyles>
    <p:titleStyle>
      <a:lvl1pPr algn="l" rtl="0" eaLnBrk="1" latinLnBrk="0" hangingPunct="1">
        <a:spcBef>
          <a:spcPct val="0"/>
        </a:spcBef>
        <a:buNone/>
        <a:defRPr sz="4200" kern="1200">
          <a:solidFill>
            <a:srgbClr val="000090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extLst/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 charset="2"/>
        <a:buChar char="Ø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" charset="2"/>
        <a:buChar char="Ø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 charset="2"/>
        <a:buChar char="Ø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 charset="2"/>
        <a:buChar char="Ø"/>
        <a:defRPr sz="2000" kern="1200">
          <a:solidFill>
            <a:schemeClr val="tx1"/>
          </a:solidFill>
          <a:latin typeface="Helvetica Neue"/>
          <a:ea typeface="+mn-ea"/>
          <a:cs typeface="Helvetica Neue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 charset="2"/>
        <a:buChar char="Ø"/>
        <a:defRPr sz="2000" kern="1200">
          <a:solidFill>
            <a:schemeClr val="tx1"/>
          </a:solidFill>
          <a:latin typeface="Helvetica Neue"/>
          <a:ea typeface="+mn-ea"/>
          <a:cs typeface="Helvetica Neue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training.olicyber.it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training.olicyber.it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-11616"/>
            <a:ext cx="6934200" cy="5143500"/>
          </a:xfrm>
          <a:prstGeom prst="rect">
            <a:avLst/>
          </a:prstGeom>
          <a:gradFill rotWithShape="0">
            <a:gsLst>
              <a:gs pos="0">
                <a:srgbClr val="365E8F"/>
              </a:gs>
              <a:gs pos="100000">
                <a:srgbClr val="0F243E"/>
              </a:gs>
            </a:gsLst>
            <a:lin ang="5400000" scaled="1"/>
          </a:gradFill>
          <a:ln w="0">
            <a:noFill/>
            <a:miter lim="800000"/>
            <a:headEnd/>
            <a:tailEnd/>
          </a:ln>
          <a:effectLst>
            <a:outerShdw dist="28398" dir="3806097" algn="ctr" rotWithShape="0">
              <a:srgbClr val="243F6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A group of colorful squares&#10;&#10;Description automatically generated">
            <a:extLst>
              <a:ext uri="{FF2B5EF4-FFF2-40B4-BE49-F238E27FC236}">
                <a16:creationId xmlns:a16="http://schemas.microsoft.com/office/drawing/2014/main" id="{AD86A2BA-B17B-07F8-24A7-FCEEA90750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 t="5714" r="2918" b="8571"/>
          <a:stretch/>
        </p:blipFill>
        <p:spPr>
          <a:xfrm>
            <a:off x="762000" y="2114550"/>
            <a:ext cx="5410200" cy="2286000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BF3D62A4-A169-3813-342B-6586A0D779BC}"/>
              </a:ext>
            </a:extLst>
          </p:cNvPr>
          <p:cNvSpPr txBox="1">
            <a:spLocks noChangeArrowheads="1"/>
          </p:cNvSpPr>
          <p:nvPr/>
        </p:nvSpPr>
        <p:spPr>
          <a:xfrm>
            <a:off x="6705600" y="217190"/>
            <a:ext cx="2546130" cy="21259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286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it-IT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Paolo PRINETTO</a:t>
            </a:r>
          </a:p>
          <a:p>
            <a:pPr marL="2286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it-IT" sz="1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 </a:t>
            </a:r>
          </a:p>
          <a:p>
            <a:pPr marL="2286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it-IT" sz="1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CINI Cybersecurity National Lab</a:t>
            </a:r>
          </a:p>
          <a:p>
            <a:pPr marL="228600">
              <a:spcBef>
                <a:spcPct val="20000"/>
              </a:spcBef>
              <a:defRPr/>
            </a:pPr>
            <a:endParaRPr lang="it-IT" sz="120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>
              <a:spcBef>
                <a:spcPct val="20000"/>
              </a:spcBef>
              <a:defRPr/>
            </a:pPr>
            <a:r>
              <a:rPr lang="it-IT" sz="12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Paolo.Prinetto@cybersecnatlab.it</a:t>
            </a:r>
            <a:br>
              <a:rPr lang="it-IT" sz="1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it-IT" sz="120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>
              <a:spcBef>
                <a:spcPct val="20000"/>
              </a:spcBef>
              <a:defRPr/>
            </a:pPr>
            <a:r>
              <a:rPr lang="it-IT" sz="1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Mob. +39 335 227529</a:t>
            </a:r>
          </a:p>
          <a:p>
            <a:pPr>
              <a:spcBef>
                <a:spcPct val="20000"/>
              </a:spcBef>
              <a:buFont typeface="Wingdings" pitchFamily="2" charset="2"/>
              <a:buNone/>
              <a:defRPr/>
            </a:pPr>
            <a:endParaRPr lang="it-IT" sz="140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20000"/>
              </a:spcBef>
              <a:buFont typeface="Wingdings" pitchFamily="2" charset="2"/>
              <a:buNone/>
              <a:defRPr/>
            </a:pPr>
            <a:endParaRPr lang="it-IT" sz="140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67745FAA-ECAE-2369-FD85-B3F7B2E0A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3376" y="4618189"/>
            <a:ext cx="22105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it-IT" sz="1200" i="1" dirty="0">
                <a:solidFill>
                  <a:srgbClr val="000099"/>
                </a:solidFill>
                <a:latin typeface="Helvetica Neue Medium"/>
                <a:cs typeface="Helvetica Neue Medium"/>
              </a:rPr>
              <a:t>https://cybersecnatlab.it</a:t>
            </a:r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8B5ED918-5A83-921D-50F0-6B15010015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30" y="3867150"/>
            <a:ext cx="2178270" cy="74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36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0AD9E-0BB0-4149-A733-6DC1D5891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Obiettivi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F353FB-7E0D-C244-9315-A9835928F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8F6CC-884A-0747-9072-92433DD3F9E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Incrementare</a:t>
            </a:r>
            <a:r>
              <a:rPr lang="en-US" dirty="0"/>
              <a:t> la </a:t>
            </a:r>
            <a:r>
              <a:rPr lang="en-US" i="1" dirty="0" err="1">
                <a:solidFill>
                  <a:srgbClr val="0070C0"/>
                </a:solidFill>
              </a:rPr>
              <a:t>sensibilizzazione</a:t>
            </a:r>
            <a:r>
              <a:rPr lang="en-US" dirty="0"/>
              <a:t> e la </a:t>
            </a:r>
            <a:r>
              <a:rPr lang="en-US" i="1" dirty="0" err="1">
                <a:solidFill>
                  <a:srgbClr val="0070C0"/>
                </a:solidFill>
              </a:rPr>
              <a:t>cultura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sulla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cybersicurezza</a:t>
            </a:r>
            <a:endParaRPr lang="en-US" i="1" dirty="0">
              <a:solidFill>
                <a:srgbClr val="0070C0"/>
              </a:solidFill>
            </a:endParaRPr>
          </a:p>
          <a:p>
            <a:r>
              <a:rPr lang="en-US" dirty="0" err="1"/>
              <a:t>Affrontare</a:t>
            </a:r>
            <a:r>
              <a:rPr lang="en-US" dirty="0"/>
              <a:t> la </a:t>
            </a:r>
            <a:r>
              <a:rPr lang="en-US" i="1" dirty="0" err="1">
                <a:solidFill>
                  <a:srgbClr val="0070C0"/>
                </a:solidFill>
              </a:rPr>
              <a:t>carenza</a:t>
            </a:r>
            <a:r>
              <a:rPr lang="en-US" i="1" dirty="0">
                <a:solidFill>
                  <a:srgbClr val="0070C0"/>
                </a:solidFill>
              </a:rPr>
              <a:t> di forza </a:t>
            </a:r>
            <a:r>
              <a:rPr lang="en-US" i="1" dirty="0" err="1">
                <a:solidFill>
                  <a:srgbClr val="0070C0"/>
                </a:solidFill>
              </a:rPr>
              <a:t>lavoro</a:t>
            </a:r>
            <a:endParaRPr lang="en-US" i="1" dirty="0">
              <a:solidFill>
                <a:srgbClr val="0070C0"/>
              </a:solidFill>
            </a:endParaRPr>
          </a:p>
          <a:p>
            <a:r>
              <a:rPr lang="en-GB" dirty="0" err="1"/>
              <a:t>Creare</a:t>
            </a:r>
            <a:r>
              <a:rPr lang="en-GB" dirty="0"/>
              <a:t> e far </a:t>
            </a:r>
            <a:r>
              <a:rPr lang="en-GB" dirty="0" err="1"/>
              <a:t>crescere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una </a:t>
            </a:r>
            <a:r>
              <a:rPr lang="en-GB" i="1" dirty="0" err="1">
                <a:solidFill>
                  <a:srgbClr val="0070C0"/>
                </a:solidFill>
              </a:rPr>
              <a:t>comunità</a:t>
            </a:r>
            <a:r>
              <a:rPr lang="en-GB" i="1" dirty="0">
                <a:solidFill>
                  <a:srgbClr val="0070C0"/>
                </a:solidFill>
              </a:rPr>
              <a:t> di cyber-defender</a:t>
            </a:r>
            <a:r>
              <a:rPr lang="en-GB" dirty="0"/>
              <a:t>, </a:t>
            </a:r>
            <a:r>
              <a:rPr lang="en-GB" dirty="0" err="1"/>
              <a:t>investendo</a:t>
            </a:r>
            <a:r>
              <a:rPr lang="en-GB" dirty="0"/>
              <a:t> sui </a:t>
            </a:r>
            <a:r>
              <a:rPr lang="en-GB" dirty="0" err="1"/>
              <a:t>giovani</a:t>
            </a:r>
            <a:r>
              <a:rPr lang="en-GB" dirty="0"/>
              <a:t> </a:t>
            </a:r>
            <a:r>
              <a:rPr lang="en-GB" dirty="0" err="1"/>
              <a:t>talenti</a:t>
            </a:r>
            <a:endParaRPr lang="en-GB" dirty="0"/>
          </a:p>
          <a:p>
            <a:pPr lvl="1"/>
            <a:r>
              <a:rPr lang="en-GB" dirty="0"/>
              <a:t>una </a:t>
            </a:r>
            <a:r>
              <a:rPr lang="en-GB" i="1" dirty="0" err="1">
                <a:solidFill>
                  <a:srgbClr val="0070C0"/>
                </a:solidFill>
              </a:rPr>
              <a:t>comunità</a:t>
            </a:r>
            <a:r>
              <a:rPr lang="en-GB" i="1" dirty="0">
                <a:solidFill>
                  <a:srgbClr val="0070C0"/>
                </a:solidFill>
              </a:rPr>
              <a:t> di </a:t>
            </a:r>
            <a:r>
              <a:rPr lang="en-GB" i="1" dirty="0" err="1">
                <a:solidFill>
                  <a:srgbClr val="0070C0"/>
                </a:solidFill>
              </a:rPr>
              <a:t>professori</a:t>
            </a:r>
            <a:r>
              <a:rPr lang="en-GB" i="1" dirty="0">
                <a:solidFill>
                  <a:srgbClr val="0070C0"/>
                </a:solidFill>
              </a:rPr>
              <a:t> </a:t>
            </a:r>
            <a:r>
              <a:rPr lang="en-GB" dirty="0" err="1"/>
              <a:t>delle</a:t>
            </a:r>
            <a:r>
              <a:rPr lang="en-GB" dirty="0"/>
              <a:t> </a:t>
            </a:r>
            <a:r>
              <a:rPr lang="en-GB" dirty="0" err="1"/>
              <a:t>scuole</a:t>
            </a:r>
            <a:r>
              <a:rPr lang="en-GB" dirty="0"/>
              <a:t> </a:t>
            </a:r>
            <a:r>
              <a:rPr lang="en-GB" dirty="0" err="1"/>
              <a:t>superiori</a:t>
            </a:r>
            <a:r>
              <a:rPr lang="en-GB" dirty="0"/>
              <a:t> di II </a:t>
            </a:r>
            <a:r>
              <a:rPr lang="en-GB" dirty="0" err="1"/>
              <a:t>grado</a:t>
            </a: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769846-AF9F-5048-9CF0-D45043F02D95}"/>
              </a:ext>
            </a:extLst>
          </p:cNvPr>
          <p:cNvSpPr/>
          <p:nvPr/>
        </p:nvSpPr>
        <p:spPr>
          <a:xfrm>
            <a:off x="685800" y="1440053"/>
            <a:ext cx="7848600" cy="143649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Calibri"/>
              <a:cs typeface="Calibri"/>
            </a:endParaRPr>
          </a:p>
        </p:txBody>
      </p:sp>
      <p:pic>
        <p:nvPicPr>
          <p:cNvPr id="7" name="Picture 6" descr="A group of colorful squares&#10;&#10;Description automatically generated">
            <a:extLst>
              <a:ext uri="{FF2B5EF4-FFF2-40B4-BE49-F238E27FC236}">
                <a16:creationId xmlns:a16="http://schemas.microsoft.com/office/drawing/2014/main" id="{943B55DF-9972-06B8-F273-FF6B92CE5E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 t="5714" r="2918" b="8571"/>
          <a:stretch/>
        </p:blipFill>
        <p:spPr>
          <a:xfrm>
            <a:off x="6763510" y="118109"/>
            <a:ext cx="2380490" cy="1005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3291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ame&#10;&#10;Description automatically generated">
            <a:extLst>
              <a:ext uri="{FF2B5EF4-FFF2-40B4-BE49-F238E27FC236}">
                <a16:creationId xmlns:a16="http://schemas.microsoft.com/office/drawing/2014/main" id="{775DC432-2D9D-0A9E-5284-768F4B145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 descr="A red white and blue flag&#10;&#10;Description automatically generated">
            <a:extLst>
              <a:ext uri="{FF2B5EF4-FFF2-40B4-BE49-F238E27FC236}">
                <a16:creationId xmlns:a16="http://schemas.microsoft.com/office/drawing/2014/main" id="{32AA657D-541A-EF72-F9DD-F859936E16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13766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62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ame&#10;&#10;Description automatically generated">
            <a:extLst>
              <a:ext uri="{FF2B5EF4-FFF2-40B4-BE49-F238E27FC236}">
                <a16:creationId xmlns:a16="http://schemas.microsoft.com/office/drawing/2014/main" id="{775DC432-2D9D-0A9E-5284-768F4B145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A red white and blue flag&#10;&#10;Description automatically generated">
            <a:extLst>
              <a:ext uri="{FF2B5EF4-FFF2-40B4-BE49-F238E27FC236}">
                <a16:creationId xmlns:a16="http://schemas.microsoft.com/office/drawing/2014/main" id="{501B5AEC-217B-662C-6CAF-947F4F14B7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137660"/>
            <a:ext cx="838200" cy="838200"/>
          </a:xfrm>
          <a:prstGeom prst="rect">
            <a:avLst/>
          </a:prstGeom>
        </p:spPr>
      </p:pic>
      <p:pic>
        <p:nvPicPr>
          <p:cNvPr id="5" name="Picture 4" descr="C:\Users\Marco\Desktop\post it notes.png">
            <a:extLst>
              <a:ext uri="{FF2B5EF4-FFF2-40B4-BE49-F238E27FC236}">
                <a16:creationId xmlns:a16="http://schemas.microsoft.com/office/drawing/2014/main" id="{DD899143-E9E7-469A-910E-D78F1EACB0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6" t="8331" r="9954" b="5836"/>
          <a:stretch/>
        </p:blipFill>
        <p:spPr bwMode="auto">
          <a:xfrm>
            <a:off x="914400" y="1276350"/>
            <a:ext cx="3444796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3DD36CD-9AAE-8F65-6FD3-8872595B6B15}"/>
              </a:ext>
            </a:extLst>
          </p:cNvPr>
          <p:cNvSpPr txBox="1"/>
          <p:nvPr/>
        </p:nvSpPr>
        <p:spPr>
          <a:xfrm rot="21289942">
            <a:off x="1265709" y="1851453"/>
            <a:ext cx="2742177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</a:t>
            </a:r>
            <a:r>
              <a:rPr lang="en-US" sz="2400" i="1" dirty="0" err="1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inserisce</a:t>
            </a:r>
            <a:r>
              <a:rPr lang="en-US" sz="2400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nella</a:t>
            </a:r>
            <a:r>
              <a:rPr lang="en-US" sz="2400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Misura</a:t>
            </a:r>
            <a:r>
              <a:rPr lang="en-US" sz="2400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#65 del Piano di </a:t>
            </a:r>
            <a:r>
              <a:rPr lang="en-US" sz="2400" i="1" dirty="0" err="1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Implementazione</a:t>
            </a:r>
            <a:r>
              <a:rPr lang="en-US" sz="2400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della</a:t>
            </a:r>
            <a:r>
              <a:rPr lang="en-US" sz="2400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Strategia</a:t>
            </a:r>
            <a:r>
              <a:rPr lang="en-US" sz="2400" b="1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Nazionale di </a:t>
            </a:r>
            <a:r>
              <a:rPr lang="en-US" sz="2400" b="1" i="1" dirty="0" err="1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Cybersicurezza</a:t>
            </a:r>
            <a:r>
              <a:rPr lang="en-US" sz="2400" b="1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2022-2026</a:t>
            </a:r>
            <a:endParaRPr lang="en-US" sz="2400" b="1" dirty="0">
              <a:solidFill>
                <a:srgbClr val="0000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DC4BB2-3DFE-7C5F-95C1-1C00196D09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680">
            <a:off x="5247620" y="200676"/>
            <a:ext cx="3327354" cy="470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42">
            <a:extLst>
              <a:ext uri="{FF2B5EF4-FFF2-40B4-BE49-F238E27FC236}">
                <a16:creationId xmlns:a16="http://schemas.microsoft.com/office/drawing/2014/main" id="{50935668-0A3B-F6EC-8408-F8B684024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4873069"/>
            <a:ext cx="22105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it-IT" sz="1400" i="1" dirty="0">
                <a:solidFill>
                  <a:srgbClr val="000099"/>
                </a:solidFill>
                <a:latin typeface="Helvetica Neue Medium"/>
                <a:cs typeface="Helvetica Neue Medium"/>
              </a:rPr>
              <a:t>https://</a:t>
            </a:r>
            <a:r>
              <a:rPr lang="it-IT" sz="1400" i="1" dirty="0" err="1">
                <a:solidFill>
                  <a:srgbClr val="000099"/>
                </a:solidFill>
                <a:latin typeface="Helvetica Neue Medium"/>
                <a:cs typeface="Helvetica Neue Medium"/>
              </a:rPr>
              <a:t>www.acn.gov.it</a:t>
            </a:r>
            <a:endParaRPr lang="it-IT" sz="1400" i="1" dirty="0">
              <a:solidFill>
                <a:srgbClr val="000099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77682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ame&#10;&#10;Description automatically generated">
            <a:extLst>
              <a:ext uri="{FF2B5EF4-FFF2-40B4-BE49-F238E27FC236}">
                <a16:creationId xmlns:a16="http://schemas.microsoft.com/office/drawing/2014/main" id="{775DC432-2D9D-0A9E-5284-768F4B145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A red white and blue flag&#10;&#10;Description automatically generated">
            <a:extLst>
              <a:ext uri="{FF2B5EF4-FFF2-40B4-BE49-F238E27FC236}">
                <a16:creationId xmlns:a16="http://schemas.microsoft.com/office/drawing/2014/main" id="{C1B25143-538E-7AA7-4994-5D04705309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137660"/>
            <a:ext cx="838200" cy="838200"/>
          </a:xfrm>
          <a:prstGeom prst="rect">
            <a:avLst/>
          </a:prstGeom>
        </p:spPr>
      </p:pic>
      <p:pic>
        <p:nvPicPr>
          <p:cNvPr id="2" name="Picture 1" descr="C:\Users\Marco\Desktop\post it notes.png">
            <a:extLst>
              <a:ext uri="{FF2B5EF4-FFF2-40B4-BE49-F238E27FC236}">
                <a16:creationId xmlns:a16="http://schemas.microsoft.com/office/drawing/2014/main" id="{9A53F29B-58CC-3E1C-E41F-4BF295F67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6" t="8331" r="9954" b="5836"/>
          <a:stretch/>
        </p:blipFill>
        <p:spPr bwMode="auto">
          <a:xfrm>
            <a:off x="914400" y="1276350"/>
            <a:ext cx="3444796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5">
            <a:extLst>
              <a:ext uri="{FF2B5EF4-FFF2-40B4-BE49-F238E27FC236}">
                <a16:creationId xmlns:a16="http://schemas.microsoft.com/office/drawing/2014/main" id="{633D84AC-6113-393B-7D62-39324947D05B}"/>
              </a:ext>
            </a:extLst>
          </p:cNvPr>
          <p:cNvSpPr txBox="1"/>
          <p:nvPr/>
        </p:nvSpPr>
        <p:spPr>
          <a:xfrm rot="21289942">
            <a:off x="1265709" y="2099904"/>
            <a:ext cx="27421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2800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Tutti i programmi  sono sempre completamente gratuiti per i partecipanti</a:t>
            </a:r>
          </a:p>
        </p:txBody>
      </p:sp>
    </p:spTree>
    <p:extLst>
      <p:ext uri="{BB962C8B-B14F-4D97-AF65-F5344CB8AC3E}">
        <p14:creationId xmlns:p14="http://schemas.microsoft.com/office/powerpoint/2010/main" val="3878499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ame&#10;&#10;Description automatically generated">
            <a:extLst>
              <a:ext uri="{FF2B5EF4-FFF2-40B4-BE49-F238E27FC236}">
                <a16:creationId xmlns:a16="http://schemas.microsoft.com/office/drawing/2014/main" id="{775DC432-2D9D-0A9E-5284-768F4B145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A red white and blue flag&#10;&#10;Description automatically generated">
            <a:extLst>
              <a:ext uri="{FF2B5EF4-FFF2-40B4-BE49-F238E27FC236}">
                <a16:creationId xmlns:a16="http://schemas.microsoft.com/office/drawing/2014/main" id="{C1B25143-538E-7AA7-4994-5D04705309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137660"/>
            <a:ext cx="838200" cy="838200"/>
          </a:xfrm>
          <a:prstGeom prst="rect">
            <a:avLst/>
          </a:prstGeom>
        </p:spPr>
      </p:pic>
      <p:pic>
        <p:nvPicPr>
          <p:cNvPr id="2" name="Picture 1" descr="C:\Users\Marco\Desktop\post it notes.png">
            <a:extLst>
              <a:ext uri="{FF2B5EF4-FFF2-40B4-BE49-F238E27FC236}">
                <a16:creationId xmlns:a16="http://schemas.microsoft.com/office/drawing/2014/main" id="{9A53F29B-58CC-3E1C-E41F-4BF295F67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6" t="8331" r="9954" b="5836"/>
          <a:stretch/>
        </p:blipFill>
        <p:spPr bwMode="auto">
          <a:xfrm>
            <a:off x="914400" y="1276350"/>
            <a:ext cx="3444796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5">
            <a:extLst>
              <a:ext uri="{FF2B5EF4-FFF2-40B4-BE49-F238E27FC236}">
                <a16:creationId xmlns:a16="http://schemas.microsoft.com/office/drawing/2014/main" id="{633D84AC-6113-393B-7D62-39324947D05B}"/>
              </a:ext>
            </a:extLst>
          </p:cNvPr>
          <p:cNvSpPr txBox="1"/>
          <p:nvPr/>
        </p:nvSpPr>
        <p:spPr>
          <a:xfrm rot="21289942">
            <a:off x="1265709" y="2099904"/>
            <a:ext cx="27421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2800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Tutti i programmi  sono sempre completamente gratuiti per i partecipanti</a:t>
            </a:r>
          </a:p>
        </p:txBody>
      </p:sp>
      <p:pic>
        <p:nvPicPr>
          <p:cNvPr id="6" name="Picture 5" descr="C:\Users\Marco\Desktop\post it notes.png">
            <a:extLst>
              <a:ext uri="{FF2B5EF4-FFF2-40B4-BE49-F238E27FC236}">
                <a16:creationId xmlns:a16="http://schemas.microsoft.com/office/drawing/2014/main" id="{EC175AE6-1447-F1E9-430D-0A8216A82B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6" t="8331" r="9954" b="5836"/>
          <a:stretch/>
        </p:blipFill>
        <p:spPr bwMode="auto">
          <a:xfrm>
            <a:off x="5089604" y="1200150"/>
            <a:ext cx="3444796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5">
            <a:extLst>
              <a:ext uri="{FF2B5EF4-FFF2-40B4-BE49-F238E27FC236}">
                <a16:creationId xmlns:a16="http://schemas.microsoft.com/office/drawing/2014/main" id="{56ECE195-1852-60B9-5502-AE0F72861779}"/>
              </a:ext>
            </a:extLst>
          </p:cNvPr>
          <p:cNvSpPr txBox="1"/>
          <p:nvPr/>
        </p:nvSpPr>
        <p:spPr>
          <a:xfrm rot="21289942">
            <a:off x="5440913" y="2411503"/>
            <a:ext cx="2742177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2800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Grazie ai numerosi sponsor privati e pubblici!</a:t>
            </a:r>
          </a:p>
        </p:txBody>
      </p:sp>
    </p:spTree>
    <p:extLst>
      <p:ext uri="{BB962C8B-B14F-4D97-AF65-F5344CB8AC3E}">
        <p14:creationId xmlns:p14="http://schemas.microsoft.com/office/powerpoint/2010/main" val="4238663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ame&#10;&#10;Description automatically generated">
            <a:extLst>
              <a:ext uri="{FF2B5EF4-FFF2-40B4-BE49-F238E27FC236}">
                <a16:creationId xmlns:a16="http://schemas.microsoft.com/office/drawing/2014/main" id="{775DC432-2D9D-0A9E-5284-768F4B145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 descr="A red white and blue flag&#10;&#10;Description automatically generated">
            <a:extLst>
              <a:ext uri="{FF2B5EF4-FFF2-40B4-BE49-F238E27FC236}">
                <a16:creationId xmlns:a16="http://schemas.microsoft.com/office/drawing/2014/main" id="{06A818A7-9307-10DE-C7AF-4CF3F3F2F9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13766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26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EBD50-E9F1-7794-B12B-8D0F1B9B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 vari programmi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6E7F8E-4B29-C429-07D1-4EB97D48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015D1D-CC0C-3B8C-0914-09C9D133A80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IT" dirty="0"/>
              <a:t>A</a:t>
            </a:r>
            <a:r>
              <a:rPr lang="en-GB" dirty="0"/>
              <a:t>n</a:t>
            </a:r>
            <a:r>
              <a:rPr lang="en-IT" dirty="0"/>
              <a:t>alizziamo separatamente le 3 “linee” </a:t>
            </a:r>
            <a:br>
              <a:rPr lang="en-IT" dirty="0"/>
            </a:br>
            <a:br>
              <a:rPr lang="en-IT" dirty="0"/>
            </a:br>
            <a:br>
              <a:rPr lang="en-IT" dirty="0"/>
            </a:br>
            <a:br>
              <a:rPr lang="en-IT" dirty="0"/>
            </a:br>
            <a:br>
              <a:rPr lang="en-IT" dirty="0"/>
            </a:br>
            <a:br>
              <a:rPr lang="en-IT" dirty="0"/>
            </a:br>
            <a:r>
              <a:rPr lang="en-IT" dirty="0"/>
              <a:t>e le loro principali “stazioni”</a:t>
            </a:r>
          </a:p>
        </p:txBody>
      </p:sp>
      <p:pic>
        <p:nvPicPr>
          <p:cNvPr id="5" name="Picture 4" descr="A diagram of a game&#10;&#10;Description automatically generated">
            <a:extLst>
              <a:ext uri="{FF2B5EF4-FFF2-40B4-BE49-F238E27FC236}">
                <a16:creationId xmlns:a16="http://schemas.microsoft.com/office/drawing/2014/main" id="{44208397-1799-29C5-1072-C862E5B892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r="4167" b="82593"/>
          <a:stretch/>
        </p:blipFill>
        <p:spPr>
          <a:xfrm>
            <a:off x="2133599" y="1801748"/>
            <a:ext cx="4232343" cy="198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91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EBD50-E9F1-7794-B12B-8D0F1B9B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Linea </a:t>
            </a:r>
            <a:r>
              <a:rPr lang="en-IT" i="1" dirty="0">
                <a:solidFill>
                  <a:srgbClr val="0070C0"/>
                </a:solidFill>
              </a:rPr>
              <a:t>Training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6E7F8E-4B29-C429-07D1-4EB97D48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 descr="A diagram of a game&#10;&#10;Description automatically generated">
            <a:extLst>
              <a:ext uri="{FF2B5EF4-FFF2-40B4-BE49-F238E27FC236}">
                <a16:creationId xmlns:a16="http://schemas.microsoft.com/office/drawing/2014/main" id="{44208397-1799-29C5-1072-C862E5B892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r="4167" b="82593"/>
          <a:stretch/>
        </p:blipFill>
        <p:spPr>
          <a:xfrm>
            <a:off x="2133599" y="1801748"/>
            <a:ext cx="4232343" cy="19892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A79524-3D81-8281-851A-07C386FACBBF}"/>
              </a:ext>
            </a:extLst>
          </p:cNvPr>
          <p:cNvSpPr/>
          <p:nvPr/>
        </p:nvSpPr>
        <p:spPr>
          <a:xfrm flipV="1">
            <a:off x="2590800" y="2647950"/>
            <a:ext cx="3276600" cy="76200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615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7AFE57C0-7F9D-7169-3BC7-37255C404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 descr="A red white and blue flag&#10;&#10;Description automatically generated">
            <a:extLst>
              <a:ext uri="{FF2B5EF4-FFF2-40B4-BE49-F238E27FC236}">
                <a16:creationId xmlns:a16="http://schemas.microsoft.com/office/drawing/2014/main" id="{602A8282-80E4-90BD-64E5-EC1B8FCBAF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13766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06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7AFE57C0-7F9D-7169-3BC7-37255C404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oughnut 1">
            <a:extLst>
              <a:ext uri="{FF2B5EF4-FFF2-40B4-BE49-F238E27FC236}">
                <a16:creationId xmlns:a16="http://schemas.microsoft.com/office/drawing/2014/main" id="{9B00A234-EA9A-2590-ABF1-53CA956EB2DB}"/>
              </a:ext>
            </a:extLst>
          </p:cNvPr>
          <p:cNvSpPr/>
          <p:nvPr/>
        </p:nvSpPr>
        <p:spPr>
          <a:xfrm>
            <a:off x="4191000" y="1962150"/>
            <a:ext cx="1371600" cy="1371600"/>
          </a:xfrm>
          <a:prstGeom prst="donut">
            <a:avLst>
              <a:gd name="adj" fmla="val 897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pic>
        <p:nvPicPr>
          <p:cNvPr id="3" name="Picture 2" descr="A red white and blue flag&#10;&#10;Description automatically generated">
            <a:extLst>
              <a:ext uri="{FF2B5EF4-FFF2-40B4-BE49-F238E27FC236}">
                <a16:creationId xmlns:a16="http://schemas.microsoft.com/office/drawing/2014/main" id="{8BA3350D-3366-8239-98A2-E45ADCF962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13766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43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r>
              <a:rPr lang="en-US" sz="1400" dirty="0"/>
              <a:t>We disclaim any warranties or representations as to the accuracy or completeness of this material.</a:t>
            </a:r>
          </a:p>
          <a:p>
            <a:r>
              <a:rPr lang="en-US" sz="1400" dirty="0"/>
              <a:t>Materials are provided “as is” without warranty of any kind, either express or implied, including without limitation, warranties of merchantability, fitness for a particular purpose, and non-infringement. </a:t>
            </a:r>
          </a:p>
          <a:p>
            <a:r>
              <a:rPr lang="en-US" sz="1400" dirty="0"/>
              <a:t>Under no circumstances shall we be liable for any loss, damage, liability or expense incurred or suffered which is claimed to have resulted from use of this material.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F82E0A0-C266-4798-8C8F-B9F91E9DA37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License Information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Disclaimer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400" dirty="0"/>
              <a:t>This presentation is licensed under the </a:t>
            </a:r>
            <a:br>
              <a:rPr lang="en-US" sz="1400" dirty="0"/>
            </a:br>
            <a:r>
              <a:rPr lang="en-US" sz="1400" dirty="0"/>
              <a:t>Creative Commons </a:t>
            </a:r>
            <a:r>
              <a:rPr lang="it-IT" sz="1400" dirty="0"/>
              <a:t>BY-NC </a:t>
            </a:r>
            <a:r>
              <a:rPr lang="en-US" sz="1400" dirty="0"/>
              <a:t>License</a:t>
            </a:r>
          </a:p>
          <a:p>
            <a:pPr marL="0" indent="0" algn="ctr">
              <a:buNone/>
            </a:pPr>
            <a:endParaRPr lang="en-US" sz="1400" dirty="0"/>
          </a:p>
          <a:p>
            <a:pPr marL="0" indent="0" algn="ctr">
              <a:buNone/>
            </a:pPr>
            <a:endParaRPr lang="en-US" sz="1400" dirty="0"/>
          </a:p>
          <a:p>
            <a:pPr marL="0" indent="0" algn="ctr">
              <a:buNone/>
            </a:pPr>
            <a:endParaRPr lang="en-US" sz="1400" dirty="0"/>
          </a:p>
          <a:p>
            <a:pPr marL="0" indent="0" algn="ctr">
              <a:buNone/>
            </a:pPr>
            <a:endParaRPr lang="en-US" sz="1400" dirty="0"/>
          </a:p>
          <a:p>
            <a:pPr marL="0" indent="0" algn="ctr">
              <a:buNone/>
            </a:pPr>
            <a:endParaRPr lang="en-US" sz="1400" dirty="0"/>
          </a:p>
          <a:p>
            <a:pPr marL="0" indent="0" algn="ctr">
              <a:buNone/>
            </a:pPr>
            <a:r>
              <a:rPr lang="en-US" sz="1400" dirty="0"/>
              <a:t>To view a copy of the license, visit:</a:t>
            </a:r>
          </a:p>
          <a:p>
            <a:pPr marL="0" indent="0" algn="ctr">
              <a:buNone/>
            </a:pPr>
            <a:r>
              <a:rPr lang="it-IT" sz="1400" dirty="0"/>
              <a:t>http://</a:t>
            </a:r>
            <a:r>
              <a:rPr lang="it-IT" sz="1400" dirty="0" err="1"/>
              <a:t>creativecommons.org</a:t>
            </a:r>
            <a:r>
              <a:rPr lang="it-IT" sz="1400" dirty="0"/>
              <a:t>/</a:t>
            </a:r>
            <a:r>
              <a:rPr lang="it-IT" sz="1400" dirty="0" err="1"/>
              <a:t>licenses</a:t>
            </a:r>
            <a:r>
              <a:rPr lang="it-IT" sz="1400" dirty="0"/>
              <a:t>/by-</a:t>
            </a:r>
            <a:r>
              <a:rPr lang="it-IT" sz="1400" dirty="0" err="1"/>
              <a:t>nc</a:t>
            </a:r>
            <a:r>
              <a:rPr lang="it-IT" sz="1400" dirty="0"/>
              <a:t>/3.0/</a:t>
            </a:r>
            <a:r>
              <a:rPr lang="it-IT" sz="1400" dirty="0" err="1"/>
              <a:t>legalcode</a:t>
            </a:r>
            <a:endParaRPr lang="it-IT" sz="1400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License &amp; Disclaimer</a:t>
            </a:r>
          </a:p>
        </p:txBody>
      </p:sp>
      <p:pic>
        <p:nvPicPr>
          <p:cNvPr id="8" name="Immagine 6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2647950"/>
            <a:ext cx="3286126" cy="114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59781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BA40B202-48E7-60E9-265D-1127E4C9D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8AA643-39AA-E139-01CF-A0445994BE55}"/>
              </a:ext>
            </a:extLst>
          </p:cNvPr>
          <p:cNvSpPr txBox="1">
            <a:spLocks/>
          </p:cNvSpPr>
          <p:nvPr/>
        </p:nvSpPr>
        <p:spPr>
          <a:xfrm>
            <a:off x="4953000" y="1047750"/>
            <a:ext cx="3701901" cy="3268625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dirty="0"/>
              <a:t>Primo </a:t>
            </a:r>
            <a:r>
              <a:rPr lang="en-GB" dirty="0" err="1"/>
              <a:t>programma</a:t>
            </a:r>
            <a:r>
              <a:rPr lang="en-GB" dirty="0"/>
              <a:t> </a:t>
            </a:r>
            <a:r>
              <a:rPr lang="en-GB" dirty="0" err="1"/>
              <a:t>italiano</a:t>
            </a:r>
            <a:r>
              <a:rPr lang="en-GB" dirty="0"/>
              <a:t> di </a:t>
            </a:r>
            <a:r>
              <a:rPr lang="en-GB" dirty="0" err="1"/>
              <a:t>formazione</a:t>
            </a:r>
            <a:r>
              <a:rPr lang="en-GB" dirty="0"/>
              <a:t> in </a:t>
            </a:r>
            <a:r>
              <a:rPr lang="en-GB" dirty="0" err="1"/>
              <a:t>cybersicurezza</a:t>
            </a:r>
            <a:r>
              <a:rPr lang="en-GB" dirty="0"/>
              <a:t> per </a:t>
            </a:r>
            <a:r>
              <a:rPr lang="en-GB" dirty="0" err="1"/>
              <a:t>studenti</a:t>
            </a:r>
            <a:r>
              <a:rPr lang="en-GB" dirty="0"/>
              <a:t> </a:t>
            </a:r>
            <a:r>
              <a:rPr lang="en-GB" dirty="0" err="1"/>
              <a:t>universitari</a:t>
            </a:r>
            <a:r>
              <a:rPr lang="en-GB" dirty="0"/>
              <a:t> o </a:t>
            </a:r>
            <a:r>
              <a:rPr lang="en-GB" dirty="0" err="1"/>
              <a:t>degli</a:t>
            </a:r>
            <a:r>
              <a:rPr lang="en-GB" dirty="0"/>
              <a:t> </a:t>
            </a:r>
            <a:r>
              <a:rPr lang="en-GB" dirty="0" err="1"/>
              <a:t>istituti</a:t>
            </a:r>
            <a:r>
              <a:rPr lang="en-GB" dirty="0"/>
              <a:t> </a:t>
            </a:r>
            <a:r>
              <a:rPr lang="en-GB" dirty="0" err="1"/>
              <a:t>superiori</a:t>
            </a:r>
            <a:r>
              <a:rPr lang="en-GB" dirty="0"/>
              <a:t> di II </a:t>
            </a:r>
            <a:r>
              <a:rPr lang="en-GB" dirty="0" err="1"/>
              <a:t>grado</a:t>
            </a:r>
            <a:r>
              <a:rPr lang="en-GB" dirty="0"/>
              <a:t> (16-24 anni)</a:t>
            </a:r>
          </a:p>
        </p:txBody>
      </p:sp>
    </p:spTree>
    <p:extLst>
      <p:ext uri="{BB962C8B-B14F-4D97-AF65-F5344CB8AC3E}">
        <p14:creationId xmlns:p14="http://schemas.microsoft.com/office/powerpoint/2010/main" val="3154083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BA40B202-48E7-60E9-265D-1127E4C9D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8AA643-39AA-E139-01CF-A0445994BE55}"/>
              </a:ext>
            </a:extLst>
          </p:cNvPr>
          <p:cNvSpPr txBox="1">
            <a:spLocks/>
          </p:cNvSpPr>
          <p:nvPr/>
        </p:nvSpPr>
        <p:spPr>
          <a:xfrm>
            <a:off x="4953000" y="1047750"/>
            <a:ext cx="3701901" cy="3268625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/>
              <a:t>Primo programma italiano di formazione in cybersicurezza per studenti universitari o degli istituti superiori di II grado (16-24 anni)</a:t>
            </a:r>
            <a:endParaRPr lang="en-GB" dirty="0"/>
          </a:p>
        </p:txBody>
      </p:sp>
      <p:pic>
        <p:nvPicPr>
          <p:cNvPr id="2" name="Picture 1" descr="C:\Users\Marco\Desktop\post it notes.png">
            <a:extLst>
              <a:ext uri="{FF2B5EF4-FFF2-40B4-BE49-F238E27FC236}">
                <a16:creationId xmlns:a16="http://schemas.microsoft.com/office/drawing/2014/main" id="{B90696A0-5CEF-2CFF-71E1-14C70F0F31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6" t="8331" r="9954" b="5836"/>
          <a:stretch/>
        </p:blipFill>
        <p:spPr bwMode="auto">
          <a:xfrm>
            <a:off x="304800" y="387027"/>
            <a:ext cx="4202784" cy="4369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5">
            <a:extLst>
              <a:ext uri="{FF2B5EF4-FFF2-40B4-BE49-F238E27FC236}">
                <a16:creationId xmlns:a16="http://schemas.microsoft.com/office/drawing/2014/main" id="{2934D7F0-D75F-B2E5-FC5E-3A530B1A1A1B}"/>
              </a:ext>
            </a:extLst>
          </p:cNvPr>
          <p:cNvSpPr txBox="1"/>
          <p:nvPr/>
        </p:nvSpPr>
        <p:spPr>
          <a:xfrm rot="21289942">
            <a:off x="609821" y="1525566"/>
            <a:ext cx="377913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0350" algn="ctr">
              <a:spcBef>
                <a:spcPts val="1200"/>
              </a:spcBef>
            </a:pPr>
            <a:r>
              <a:rPr lang="it-IT" sz="2800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oggi:</a:t>
            </a:r>
          </a:p>
          <a:p>
            <a:pPr marL="465138" indent="-457200">
              <a:spcBef>
                <a:spcPts val="1200"/>
              </a:spcBef>
              <a:buFontTx/>
              <a:buChar char="-"/>
            </a:pPr>
            <a:r>
              <a:rPr lang="en-US" sz="2800" b="1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29.270 </a:t>
            </a:r>
            <a:r>
              <a:rPr lang="it-IT" sz="2800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iscritti</a:t>
            </a:r>
          </a:p>
          <a:p>
            <a:pPr marL="465138" indent="-457200">
              <a:spcBef>
                <a:spcPts val="1200"/>
              </a:spcBef>
              <a:buFontTx/>
              <a:buChar char="-"/>
            </a:pPr>
            <a:r>
              <a:rPr lang="it-IT" sz="2800" b="1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4.550</a:t>
            </a:r>
            <a:r>
              <a:rPr lang="it-IT" sz="2800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partecipanti</a:t>
            </a:r>
          </a:p>
        </p:txBody>
      </p:sp>
    </p:spTree>
    <p:extLst>
      <p:ext uri="{BB962C8B-B14F-4D97-AF65-F5344CB8AC3E}">
        <p14:creationId xmlns:p14="http://schemas.microsoft.com/office/powerpoint/2010/main" val="3564278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BA40B202-48E7-60E9-265D-1127E4C9D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8AA643-39AA-E139-01CF-A0445994BE55}"/>
              </a:ext>
            </a:extLst>
          </p:cNvPr>
          <p:cNvSpPr txBox="1">
            <a:spLocks/>
          </p:cNvSpPr>
          <p:nvPr/>
        </p:nvSpPr>
        <p:spPr>
          <a:xfrm>
            <a:off x="4953000" y="1047750"/>
            <a:ext cx="3701901" cy="3268625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/>
              <a:t>Primo programma italiano di formazione in cybersicurezza per studenti universitari o degli istituti superiori di II grado (16-24 anni)</a:t>
            </a:r>
            <a:endParaRPr lang="en-GB" dirty="0"/>
          </a:p>
        </p:txBody>
      </p:sp>
      <p:pic>
        <p:nvPicPr>
          <p:cNvPr id="2" name="Picture 1" descr="C:\Users\Marco\Desktop\post it notes.png">
            <a:extLst>
              <a:ext uri="{FF2B5EF4-FFF2-40B4-BE49-F238E27FC236}">
                <a16:creationId xmlns:a16="http://schemas.microsoft.com/office/drawing/2014/main" id="{B90696A0-5CEF-2CFF-71E1-14C70F0F31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6" t="8331" r="9954" b="5836"/>
          <a:stretch/>
        </p:blipFill>
        <p:spPr bwMode="auto">
          <a:xfrm>
            <a:off x="304800" y="387027"/>
            <a:ext cx="4202784" cy="4369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5">
            <a:extLst>
              <a:ext uri="{FF2B5EF4-FFF2-40B4-BE49-F238E27FC236}">
                <a16:creationId xmlns:a16="http://schemas.microsoft.com/office/drawing/2014/main" id="{9DE7EB77-273D-F15F-6E6A-CA1714E887BA}"/>
              </a:ext>
            </a:extLst>
          </p:cNvPr>
          <p:cNvSpPr txBox="1"/>
          <p:nvPr/>
        </p:nvSpPr>
        <p:spPr>
          <a:xfrm rot="21289942">
            <a:off x="609821" y="1525566"/>
            <a:ext cx="377913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0350" algn="ctr">
              <a:spcBef>
                <a:spcPts val="1200"/>
              </a:spcBef>
            </a:pPr>
            <a:r>
              <a:rPr lang="it-IT" sz="2800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oggi:</a:t>
            </a:r>
          </a:p>
          <a:p>
            <a:pPr marL="465138" indent="-457200">
              <a:spcBef>
                <a:spcPts val="1200"/>
              </a:spcBef>
              <a:buFontTx/>
              <a:buChar char="-"/>
            </a:pPr>
            <a:r>
              <a:rPr lang="en-US" sz="2800" b="1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29.270 </a:t>
            </a:r>
            <a:r>
              <a:rPr lang="it-IT" sz="2800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iscritti</a:t>
            </a:r>
          </a:p>
          <a:p>
            <a:pPr marL="465138" indent="-457200">
              <a:spcBef>
                <a:spcPts val="1200"/>
              </a:spcBef>
              <a:buFontTx/>
              <a:buChar char="-"/>
            </a:pPr>
            <a:r>
              <a:rPr lang="it-IT" sz="2800" b="1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4.550</a:t>
            </a:r>
            <a:r>
              <a:rPr lang="it-IT" sz="2800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partecipanti</a:t>
            </a:r>
          </a:p>
        </p:txBody>
      </p:sp>
      <p:pic>
        <p:nvPicPr>
          <p:cNvPr id="6" name="Picture 5" descr="C:\Users\Marco\Desktop\post it notes.png">
            <a:extLst>
              <a:ext uri="{FF2B5EF4-FFF2-40B4-BE49-F238E27FC236}">
                <a16:creationId xmlns:a16="http://schemas.microsoft.com/office/drawing/2014/main" id="{030B4859-714B-6C68-4C53-51E732616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6" t="8331" r="9954" b="5836"/>
          <a:stretch/>
        </p:blipFill>
        <p:spPr bwMode="auto">
          <a:xfrm>
            <a:off x="4788816" y="387027"/>
            <a:ext cx="4202784" cy="4369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5">
            <a:extLst>
              <a:ext uri="{FF2B5EF4-FFF2-40B4-BE49-F238E27FC236}">
                <a16:creationId xmlns:a16="http://schemas.microsoft.com/office/drawing/2014/main" id="{B11A26DF-77C5-D09B-BB6B-9043194E5E5B}"/>
              </a:ext>
            </a:extLst>
          </p:cNvPr>
          <p:cNvSpPr txBox="1"/>
          <p:nvPr/>
        </p:nvSpPr>
        <p:spPr>
          <a:xfrm rot="21289942">
            <a:off x="5093837" y="1514269"/>
            <a:ext cx="377913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0350" algn="ctr">
              <a:spcBef>
                <a:spcPts val="1200"/>
              </a:spcBef>
            </a:pPr>
            <a:r>
              <a:rPr lang="en-US" sz="2800" i="1" dirty="0" err="1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L’edizione</a:t>
            </a:r>
            <a:r>
              <a:rPr lang="en-US" sz="2800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2024:</a:t>
            </a:r>
          </a:p>
          <a:p>
            <a:pPr marL="465138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43 </a:t>
            </a:r>
            <a:r>
              <a:rPr kumimoji="0" lang="en-US" sz="2800" i="1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sedi</a:t>
            </a: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</a:t>
            </a:r>
            <a:r>
              <a:rPr kumimoji="0" lang="en-US" sz="2800" i="1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squadre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65138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4,100+ </a:t>
            </a:r>
            <a:r>
              <a:rPr lang="it-IT" sz="2800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iscritti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65138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1,075 </a:t>
            </a:r>
            <a:r>
              <a:rPr lang="it-IT" sz="2800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partecipanti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81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BA40B202-48E7-60E9-265D-1127E4C9D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2" name="Rectangle 42">
            <a:extLst>
              <a:ext uri="{FF2B5EF4-FFF2-40B4-BE49-F238E27FC236}">
                <a16:creationId xmlns:a16="http://schemas.microsoft.com/office/drawing/2014/main" id="{78BAFE5C-DFD1-7C62-91DE-E66676684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54509"/>
            <a:ext cx="3733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Workflow</a:t>
            </a:r>
            <a:endParaRPr lang="it-IT" sz="200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B6BDAE2-405A-8A11-FB99-862BEAEDB10A}"/>
              </a:ext>
            </a:extLst>
          </p:cNvPr>
          <p:cNvSpPr txBox="1">
            <a:spLocks/>
          </p:cNvSpPr>
          <p:nvPr/>
        </p:nvSpPr>
        <p:spPr>
          <a:xfrm>
            <a:off x="4953000" y="1352550"/>
            <a:ext cx="3886200" cy="32686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i="1" dirty="0">
                <a:solidFill>
                  <a:srgbClr val="0070C0"/>
                </a:solidFill>
              </a:rPr>
              <a:t>2 Test di </a:t>
            </a:r>
            <a:r>
              <a:rPr lang="en-US" i="1" dirty="0" err="1">
                <a:solidFill>
                  <a:srgbClr val="0070C0"/>
                </a:solidFill>
              </a:rPr>
              <a:t>ammissione</a:t>
            </a:r>
            <a:endParaRPr lang="en-US" i="1" dirty="0">
              <a:solidFill>
                <a:srgbClr val="0070C0"/>
              </a:solidFill>
            </a:endParaRPr>
          </a:p>
          <a:p>
            <a:r>
              <a:rPr lang="en-US" i="1" dirty="0" err="1">
                <a:solidFill>
                  <a:srgbClr val="0070C0"/>
                </a:solidFill>
              </a:rPr>
              <a:t>Formazione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delle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squadre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dirty="0"/>
              <a:t>(20 </a:t>
            </a:r>
            <a:r>
              <a:rPr lang="en-US" dirty="0" err="1"/>
              <a:t>studenti</a:t>
            </a:r>
            <a:r>
              <a:rPr lang="en-US" dirty="0"/>
              <a:t>/</a:t>
            </a:r>
            <a:r>
              <a:rPr lang="en-US" dirty="0" err="1"/>
              <a:t>squadra</a:t>
            </a:r>
            <a:r>
              <a:rPr lang="en-US" dirty="0"/>
              <a:t>)</a:t>
            </a:r>
          </a:p>
          <a:p>
            <a:r>
              <a:rPr lang="en-US" i="1" dirty="0" err="1">
                <a:solidFill>
                  <a:srgbClr val="0070C0"/>
                </a:solidFill>
              </a:rPr>
              <a:t>Percorso</a:t>
            </a:r>
            <a:r>
              <a:rPr lang="en-US" i="1" dirty="0">
                <a:solidFill>
                  <a:srgbClr val="0070C0"/>
                </a:solidFill>
              </a:rPr>
              <a:t> di </a:t>
            </a:r>
            <a:r>
              <a:rPr lang="en-US" i="1" dirty="0" err="1">
                <a:solidFill>
                  <a:srgbClr val="0070C0"/>
                </a:solidFill>
              </a:rPr>
              <a:t>formazione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dirty="0"/>
              <a:t>  </a:t>
            </a:r>
            <a:br>
              <a:rPr lang="en-US" dirty="0"/>
            </a:br>
            <a:r>
              <a:rPr lang="en-US" dirty="0"/>
              <a:t>12 </a:t>
            </a:r>
            <a:r>
              <a:rPr lang="en-US" dirty="0" err="1"/>
              <a:t>settimane</a:t>
            </a:r>
            <a:r>
              <a:rPr lang="en-US" dirty="0"/>
              <a:t>, 6+ h/sett</a:t>
            </a:r>
          </a:p>
          <a:p>
            <a:r>
              <a:rPr lang="en-US" i="1" dirty="0">
                <a:solidFill>
                  <a:srgbClr val="0070C0"/>
                </a:solidFill>
              </a:rPr>
              <a:t>2 </a:t>
            </a:r>
            <a:r>
              <a:rPr lang="en-US" i="1" dirty="0" err="1">
                <a:solidFill>
                  <a:srgbClr val="0070C0"/>
                </a:solidFill>
              </a:rPr>
              <a:t>Competizioni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finali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dirty="0"/>
              <a:t>–</a:t>
            </a:r>
            <a:br>
              <a:rPr lang="en-US" dirty="0"/>
            </a:br>
            <a:r>
              <a:rPr lang="en-US" dirty="0"/>
              <a:t>CTF Jeopardy &amp; Attack/Defense</a:t>
            </a:r>
          </a:p>
        </p:txBody>
      </p:sp>
    </p:spTree>
    <p:extLst>
      <p:ext uri="{BB962C8B-B14F-4D97-AF65-F5344CB8AC3E}">
        <p14:creationId xmlns:p14="http://schemas.microsoft.com/office/powerpoint/2010/main" val="11226097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BA40B202-48E7-60E9-265D-1127E4C9D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2" name="Rectangle 42">
            <a:extLst>
              <a:ext uri="{FF2B5EF4-FFF2-40B4-BE49-F238E27FC236}">
                <a16:creationId xmlns:a16="http://schemas.microsoft.com/office/drawing/2014/main" id="{78BAFE5C-DFD1-7C62-91DE-E66676684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54509"/>
            <a:ext cx="3733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Workflow</a:t>
            </a:r>
            <a:endParaRPr lang="it-IT" sz="200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B6BDAE2-405A-8A11-FB99-862BEAEDB10A}"/>
              </a:ext>
            </a:extLst>
          </p:cNvPr>
          <p:cNvSpPr txBox="1">
            <a:spLocks/>
          </p:cNvSpPr>
          <p:nvPr/>
        </p:nvSpPr>
        <p:spPr>
          <a:xfrm>
            <a:off x="4953000" y="1352550"/>
            <a:ext cx="3886200" cy="32686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i="1" dirty="0">
                <a:solidFill>
                  <a:srgbClr val="0070C0"/>
                </a:solidFill>
              </a:rPr>
              <a:t>2 Test di </a:t>
            </a:r>
            <a:r>
              <a:rPr lang="en-US" i="1" dirty="0" err="1">
                <a:solidFill>
                  <a:srgbClr val="0070C0"/>
                </a:solidFill>
              </a:rPr>
              <a:t>ammissione</a:t>
            </a:r>
            <a:endParaRPr lang="en-US" i="1" dirty="0">
              <a:solidFill>
                <a:srgbClr val="0070C0"/>
              </a:solidFill>
            </a:endParaRPr>
          </a:p>
          <a:p>
            <a:r>
              <a:rPr lang="en-US" i="1" dirty="0" err="1">
                <a:solidFill>
                  <a:srgbClr val="0070C0"/>
                </a:solidFill>
              </a:rPr>
              <a:t>Formazione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delle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squadre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dirty="0"/>
              <a:t>(20 </a:t>
            </a:r>
            <a:r>
              <a:rPr lang="en-US" dirty="0" err="1"/>
              <a:t>studenti</a:t>
            </a:r>
            <a:r>
              <a:rPr lang="en-US" dirty="0"/>
              <a:t>/</a:t>
            </a:r>
            <a:r>
              <a:rPr lang="en-US" dirty="0" err="1"/>
              <a:t>squadra</a:t>
            </a:r>
            <a:r>
              <a:rPr lang="en-US" dirty="0"/>
              <a:t>)</a:t>
            </a:r>
          </a:p>
          <a:p>
            <a:r>
              <a:rPr lang="en-US" i="1" dirty="0" err="1">
                <a:solidFill>
                  <a:srgbClr val="0070C0"/>
                </a:solidFill>
              </a:rPr>
              <a:t>Percorso</a:t>
            </a:r>
            <a:r>
              <a:rPr lang="en-US" i="1" dirty="0">
                <a:solidFill>
                  <a:srgbClr val="0070C0"/>
                </a:solidFill>
              </a:rPr>
              <a:t> di </a:t>
            </a:r>
            <a:r>
              <a:rPr lang="en-US" i="1" dirty="0" err="1">
                <a:solidFill>
                  <a:srgbClr val="0070C0"/>
                </a:solidFill>
              </a:rPr>
              <a:t>formazione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dirty="0"/>
              <a:t>  </a:t>
            </a:r>
            <a:br>
              <a:rPr lang="en-US" dirty="0"/>
            </a:br>
            <a:r>
              <a:rPr lang="en-US" dirty="0"/>
              <a:t>12 </a:t>
            </a:r>
            <a:r>
              <a:rPr lang="en-US" dirty="0" err="1"/>
              <a:t>settimane</a:t>
            </a:r>
            <a:r>
              <a:rPr lang="en-US" dirty="0"/>
              <a:t>, 6+ h/sett</a:t>
            </a:r>
          </a:p>
          <a:p>
            <a:r>
              <a:rPr lang="en-US" i="1" dirty="0">
                <a:solidFill>
                  <a:srgbClr val="0070C0"/>
                </a:solidFill>
              </a:rPr>
              <a:t>2 </a:t>
            </a:r>
            <a:r>
              <a:rPr lang="en-US" i="1" dirty="0" err="1">
                <a:solidFill>
                  <a:srgbClr val="0070C0"/>
                </a:solidFill>
              </a:rPr>
              <a:t>Competizioni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finali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dirty="0"/>
              <a:t>–</a:t>
            </a:r>
            <a:br>
              <a:rPr lang="en-US" dirty="0"/>
            </a:br>
            <a:r>
              <a:rPr lang="en-US" dirty="0"/>
              <a:t>CTF Jeopardy &amp; Attack/Defense</a:t>
            </a:r>
          </a:p>
        </p:txBody>
      </p:sp>
      <p:pic>
        <p:nvPicPr>
          <p:cNvPr id="4" name="Content Placeholder 6" descr="A group of people holding up a trophy&#10;&#10;Description automatically generated">
            <a:extLst>
              <a:ext uri="{FF2B5EF4-FFF2-40B4-BE49-F238E27FC236}">
                <a16:creationId xmlns:a16="http://schemas.microsoft.com/office/drawing/2014/main" id="{77CB9A40-1B7D-AC6C-0553-E73111E43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3233">
            <a:off x="857054" y="389834"/>
            <a:ext cx="7856244" cy="4419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9523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BA40B202-48E7-60E9-265D-1127E4C9D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B9BD9FA-09E4-2D46-2DBA-DD0B36F5A977}"/>
              </a:ext>
            </a:extLst>
          </p:cNvPr>
          <p:cNvSpPr txBox="1">
            <a:spLocks/>
          </p:cNvSpPr>
          <p:nvPr/>
        </p:nvSpPr>
        <p:spPr>
          <a:xfrm>
            <a:off x="4953000" y="590550"/>
            <a:ext cx="3810000" cy="3657600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1200"/>
              </a:spcBef>
            </a:pPr>
            <a:r>
              <a:rPr lang="it-IT" i="1" dirty="0">
                <a:solidFill>
                  <a:srgbClr val="000090"/>
                </a:solidFill>
              </a:rPr>
              <a:t>Ricadute :                 </a:t>
            </a:r>
            <a:r>
              <a:rPr lang="it-IT" dirty="0">
                <a:solidFill>
                  <a:srgbClr val="000090"/>
                </a:solidFill>
              </a:rPr>
              <a:t> (2)</a:t>
            </a:r>
            <a:endParaRPr lang="it-IT" i="1" dirty="0">
              <a:solidFill>
                <a:srgbClr val="000090"/>
              </a:solidFill>
            </a:endParaRPr>
          </a:p>
          <a:p>
            <a:pPr lvl="1"/>
            <a:r>
              <a:rPr lang="en-US" sz="2200" dirty="0" err="1"/>
              <a:t>Possibilità</a:t>
            </a:r>
            <a:r>
              <a:rPr lang="en-US" sz="2200" dirty="0"/>
              <a:t> di </a:t>
            </a:r>
            <a:r>
              <a:rPr lang="en-US" sz="2200" dirty="0" err="1"/>
              <a:t>percorsi</a:t>
            </a:r>
            <a:r>
              <a:rPr lang="en-US" sz="2200" dirty="0"/>
              <a:t> </a:t>
            </a:r>
            <a:r>
              <a:rPr lang="it-IT" sz="2200" i="1" dirty="0">
                <a:solidFill>
                  <a:srgbClr val="0070C0"/>
                </a:solidFill>
              </a:rPr>
              <a:t>PCTO</a:t>
            </a:r>
          </a:p>
          <a:p>
            <a:pPr lvl="1"/>
            <a:r>
              <a:rPr lang="en-US" sz="2200" i="1" dirty="0" err="1">
                <a:solidFill>
                  <a:srgbClr val="0070C0"/>
                </a:solidFill>
              </a:rPr>
              <a:t>Crediti</a:t>
            </a:r>
            <a:r>
              <a:rPr lang="en-US" sz="2200" i="1" dirty="0">
                <a:solidFill>
                  <a:srgbClr val="0070C0"/>
                </a:solidFill>
              </a:rPr>
              <a:t> </a:t>
            </a:r>
            <a:r>
              <a:rPr lang="en-US" sz="2200" i="1" dirty="0" err="1">
                <a:solidFill>
                  <a:srgbClr val="0070C0"/>
                </a:solidFill>
              </a:rPr>
              <a:t>Universitari</a:t>
            </a:r>
            <a:r>
              <a:rPr lang="en-US" sz="2200" dirty="0"/>
              <a:t> (CFU) </a:t>
            </a:r>
            <a:r>
              <a:rPr lang="en-US" sz="2200" dirty="0" err="1"/>
              <a:t>riconosciuti</a:t>
            </a:r>
            <a:r>
              <a:rPr lang="en-US" sz="2200" dirty="0"/>
              <a:t> da </a:t>
            </a:r>
            <a:r>
              <a:rPr lang="en-US" sz="2200" dirty="0" err="1"/>
              <a:t>molte</a:t>
            </a:r>
            <a:r>
              <a:rPr lang="en-US" sz="2200" dirty="0"/>
              <a:t> </a:t>
            </a:r>
            <a:r>
              <a:rPr lang="en-US" sz="2200" dirty="0" err="1"/>
              <a:t>Università</a:t>
            </a:r>
            <a:r>
              <a:rPr lang="en-US" sz="2200" dirty="0"/>
              <a:t> </a:t>
            </a:r>
            <a:r>
              <a:rPr lang="en-US" sz="2200" dirty="0" err="1"/>
              <a:t>italiane</a:t>
            </a:r>
            <a:endParaRPr lang="en-US" sz="2200" i="1" dirty="0">
              <a:solidFill>
                <a:srgbClr val="0070C0"/>
              </a:solidFill>
            </a:endParaRPr>
          </a:p>
          <a:p>
            <a:pPr lvl="1"/>
            <a:endParaRPr lang="it-IT" sz="2000" i="1" dirty="0">
              <a:solidFill>
                <a:srgbClr val="0070C0"/>
              </a:solidFill>
            </a:endParaRPr>
          </a:p>
          <a:p>
            <a:pPr lvl="1"/>
            <a:endParaRPr lang="en-US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209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7AFE57C0-7F9D-7169-3BC7-37255C404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oughnut 1">
            <a:extLst>
              <a:ext uri="{FF2B5EF4-FFF2-40B4-BE49-F238E27FC236}">
                <a16:creationId xmlns:a16="http://schemas.microsoft.com/office/drawing/2014/main" id="{9B00A234-EA9A-2590-ABF1-53CA956EB2DB}"/>
              </a:ext>
            </a:extLst>
          </p:cNvPr>
          <p:cNvSpPr/>
          <p:nvPr/>
        </p:nvSpPr>
        <p:spPr>
          <a:xfrm>
            <a:off x="3276600" y="1962150"/>
            <a:ext cx="1371600" cy="1371600"/>
          </a:xfrm>
          <a:prstGeom prst="donut">
            <a:avLst>
              <a:gd name="adj" fmla="val 897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pic>
        <p:nvPicPr>
          <p:cNvPr id="3" name="Picture 2" descr="A red white and blue flag&#10;&#10;Description automatically generated">
            <a:extLst>
              <a:ext uri="{FF2B5EF4-FFF2-40B4-BE49-F238E27FC236}">
                <a16:creationId xmlns:a16="http://schemas.microsoft.com/office/drawing/2014/main" id="{76C11BF6-44A5-6076-BE40-7B0B58299A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13766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46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sign with a horse head and a white rectangle&#10;&#10;Description automatically generated">
            <a:extLst>
              <a:ext uri="{FF2B5EF4-FFF2-40B4-BE49-F238E27FC236}">
                <a16:creationId xmlns:a16="http://schemas.microsoft.com/office/drawing/2014/main" id="{4526FC97-6C36-64D3-EE3D-322C6578D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4" name="Content Placeholder 15">
            <a:extLst>
              <a:ext uri="{FF2B5EF4-FFF2-40B4-BE49-F238E27FC236}">
                <a16:creationId xmlns:a16="http://schemas.microsoft.com/office/drawing/2014/main" id="{BE10FE99-121D-08B2-87ED-73F1DBD0B64E}"/>
              </a:ext>
            </a:extLst>
          </p:cNvPr>
          <p:cNvSpPr txBox="1">
            <a:spLocks/>
          </p:cNvSpPr>
          <p:nvPr/>
        </p:nvSpPr>
        <p:spPr>
          <a:xfrm>
            <a:off x="4952999" y="895350"/>
            <a:ext cx="3778101" cy="3268625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it-IT"/>
              <a:t>Programma mirato a favorire e incentivare l’avvicinamento alla </a:t>
            </a:r>
            <a:r>
              <a:rPr lang="it-IT" i="1">
                <a:solidFill>
                  <a:srgbClr val="0070C0"/>
                </a:solidFill>
              </a:rPr>
              <a:t>cybersicurezza </a:t>
            </a:r>
            <a:r>
              <a:rPr lang="it-IT"/>
              <a:t>degli studenti di </a:t>
            </a:r>
            <a:r>
              <a:rPr lang="it-IT" i="1">
                <a:solidFill>
                  <a:srgbClr val="0070C0"/>
                </a:solidFill>
              </a:rPr>
              <a:t>tutti</a:t>
            </a:r>
            <a:r>
              <a:rPr lang="it-IT"/>
              <a:t> gli anni di </a:t>
            </a:r>
            <a:r>
              <a:rPr lang="it-IT" i="1">
                <a:solidFill>
                  <a:srgbClr val="0070C0"/>
                </a:solidFill>
              </a:rPr>
              <a:t>tutti</a:t>
            </a:r>
            <a:r>
              <a:rPr lang="it-IT"/>
              <a:t> gli Istituti superiori di II grado</a:t>
            </a:r>
            <a:endParaRPr lang="en-US" i="1">
              <a:solidFill>
                <a:srgbClr val="0070C0"/>
              </a:solidFill>
            </a:endParaRPr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261378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sign with a horse head and a white rectangle&#10;&#10;Description automatically generated">
            <a:extLst>
              <a:ext uri="{FF2B5EF4-FFF2-40B4-BE49-F238E27FC236}">
                <a16:creationId xmlns:a16="http://schemas.microsoft.com/office/drawing/2014/main" id="{4526FC97-6C36-64D3-EE3D-322C6578D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25491BD1-CFF7-6B19-05D7-45153EB13BAA}"/>
              </a:ext>
            </a:extLst>
          </p:cNvPr>
          <p:cNvSpPr txBox="1">
            <a:spLocks/>
          </p:cNvSpPr>
          <p:nvPr/>
        </p:nvSpPr>
        <p:spPr>
          <a:xfrm>
            <a:off x="4953000" y="742950"/>
            <a:ext cx="3810000" cy="326862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1200"/>
              </a:spcBef>
            </a:pPr>
            <a:r>
              <a:rPr lang="it-IT" i="1" dirty="0">
                <a:solidFill>
                  <a:srgbClr val="000090"/>
                </a:solidFill>
              </a:rPr>
              <a:t>Edizione 2024:</a:t>
            </a:r>
          </a:p>
          <a:p>
            <a:pPr lvl="1">
              <a:spcBef>
                <a:spcPts val="1200"/>
              </a:spcBef>
            </a:pPr>
            <a:r>
              <a:rPr lang="it-IT" b="1" i="1" dirty="0">
                <a:solidFill>
                  <a:srgbClr val="000090"/>
                </a:solidFill>
              </a:rPr>
              <a:t>4.400+ iscritti</a:t>
            </a:r>
            <a:endParaRPr lang="it-IT" i="1" dirty="0">
              <a:solidFill>
                <a:srgbClr val="000090"/>
              </a:solidFill>
            </a:endParaRPr>
          </a:p>
          <a:p>
            <a:pPr lvl="1">
              <a:spcBef>
                <a:spcPts val="1200"/>
              </a:spcBef>
            </a:pPr>
            <a:r>
              <a:rPr lang="it-IT" dirty="0"/>
              <a:t>I migliori 100 parteciperanno alla </a:t>
            </a:r>
            <a:r>
              <a:rPr lang="it-IT" i="1" dirty="0">
                <a:solidFill>
                  <a:srgbClr val="0070C0"/>
                </a:solidFill>
              </a:rPr>
              <a:t>Competizione finale nazionale</a:t>
            </a:r>
            <a:r>
              <a:rPr lang="it-IT" dirty="0"/>
              <a:t>, a Torino, dal 3 al 5 giugno 2024, presso il campus ITC-ILO dell’ONU</a:t>
            </a:r>
          </a:p>
          <a:p>
            <a:pPr lvl="1">
              <a:spcBef>
                <a:spcPts val="1200"/>
              </a:spcBef>
            </a:pPr>
            <a:endParaRPr lang="it-IT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57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sign with a horse head and a white rectangle&#10;&#10;Description automatically generated">
            <a:extLst>
              <a:ext uri="{FF2B5EF4-FFF2-40B4-BE49-F238E27FC236}">
                <a16:creationId xmlns:a16="http://schemas.microsoft.com/office/drawing/2014/main" id="{4526FC97-6C36-64D3-EE3D-322C6578D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-19050"/>
            <a:ext cx="9141292" cy="5143500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25491BD1-CFF7-6B19-05D7-45153EB13BAA}"/>
              </a:ext>
            </a:extLst>
          </p:cNvPr>
          <p:cNvSpPr txBox="1">
            <a:spLocks/>
          </p:cNvSpPr>
          <p:nvPr/>
        </p:nvSpPr>
        <p:spPr>
          <a:xfrm>
            <a:off x="4953000" y="742950"/>
            <a:ext cx="3810000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1200"/>
              </a:spcBef>
            </a:pPr>
            <a:r>
              <a:rPr lang="it-IT" i="1" dirty="0">
                <a:solidFill>
                  <a:srgbClr val="000090"/>
                </a:solidFill>
              </a:rPr>
              <a:t>Edizione 2023:</a:t>
            </a:r>
          </a:p>
          <a:p>
            <a:pPr lvl="1">
              <a:spcBef>
                <a:spcPts val="1200"/>
              </a:spcBef>
            </a:pPr>
            <a:r>
              <a:rPr lang="it-IT" dirty="0"/>
              <a:t>I migliori 100 hanno partecipato alla </a:t>
            </a:r>
            <a:r>
              <a:rPr lang="it-IT" i="1" dirty="0">
                <a:solidFill>
                  <a:srgbClr val="0070C0"/>
                </a:solidFill>
              </a:rPr>
              <a:t>Competizione finale nazionale</a:t>
            </a:r>
            <a:r>
              <a:rPr lang="it-IT" dirty="0"/>
              <a:t>, a Torino, dal 6 al 8 settembre, presso  il campus ITC-ILO dell’ONU </a:t>
            </a:r>
            <a:endParaRPr lang="it-IT" i="1" dirty="0">
              <a:solidFill>
                <a:srgbClr val="000090"/>
              </a:solidFill>
            </a:endParaRPr>
          </a:p>
        </p:txBody>
      </p:sp>
      <p:pic>
        <p:nvPicPr>
          <p:cNvPr id="4" name="Picture 3" descr="A group of people in a room with computers&#10;&#10;Description automatically generated">
            <a:extLst>
              <a:ext uri="{FF2B5EF4-FFF2-40B4-BE49-F238E27FC236}">
                <a16:creationId xmlns:a16="http://schemas.microsoft.com/office/drawing/2014/main" id="{C19DC5E4-3F75-A1E5-3C9E-3F6AC26AC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695">
            <a:off x="1258651" y="258399"/>
            <a:ext cx="7053209" cy="47080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1995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A96E67-AD82-7047-97B1-7A06BEB81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E0C1B2-46C6-EC48-85EC-DE3A8D78A8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962150"/>
            <a:ext cx="8153400" cy="3181350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/>
              <a:t>Insieme integrato di programmi di </a:t>
            </a:r>
            <a:r>
              <a:rPr lang="it-IT" i="1" dirty="0">
                <a:solidFill>
                  <a:srgbClr val="0070C0"/>
                </a:solidFill>
              </a:rPr>
              <a:t>formazione e addestramento </a:t>
            </a:r>
            <a:r>
              <a:rPr lang="it-IT" dirty="0"/>
              <a:t>su vari aspetti della Cybersicurezza</a:t>
            </a:r>
          </a:p>
        </p:txBody>
      </p:sp>
      <p:pic>
        <p:nvPicPr>
          <p:cNvPr id="8" name="Picture 7" descr="A group of colorful squares&#10;&#10;Description automatically generated">
            <a:extLst>
              <a:ext uri="{FF2B5EF4-FFF2-40B4-BE49-F238E27FC236}">
                <a16:creationId xmlns:a16="http://schemas.microsoft.com/office/drawing/2014/main" id="{F0F2A540-7CC1-E905-A124-38AFF36DC8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 t="5714" r="2918" b="8571"/>
          <a:stretch/>
        </p:blipFill>
        <p:spPr>
          <a:xfrm>
            <a:off x="2133600" y="-19050"/>
            <a:ext cx="4419600" cy="1867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88951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9E1AFA1-3AC0-3A74-3312-C0A0A6207B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51"/>
          <a:stretch/>
        </p:blipFill>
        <p:spPr>
          <a:xfrm>
            <a:off x="-294068" y="2721"/>
            <a:ext cx="9375074" cy="514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800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sign with a horse head and a white rectangle&#10;&#10;Description automatically generated">
            <a:extLst>
              <a:ext uri="{FF2B5EF4-FFF2-40B4-BE49-F238E27FC236}">
                <a16:creationId xmlns:a16="http://schemas.microsoft.com/office/drawing/2014/main" id="{4526FC97-6C36-64D3-EE3D-322C6578D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25491BD1-CFF7-6B19-05D7-45153EB13BAA}"/>
              </a:ext>
            </a:extLst>
          </p:cNvPr>
          <p:cNvSpPr txBox="1">
            <a:spLocks/>
          </p:cNvSpPr>
          <p:nvPr/>
        </p:nvSpPr>
        <p:spPr>
          <a:xfrm>
            <a:off x="4876800" y="590550"/>
            <a:ext cx="3886200" cy="3657600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1200"/>
              </a:spcBef>
            </a:pPr>
            <a:r>
              <a:rPr lang="it-IT" i="1" dirty="0">
                <a:solidFill>
                  <a:srgbClr val="000090"/>
                </a:solidFill>
              </a:rPr>
              <a:t>Ricadute:                 </a:t>
            </a:r>
            <a:r>
              <a:rPr lang="it-IT" dirty="0">
                <a:solidFill>
                  <a:srgbClr val="000090"/>
                </a:solidFill>
              </a:rPr>
              <a:t> (1)</a:t>
            </a:r>
          </a:p>
          <a:p>
            <a:pPr lvl="1"/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Tutto il materiale sviluppato nell’ambito di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OliCyber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è </a:t>
            </a:r>
            <a:r>
              <a:rPr lang="it-IT" sz="22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liberamente e gratuitamente accessibile 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tramite il</a:t>
            </a:r>
            <a:b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2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Portale di allenamento </a:t>
            </a:r>
            <a:br>
              <a:rPr lang="it-IT" sz="22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del Cybersecurity National Lab:</a:t>
            </a:r>
            <a:b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https://training.olicyber.it/</a:t>
            </a:r>
            <a:endParaRPr lang="it-IT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it-IT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7891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sign with a horse head and a white rectangle&#10;&#10;Description automatically generated">
            <a:extLst>
              <a:ext uri="{FF2B5EF4-FFF2-40B4-BE49-F238E27FC236}">
                <a16:creationId xmlns:a16="http://schemas.microsoft.com/office/drawing/2014/main" id="{4526FC97-6C36-64D3-EE3D-322C6578D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25491BD1-CFF7-6B19-05D7-45153EB13BAA}"/>
              </a:ext>
            </a:extLst>
          </p:cNvPr>
          <p:cNvSpPr txBox="1">
            <a:spLocks/>
          </p:cNvSpPr>
          <p:nvPr/>
        </p:nvSpPr>
        <p:spPr>
          <a:xfrm>
            <a:off x="4953000" y="590550"/>
            <a:ext cx="3810000" cy="3657600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1200"/>
              </a:spcBef>
            </a:pPr>
            <a:r>
              <a:rPr lang="it-IT" i="1" dirty="0">
                <a:solidFill>
                  <a:srgbClr val="000090"/>
                </a:solidFill>
              </a:rPr>
              <a:t>Ricadute:</a:t>
            </a:r>
          </a:p>
          <a:p>
            <a:pPr lvl="1"/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Tutto il materiale sviluppato nell’ambito di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OliCyber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è </a:t>
            </a:r>
            <a:r>
              <a:rPr lang="it-IT" sz="20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liberamente e gratuitamente accessibile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tramite il</a:t>
            </a:r>
            <a:b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Portale di allenamento </a:t>
            </a:r>
            <a:br>
              <a:rPr lang="it-IT" sz="20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del Cybersecurity National Lab:</a:t>
            </a:r>
            <a:b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https://training.olicyber.it/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A49A978-EC37-22A6-9F40-551EC2620A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673">
            <a:off x="426752" y="446295"/>
            <a:ext cx="8108210" cy="4140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0826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7AFE57C0-7F9D-7169-3BC7-37255C404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oughnut 1">
            <a:extLst>
              <a:ext uri="{FF2B5EF4-FFF2-40B4-BE49-F238E27FC236}">
                <a16:creationId xmlns:a16="http://schemas.microsoft.com/office/drawing/2014/main" id="{9B00A234-EA9A-2590-ABF1-53CA956EB2DB}"/>
              </a:ext>
            </a:extLst>
          </p:cNvPr>
          <p:cNvSpPr/>
          <p:nvPr/>
        </p:nvSpPr>
        <p:spPr>
          <a:xfrm>
            <a:off x="1905000" y="971550"/>
            <a:ext cx="1371600" cy="1371600"/>
          </a:xfrm>
          <a:prstGeom prst="donut">
            <a:avLst>
              <a:gd name="adj" fmla="val 897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pic>
        <p:nvPicPr>
          <p:cNvPr id="5" name="Picture 4" descr="A red white and blue flag&#10;&#10;Description automatically generated">
            <a:extLst>
              <a:ext uri="{FF2B5EF4-FFF2-40B4-BE49-F238E27FC236}">
                <a16:creationId xmlns:a16="http://schemas.microsoft.com/office/drawing/2014/main" id="{5BB63079-5426-5267-5592-2AE4C92A8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13766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280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game&#10;&#10;Description automatically generated">
            <a:extLst>
              <a:ext uri="{FF2B5EF4-FFF2-40B4-BE49-F238E27FC236}">
                <a16:creationId xmlns:a16="http://schemas.microsoft.com/office/drawing/2014/main" id="{1817D4A5-C05E-C17A-44C5-73EFDC609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042FB55-45DB-10DD-8A31-62CD43393167}"/>
              </a:ext>
            </a:extLst>
          </p:cNvPr>
          <p:cNvSpPr txBox="1">
            <a:spLocks/>
          </p:cNvSpPr>
          <p:nvPr/>
        </p:nvSpPr>
        <p:spPr>
          <a:xfrm>
            <a:off x="5029200" y="1047750"/>
            <a:ext cx="3810000" cy="2667000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it-IT" dirty="0"/>
              <a:t>Programma rivolto esclusivamente alle </a:t>
            </a:r>
            <a:r>
              <a:rPr lang="it-IT" i="1" dirty="0">
                <a:solidFill>
                  <a:srgbClr val="0070C0"/>
                </a:solidFill>
              </a:rPr>
              <a:t>ragazze</a:t>
            </a:r>
            <a:r>
              <a:rPr lang="it-IT" dirty="0"/>
              <a:t> che frequentano un qualsiasi istituto superiore di II grado</a:t>
            </a:r>
          </a:p>
        </p:txBody>
      </p:sp>
    </p:spTree>
    <p:extLst>
      <p:ext uri="{BB962C8B-B14F-4D97-AF65-F5344CB8AC3E}">
        <p14:creationId xmlns:p14="http://schemas.microsoft.com/office/powerpoint/2010/main" val="41984366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game&#10;&#10;Description automatically generated">
            <a:extLst>
              <a:ext uri="{FF2B5EF4-FFF2-40B4-BE49-F238E27FC236}">
                <a16:creationId xmlns:a16="http://schemas.microsoft.com/office/drawing/2014/main" id="{1817D4A5-C05E-C17A-44C5-73EFDC609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042FB55-45DB-10DD-8A31-62CD43393167}"/>
              </a:ext>
            </a:extLst>
          </p:cNvPr>
          <p:cNvSpPr txBox="1">
            <a:spLocks/>
          </p:cNvSpPr>
          <p:nvPr/>
        </p:nvSpPr>
        <p:spPr>
          <a:xfrm>
            <a:off x="5029200" y="552450"/>
            <a:ext cx="3810000" cy="4038600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it-IT" dirty="0"/>
              <a:t>Finalizzato a promuovere il senso civico online e la padronanza di diversi aspetti della vita digitale, per migliorare la sicurezza online (</a:t>
            </a:r>
            <a:r>
              <a:rPr lang="it-IT" i="1" dirty="0" err="1">
                <a:solidFill>
                  <a:srgbClr val="0070C0"/>
                </a:solidFill>
              </a:rPr>
              <a:t>safety</a:t>
            </a:r>
            <a:r>
              <a:rPr lang="it-IT" i="1" dirty="0">
                <a:solidFill>
                  <a:srgbClr val="0070C0"/>
                </a:solidFill>
              </a:rPr>
              <a:t> &amp; security</a:t>
            </a:r>
            <a:r>
              <a:rPr lang="it-IT" dirty="0"/>
              <a:t>) delle partecipanti</a:t>
            </a:r>
          </a:p>
        </p:txBody>
      </p:sp>
    </p:spTree>
    <p:extLst>
      <p:ext uri="{BB962C8B-B14F-4D97-AF65-F5344CB8AC3E}">
        <p14:creationId xmlns:p14="http://schemas.microsoft.com/office/powerpoint/2010/main" val="7024887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game&#10;&#10;Description automatically generated">
            <a:extLst>
              <a:ext uri="{FF2B5EF4-FFF2-40B4-BE49-F238E27FC236}">
                <a16:creationId xmlns:a16="http://schemas.microsoft.com/office/drawing/2014/main" id="{1817D4A5-C05E-C17A-44C5-73EFDC609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342AE99-0380-E6AE-BCE2-844E34A6AA7B}"/>
              </a:ext>
            </a:extLst>
          </p:cNvPr>
          <p:cNvSpPr txBox="1">
            <a:spLocks/>
          </p:cNvSpPr>
          <p:nvPr/>
        </p:nvSpPr>
        <p:spPr>
          <a:xfrm>
            <a:off x="5029200" y="666750"/>
            <a:ext cx="3657600" cy="38862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1200"/>
              </a:spcBef>
            </a:pPr>
            <a:r>
              <a:rPr lang="it-IT" i="1" dirty="0">
                <a:solidFill>
                  <a:srgbClr val="000090"/>
                </a:solidFill>
              </a:rPr>
              <a:t>Edizione 2024:</a:t>
            </a:r>
          </a:p>
          <a:p>
            <a:pPr lvl="1">
              <a:spcBef>
                <a:spcPts val="1200"/>
              </a:spcBef>
            </a:pPr>
            <a:r>
              <a:rPr lang="it-IT" b="1" i="1" dirty="0">
                <a:solidFill>
                  <a:srgbClr val="000090"/>
                </a:solidFill>
              </a:rPr>
              <a:t>800+ iscritte</a:t>
            </a:r>
            <a:endParaRPr lang="it-IT" i="1" dirty="0">
              <a:solidFill>
                <a:srgbClr val="000090"/>
              </a:solidFill>
            </a:endParaRPr>
          </a:p>
          <a:p>
            <a:pPr lvl="1">
              <a:spcBef>
                <a:spcPts val="1200"/>
              </a:spcBef>
            </a:pPr>
            <a:r>
              <a:rPr lang="it-IT" dirty="0"/>
              <a:t>Le migliori 16 squadre (di 6 ragazze caduna) hanno partecipato alla </a:t>
            </a:r>
            <a:r>
              <a:rPr lang="it-IT" i="1" dirty="0">
                <a:solidFill>
                  <a:srgbClr val="0070C0"/>
                </a:solidFill>
              </a:rPr>
              <a:t>Competizione finale nazionale</a:t>
            </a:r>
            <a:r>
              <a:rPr lang="it-IT" dirty="0"/>
              <a:t>, a Torino, dal 3 al 5 giugno 2024, presso il campus ITC-ILO dell’ONU</a:t>
            </a:r>
          </a:p>
          <a:p>
            <a:pPr lvl="1">
              <a:spcBef>
                <a:spcPts val="1200"/>
              </a:spcBef>
            </a:pPr>
            <a:endParaRPr lang="it-IT" i="1" dirty="0">
              <a:solidFill>
                <a:srgbClr val="000090"/>
              </a:solidFill>
            </a:endParaRPr>
          </a:p>
          <a:p>
            <a:pPr>
              <a:spcBef>
                <a:spcPts val="1200"/>
              </a:spcBef>
            </a:pPr>
            <a:endParaRPr lang="en-GB" dirty="0"/>
          </a:p>
          <a:p>
            <a:pPr>
              <a:spcBef>
                <a:spcPts val="1200"/>
              </a:spcBef>
            </a:pPr>
            <a:endParaRPr lang="it-IT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4797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game&#10;&#10;Description automatically generated">
            <a:extLst>
              <a:ext uri="{FF2B5EF4-FFF2-40B4-BE49-F238E27FC236}">
                <a16:creationId xmlns:a16="http://schemas.microsoft.com/office/drawing/2014/main" id="{1817D4A5-C05E-C17A-44C5-73EFDC609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342AE99-0380-E6AE-BCE2-844E34A6AA7B}"/>
              </a:ext>
            </a:extLst>
          </p:cNvPr>
          <p:cNvSpPr txBox="1">
            <a:spLocks/>
          </p:cNvSpPr>
          <p:nvPr/>
        </p:nvSpPr>
        <p:spPr>
          <a:xfrm>
            <a:off x="5029200" y="666750"/>
            <a:ext cx="3657600" cy="38862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1200"/>
              </a:spcBef>
            </a:pPr>
            <a:r>
              <a:rPr lang="it-IT" i="1" dirty="0">
                <a:solidFill>
                  <a:srgbClr val="000090"/>
                </a:solidFill>
              </a:rPr>
              <a:t>Edizione 2024:</a:t>
            </a:r>
          </a:p>
          <a:p>
            <a:pPr lvl="1">
              <a:spcBef>
                <a:spcPts val="1200"/>
              </a:spcBef>
            </a:pPr>
            <a:r>
              <a:rPr lang="it-IT" b="1" i="1" dirty="0">
                <a:solidFill>
                  <a:srgbClr val="000090"/>
                </a:solidFill>
              </a:rPr>
              <a:t>800+ iscritte</a:t>
            </a:r>
            <a:endParaRPr lang="it-IT" i="1" dirty="0">
              <a:solidFill>
                <a:srgbClr val="000090"/>
              </a:solidFill>
            </a:endParaRPr>
          </a:p>
          <a:p>
            <a:pPr lvl="1">
              <a:spcBef>
                <a:spcPts val="1200"/>
              </a:spcBef>
            </a:pPr>
            <a:r>
              <a:rPr lang="it-IT" dirty="0"/>
              <a:t>Le migliori 16 squadre (di 6 ragazze caduna) hanno partecipato alla </a:t>
            </a:r>
            <a:r>
              <a:rPr lang="it-IT" i="1" dirty="0">
                <a:solidFill>
                  <a:srgbClr val="0070C0"/>
                </a:solidFill>
              </a:rPr>
              <a:t>Competizione finale nazionale</a:t>
            </a:r>
            <a:r>
              <a:rPr lang="it-IT" dirty="0"/>
              <a:t>, a Torino, dal 3 al 5 giugno 2024, presso il campus ITC-ILO dell’ONU</a:t>
            </a:r>
          </a:p>
          <a:p>
            <a:pPr lvl="1">
              <a:spcBef>
                <a:spcPts val="1200"/>
              </a:spcBef>
            </a:pPr>
            <a:endParaRPr lang="it-IT" i="1" dirty="0">
              <a:solidFill>
                <a:srgbClr val="000090"/>
              </a:solidFill>
            </a:endParaRPr>
          </a:p>
          <a:p>
            <a:pPr>
              <a:spcBef>
                <a:spcPts val="1200"/>
              </a:spcBef>
            </a:pPr>
            <a:endParaRPr lang="en-GB" dirty="0"/>
          </a:p>
          <a:p>
            <a:pPr>
              <a:spcBef>
                <a:spcPts val="1200"/>
              </a:spcBef>
            </a:pPr>
            <a:endParaRPr lang="it-IT" i="1" dirty="0">
              <a:solidFill>
                <a:srgbClr val="000090"/>
              </a:solidFill>
            </a:endParaRPr>
          </a:p>
        </p:txBody>
      </p:sp>
      <p:pic>
        <p:nvPicPr>
          <p:cNvPr id="3" name="Picture 2" descr="A group of people in a room with computers&#10;&#10;Description automatically generated">
            <a:extLst>
              <a:ext uri="{FF2B5EF4-FFF2-40B4-BE49-F238E27FC236}">
                <a16:creationId xmlns:a16="http://schemas.microsoft.com/office/drawing/2014/main" id="{CE3031A6-129F-3F5F-E6BE-1E49CA560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56">
            <a:off x="1121596" y="214803"/>
            <a:ext cx="7129409" cy="47588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29566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7AFE57C0-7F9D-7169-3BC7-37255C404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oughnut 1">
            <a:extLst>
              <a:ext uri="{FF2B5EF4-FFF2-40B4-BE49-F238E27FC236}">
                <a16:creationId xmlns:a16="http://schemas.microsoft.com/office/drawing/2014/main" id="{9B00A234-EA9A-2590-ABF1-53CA956EB2DB}"/>
              </a:ext>
            </a:extLst>
          </p:cNvPr>
          <p:cNvSpPr/>
          <p:nvPr/>
        </p:nvSpPr>
        <p:spPr>
          <a:xfrm>
            <a:off x="2171700" y="3905250"/>
            <a:ext cx="1371600" cy="1371600"/>
          </a:xfrm>
          <a:prstGeom prst="donut">
            <a:avLst>
              <a:gd name="adj" fmla="val 897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pic>
        <p:nvPicPr>
          <p:cNvPr id="3" name="Picture 2" descr="A red white and blue flag&#10;&#10;Description automatically generated">
            <a:extLst>
              <a:ext uri="{FF2B5EF4-FFF2-40B4-BE49-F238E27FC236}">
                <a16:creationId xmlns:a16="http://schemas.microsoft.com/office/drawing/2014/main" id="{C298A449-0F57-A682-FDA0-1B8141A1F6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17195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322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E001C064-B720-D51F-279B-B3E09C9EC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A red white and blue flag&#10;&#10;Description automatically generated">
            <a:extLst>
              <a:ext uri="{FF2B5EF4-FFF2-40B4-BE49-F238E27FC236}">
                <a16:creationId xmlns:a16="http://schemas.microsoft.com/office/drawing/2014/main" id="{09710224-6133-3DAB-3327-612D2CA3C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19150"/>
            <a:ext cx="3657600" cy="3657600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7B39C0E-A6EF-93B4-3405-9132AC6E1CD9}"/>
              </a:ext>
            </a:extLst>
          </p:cNvPr>
          <p:cNvSpPr txBox="1">
            <a:spLocks/>
          </p:cNvSpPr>
          <p:nvPr/>
        </p:nvSpPr>
        <p:spPr>
          <a:xfrm>
            <a:off x="4941572" y="937438"/>
            <a:ext cx="3669028" cy="3268624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400" dirty="0"/>
              <a:t>Workshop (di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giornata</a:t>
            </a:r>
            <a:r>
              <a:rPr lang="en-US" sz="2400" dirty="0"/>
              <a:t>) </a:t>
            </a:r>
            <a:r>
              <a:rPr lang="en-US" sz="2400" dirty="0" err="1"/>
              <a:t>organizzati</a:t>
            </a:r>
            <a:r>
              <a:rPr lang="en-US" sz="2400" dirty="0"/>
              <a:t> in diverse </a:t>
            </a:r>
            <a:r>
              <a:rPr lang="en-US" sz="2400" dirty="0" err="1"/>
              <a:t>località</a:t>
            </a:r>
            <a:r>
              <a:rPr lang="en-US" sz="2400" dirty="0"/>
              <a:t> per </a:t>
            </a:r>
            <a:r>
              <a:rPr lang="en-US" sz="2400" dirty="0" err="1"/>
              <a:t>formare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professori</a:t>
            </a:r>
            <a:r>
              <a:rPr lang="en-US" sz="2400" dirty="0"/>
              <a:t> e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loro</a:t>
            </a:r>
            <a:r>
              <a:rPr lang="en-US" sz="2400" dirty="0"/>
              <a:t> </a:t>
            </a:r>
            <a:r>
              <a:rPr lang="en-US" sz="2400" dirty="0" err="1"/>
              <a:t>studenti</a:t>
            </a:r>
            <a:r>
              <a:rPr lang="en-US" sz="2400" dirty="0"/>
              <a:t> ad </a:t>
            </a:r>
            <a:r>
              <a:rPr lang="en-US" sz="2400" dirty="0" err="1"/>
              <a:t>affrontare</a:t>
            </a:r>
            <a:r>
              <a:rPr lang="en-US" sz="2400" dirty="0"/>
              <a:t> </a:t>
            </a:r>
            <a:r>
              <a:rPr lang="en-US" sz="2400" dirty="0" err="1"/>
              <a:t>alcune</a:t>
            </a:r>
            <a:r>
              <a:rPr lang="en-US" sz="2400" dirty="0"/>
              <a:t> </a:t>
            </a:r>
            <a:r>
              <a:rPr lang="en-US" sz="2400" dirty="0" err="1"/>
              <a:t>sfide</a:t>
            </a:r>
            <a:r>
              <a:rPr lang="en-US" sz="2400" dirty="0"/>
              <a:t> </a:t>
            </a:r>
            <a:r>
              <a:rPr lang="en-US" sz="2400" dirty="0" err="1"/>
              <a:t>pratiche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cybersicurezza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42460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A96E67-AD82-7047-97B1-7A06BEB81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E0C1B2-46C6-EC48-85EC-DE3A8D78A8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962150"/>
            <a:ext cx="8153400" cy="3181350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/>
              <a:t>Insieme integrato di programmi di </a:t>
            </a:r>
            <a:r>
              <a:rPr lang="it-IT" i="1" dirty="0">
                <a:solidFill>
                  <a:srgbClr val="0070C0"/>
                </a:solidFill>
              </a:rPr>
              <a:t>formazione e addestramento </a:t>
            </a:r>
            <a:r>
              <a:rPr lang="it-IT" dirty="0"/>
              <a:t>su vari aspetti della Cybersicurezza</a:t>
            </a:r>
          </a:p>
          <a:p>
            <a:pPr marL="0" indent="0">
              <a:buNone/>
            </a:pPr>
            <a:r>
              <a:rPr lang="it-IT" dirty="0"/>
              <a:t>           </a:t>
            </a:r>
            <a:r>
              <a:rPr lang="it-IT" i="1" dirty="0"/>
              <a:t>organizzato da</a:t>
            </a:r>
          </a:p>
        </p:txBody>
      </p:sp>
      <p:pic>
        <p:nvPicPr>
          <p:cNvPr id="8" name="Picture 7" descr="A group of colorful squares&#10;&#10;Description automatically generated">
            <a:extLst>
              <a:ext uri="{FF2B5EF4-FFF2-40B4-BE49-F238E27FC236}">
                <a16:creationId xmlns:a16="http://schemas.microsoft.com/office/drawing/2014/main" id="{F0F2A540-7CC1-E905-A124-38AFF36DC8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 t="5714" r="2918" b="8571"/>
          <a:stretch/>
        </p:blipFill>
        <p:spPr>
          <a:xfrm>
            <a:off x="2133600" y="-19050"/>
            <a:ext cx="4419600" cy="1867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963CFFB1-26FC-91FD-1155-375B500D3C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638550"/>
            <a:ext cx="2878647" cy="90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221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E001C064-B720-D51F-279B-B3E09C9EC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A red white and blue flag&#10;&#10;Description automatically generated">
            <a:extLst>
              <a:ext uri="{FF2B5EF4-FFF2-40B4-BE49-F238E27FC236}">
                <a16:creationId xmlns:a16="http://schemas.microsoft.com/office/drawing/2014/main" id="{09710224-6133-3DAB-3327-612D2CA3C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19150"/>
            <a:ext cx="3657600" cy="3657600"/>
          </a:xfrm>
          <a:prstGeom prst="rect">
            <a:avLst/>
          </a:prstGeom>
        </p:spPr>
      </p:pic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F14899F5-3141-18E8-8F52-0D8A4D7F60B5}"/>
              </a:ext>
            </a:extLst>
          </p:cNvPr>
          <p:cNvSpPr txBox="1">
            <a:spLocks/>
          </p:cNvSpPr>
          <p:nvPr/>
        </p:nvSpPr>
        <p:spPr>
          <a:xfrm>
            <a:off x="4983482" y="514350"/>
            <a:ext cx="3947158" cy="41148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600"/>
              </a:spcBef>
            </a:pPr>
            <a:r>
              <a:rPr lang="it-IT" sz="2000" dirty="0">
                <a:ea typeface="MS Mincho" panose="02020609040205080304" pitchFamily="49" charset="-128"/>
              </a:rPr>
              <a:t>Bari – ITASEC 2023 </a:t>
            </a:r>
            <a:br>
              <a:rPr lang="it-IT" sz="2000" dirty="0">
                <a:ea typeface="MS Mincho" panose="02020609040205080304" pitchFamily="49" charset="-128"/>
              </a:rPr>
            </a:br>
            <a:r>
              <a:rPr lang="it-IT" sz="2000" dirty="0">
                <a:ea typeface="MS Mincho" panose="02020609040205080304" pitchFamily="49" charset="-128"/>
              </a:rPr>
              <a:t>2 maggio 2023</a:t>
            </a:r>
            <a:endParaRPr lang="en-IT" sz="20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it-IT" sz="2000" dirty="0">
                <a:ea typeface="MS Mincho" panose="02020609040205080304" pitchFamily="49" charset="-128"/>
              </a:rPr>
              <a:t>Pisa – Internet Festival 2023</a:t>
            </a:r>
            <a:br>
              <a:rPr lang="it-IT" sz="2000" dirty="0">
                <a:ea typeface="MS Mincho" panose="02020609040205080304" pitchFamily="49" charset="-128"/>
              </a:rPr>
            </a:br>
            <a:r>
              <a:rPr lang="it-IT" sz="2000" dirty="0">
                <a:ea typeface="MS Mincho" panose="02020609040205080304" pitchFamily="49" charset="-128"/>
              </a:rPr>
              <a:t>7 ottobre 2023 </a:t>
            </a:r>
            <a:endParaRPr lang="en-IT" sz="20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it-IT" sz="2000" dirty="0">
                <a:ea typeface="MS Mincho" panose="02020609040205080304" pitchFamily="49" charset="-128"/>
              </a:rPr>
              <a:t>Verona – Fondazione </a:t>
            </a:r>
            <a:r>
              <a:rPr lang="it-IT" sz="2000" dirty="0" err="1">
                <a:ea typeface="MS Mincho" panose="02020609040205080304" pitchFamily="49" charset="-128"/>
              </a:rPr>
              <a:t>Edulife</a:t>
            </a:r>
            <a:br>
              <a:rPr lang="it-IT" sz="2000" dirty="0">
                <a:ea typeface="MS Mincho" panose="02020609040205080304" pitchFamily="49" charset="-128"/>
              </a:rPr>
            </a:br>
            <a:r>
              <a:rPr lang="it-IT" sz="2000" dirty="0">
                <a:ea typeface="MS Mincho" panose="02020609040205080304" pitchFamily="49" charset="-128"/>
              </a:rPr>
              <a:t>28 novembre 2023</a:t>
            </a:r>
            <a:endParaRPr lang="en-IT" sz="20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it-IT" sz="2000" dirty="0">
                <a:ea typeface="MS Mincho" panose="02020609040205080304" pitchFamily="49" charset="-128"/>
              </a:rPr>
              <a:t>Perugia – Istituto Volta </a:t>
            </a:r>
            <a:br>
              <a:rPr lang="it-IT" sz="2000" dirty="0">
                <a:ea typeface="MS Mincho" panose="02020609040205080304" pitchFamily="49" charset="-128"/>
              </a:rPr>
            </a:br>
            <a:r>
              <a:rPr lang="it-IT" sz="2000" dirty="0">
                <a:ea typeface="MS Mincho" panose="02020609040205080304" pitchFamily="49" charset="-128"/>
              </a:rPr>
              <a:t>4 dicembre 2023</a:t>
            </a:r>
            <a:endParaRPr lang="en-IT" sz="20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it-IT" sz="2000" dirty="0">
                <a:ea typeface="MS Mincho" panose="02020609040205080304" pitchFamily="49" charset="-128"/>
              </a:rPr>
              <a:t>Udine – Biblioteca Rizzi </a:t>
            </a:r>
            <a:r>
              <a:rPr lang="it-IT" sz="2000" dirty="0" err="1">
                <a:ea typeface="MS Mincho" panose="02020609040205080304" pitchFamily="49" charset="-128"/>
              </a:rPr>
              <a:t>UniUD</a:t>
            </a:r>
            <a:r>
              <a:rPr lang="it-IT" sz="2000" dirty="0">
                <a:ea typeface="MS Mincho" panose="02020609040205080304" pitchFamily="49" charset="-128"/>
              </a:rPr>
              <a:t> </a:t>
            </a:r>
            <a:br>
              <a:rPr lang="it-IT" sz="2000" dirty="0">
                <a:ea typeface="MS Mincho" panose="02020609040205080304" pitchFamily="49" charset="-128"/>
              </a:rPr>
            </a:br>
            <a:r>
              <a:rPr lang="it-IT" sz="2000" dirty="0">
                <a:ea typeface="MS Mincho" panose="02020609040205080304" pitchFamily="49" charset="-128"/>
              </a:rPr>
              <a:t>12 dicembre 2023</a:t>
            </a:r>
            <a:endParaRPr lang="en-IT" sz="20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it-IT" sz="2000" b="1" dirty="0">
                <a:ea typeface="MS Mincho" panose="02020609040205080304" pitchFamily="49" charset="-128"/>
              </a:rPr>
              <a:t>Salerno – ITASEC 2024 </a:t>
            </a:r>
            <a:br>
              <a:rPr lang="it-IT" sz="2000" b="1" dirty="0">
                <a:ea typeface="MS Mincho" panose="02020609040205080304" pitchFamily="49" charset="-128"/>
              </a:rPr>
            </a:br>
            <a:r>
              <a:rPr lang="it-IT" sz="2000" b="1" dirty="0">
                <a:ea typeface="MS Mincho" panose="02020609040205080304" pitchFamily="49" charset="-128"/>
              </a:rPr>
              <a:t>12 aprile 2024</a:t>
            </a:r>
            <a:endParaRPr lang="en-IT" sz="2000" b="1" dirty="0"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4" name="Picture 3" descr="C:\Users\Marco\Desktop\post it notes.png">
            <a:extLst>
              <a:ext uri="{FF2B5EF4-FFF2-40B4-BE49-F238E27FC236}">
                <a16:creationId xmlns:a16="http://schemas.microsoft.com/office/drawing/2014/main" id="{0D884018-4D77-8C3B-894D-504F34BD99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6" t="8331" r="9954" b="5836"/>
          <a:stretch/>
        </p:blipFill>
        <p:spPr bwMode="auto">
          <a:xfrm>
            <a:off x="457200" y="387027"/>
            <a:ext cx="4202784" cy="4369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E344FC6-EA87-C833-71C6-FA2117A51E86}"/>
              </a:ext>
            </a:extLst>
          </p:cNvPr>
          <p:cNvSpPr txBox="1"/>
          <p:nvPr/>
        </p:nvSpPr>
        <p:spPr>
          <a:xfrm rot="21289942">
            <a:off x="775001" y="1879399"/>
            <a:ext cx="3779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5138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kumimoji="0" lang="en-US" sz="2800" i="1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edizioni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0523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E001C064-B720-D51F-279B-B3E09C9EC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A red white and blue flag&#10;&#10;Description automatically generated">
            <a:extLst>
              <a:ext uri="{FF2B5EF4-FFF2-40B4-BE49-F238E27FC236}">
                <a16:creationId xmlns:a16="http://schemas.microsoft.com/office/drawing/2014/main" id="{09710224-6133-3DAB-3327-612D2CA3C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19150"/>
            <a:ext cx="3657600" cy="3657600"/>
          </a:xfrm>
          <a:prstGeom prst="rect">
            <a:avLst/>
          </a:prstGeom>
        </p:spPr>
      </p:pic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F14899F5-3141-18E8-8F52-0D8A4D7F60B5}"/>
              </a:ext>
            </a:extLst>
          </p:cNvPr>
          <p:cNvSpPr txBox="1">
            <a:spLocks/>
          </p:cNvSpPr>
          <p:nvPr/>
        </p:nvSpPr>
        <p:spPr>
          <a:xfrm>
            <a:off x="4983482" y="514350"/>
            <a:ext cx="3947158" cy="41148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600"/>
              </a:spcBef>
            </a:pPr>
            <a:r>
              <a:rPr lang="it-IT" sz="2000" dirty="0">
                <a:ea typeface="MS Mincho" panose="02020609040205080304" pitchFamily="49" charset="-128"/>
              </a:rPr>
              <a:t>Bari – ITASEC 2023 </a:t>
            </a:r>
            <a:br>
              <a:rPr lang="it-IT" sz="2000" dirty="0">
                <a:ea typeface="MS Mincho" panose="02020609040205080304" pitchFamily="49" charset="-128"/>
              </a:rPr>
            </a:br>
            <a:r>
              <a:rPr lang="it-IT" sz="2000" dirty="0">
                <a:ea typeface="MS Mincho" panose="02020609040205080304" pitchFamily="49" charset="-128"/>
              </a:rPr>
              <a:t>2 maggio 2023</a:t>
            </a:r>
            <a:endParaRPr lang="en-IT" sz="20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it-IT" sz="2000" dirty="0">
                <a:ea typeface="MS Mincho" panose="02020609040205080304" pitchFamily="49" charset="-128"/>
              </a:rPr>
              <a:t>Pisa – Internet Festival 2023</a:t>
            </a:r>
            <a:br>
              <a:rPr lang="it-IT" sz="2000" dirty="0">
                <a:ea typeface="MS Mincho" panose="02020609040205080304" pitchFamily="49" charset="-128"/>
              </a:rPr>
            </a:br>
            <a:r>
              <a:rPr lang="it-IT" sz="2000" dirty="0">
                <a:ea typeface="MS Mincho" panose="02020609040205080304" pitchFamily="49" charset="-128"/>
              </a:rPr>
              <a:t>7 ottobre 2023 </a:t>
            </a:r>
            <a:endParaRPr lang="en-IT" sz="20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it-IT" sz="2000" dirty="0">
                <a:ea typeface="MS Mincho" panose="02020609040205080304" pitchFamily="49" charset="-128"/>
              </a:rPr>
              <a:t>Verona – Fondazione </a:t>
            </a:r>
            <a:r>
              <a:rPr lang="it-IT" sz="2000" dirty="0" err="1">
                <a:ea typeface="MS Mincho" panose="02020609040205080304" pitchFamily="49" charset="-128"/>
              </a:rPr>
              <a:t>Edulife</a:t>
            </a:r>
            <a:br>
              <a:rPr lang="it-IT" sz="2000" dirty="0">
                <a:ea typeface="MS Mincho" panose="02020609040205080304" pitchFamily="49" charset="-128"/>
              </a:rPr>
            </a:br>
            <a:r>
              <a:rPr lang="it-IT" sz="2000" dirty="0">
                <a:ea typeface="MS Mincho" panose="02020609040205080304" pitchFamily="49" charset="-128"/>
              </a:rPr>
              <a:t>28 novembre 2023</a:t>
            </a:r>
            <a:endParaRPr lang="en-IT" sz="20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it-IT" sz="2000" dirty="0">
                <a:ea typeface="MS Mincho" panose="02020609040205080304" pitchFamily="49" charset="-128"/>
              </a:rPr>
              <a:t>Perugia – Istituto Volta </a:t>
            </a:r>
            <a:br>
              <a:rPr lang="it-IT" sz="2000" dirty="0">
                <a:ea typeface="MS Mincho" panose="02020609040205080304" pitchFamily="49" charset="-128"/>
              </a:rPr>
            </a:br>
            <a:r>
              <a:rPr lang="it-IT" sz="2000" dirty="0">
                <a:ea typeface="MS Mincho" panose="02020609040205080304" pitchFamily="49" charset="-128"/>
              </a:rPr>
              <a:t>4 dicembre 2023</a:t>
            </a:r>
            <a:endParaRPr lang="en-IT" sz="20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it-IT" sz="2000" dirty="0">
                <a:ea typeface="MS Mincho" panose="02020609040205080304" pitchFamily="49" charset="-128"/>
              </a:rPr>
              <a:t>Udine – Biblioteca Rizzi </a:t>
            </a:r>
            <a:r>
              <a:rPr lang="it-IT" sz="2000" dirty="0" err="1">
                <a:ea typeface="MS Mincho" panose="02020609040205080304" pitchFamily="49" charset="-128"/>
              </a:rPr>
              <a:t>UniUD</a:t>
            </a:r>
            <a:r>
              <a:rPr lang="it-IT" sz="2000" dirty="0">
                <a:ea typeface="MS Mincho" panose="02020609040205080304" pitchFamily="49" charset="-128"/>
              </a:rPr>
              <a:t> </a:t>
            </a:r>
            <a:br>
              <a:rPr lang="it-IT" sz="2000" dirty="0">
                <a:ea typeface="MS Mincho" panose="02020609040205080304" pitchFamily="49" charset="-128"/>
              </a:rPr>
            </a:br>
            <a:r>
              <a:rPr lang="it-IT" sz="2000" dirty="0">
                <a:ea typeface="MS Mincho" panose="02020609040205080304" pitchFamily="49" charset="-128"/>
              </a:rPr>
              <a:t>12 dicembre 2023</a:t>
            </a:r>
            <a:endParaRPr lang="en-IT" sz="20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it-IT" sz="2000" b="1" dirty="0">
                <a:ea typeface="MS Mincho" panose="02020609040205080304" pitchFamily="49" charset="-128"/>
              </a:rPr>
              <a:t>Salerno – ITASEC 2024 </a:t>
            </a:r>
            <a:br>
              <a:rPr lang="it-IT" sz="2000" b="1" dirty="0">
                <a:ea typeface="MS Mincho" panose="02020609040205080304" pitchFamily="49" charset="-128"/>
              </a:rPr>
            </a:br>
            <a:r>
              <a:rPr lang="it-IT" sz="2000" b="1" dirty="0">
                <a:ea typeface="MS Mincho" panose="02020609040205080304" pitchFamily="49" charset="-128"/>
              </a:rPr>
              <a:t>12 aprile 2024</a:t>
            </a:r>
            <a:endParaRPr lang="en-IT" sz="2000" b="1" dirty="0"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4" name="Picture 3" descr="C:\Users\Marco\Desktop\post it notes.png">
            <a:extLst>
              <a:ext uri="{FF2B5EF4-FFF2-40B4-BE49-F238E27FC236}">
                <a16:creationId xmlns:a16="http://schemas.microsoft.com/office/drawing/2014/main" id="{0D884018-4D77-8C3B-894D-504F34BD99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6" t="8331" r="9954" b="5836"/>
          <a:stretch/>
        </p:blipFill>
        <p:spPr bwMode="auto">
          <a:xfrm>
            <a:off x="457200" y="387027"/>
            <a:ext cx="4202784" cy="4369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E344FC6-EA87-C833-71C6-FA2117A51E86}"/>
              </a:ext>
            </a:extLst>
          </p:cNvPr>
          <p:cNvSpPr txBox="1"/>
          <p:nvPr/>
        </p:nvSpPr>
        <p:spPr>
          <a:xfrm rot="21289942">
            <a:off x="826845" y="1901492"/>
            <a:ext cx="37791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5138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kumimoji="0" lang="en-US" sz="2800" i="1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edizioni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465138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1,150+ </a:t>
            </a:r>
            <a:r>
              <a:rPr lang="it-IT" sz="2800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partecipanti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5087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EBD50-E9F1-7794-B12B-8D0F1B9B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Linea </a:t>
            </a:r>
            <a:r>
              <a:rPr lang="en-IT" i="1" dirty="0"/>
              <a:t>CTFs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6E7F8E-4B29-C429-07D1-4EB97D48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5" name="Picture 4" descr="A diagram of a game&#10;&#10;Description automatically generated">
            <a:extLst>
              <a:ext uri="{FF2B5EF4-FFF2-40B4-BE49-F238E27FC236}">
                <a16:creationId xmlns:a16="http://schemas.microsoft.com/office/drawing/2014/main" id="{44208397-1799-29C5-1072-C862E5B892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r="4167" b="82593"/>
          <a:stretch/>
        </p:blipFill>
        <p:spPr>
          <a:xfrm>
            <a:off x="2133599" y="1801748"/>
            <a:ext cx="4232343" cy="19892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A79524-3D81-8281-851A-07C386FACBBF}"/>
              </a:ext>
            </a:extLst>
          </p:cNvPr>
          <p:cNvSpPr/>
          <p:nvPr/>
        </p:nvSpPr>
        <p:spPr>
          <a:xfrm flipV="1">
            <a:off x="2590800" y="2952750"/>
            <a:ext cx="3276600" cy="45720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Calibri"/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394D96-0D19-E36F-6988-22F95E0B12DE}"/>
              </a:ext>
            </a:extLst>
          </p:cNvPr>
          <p:cNvSpPr/>
          <p:nvPr/>
        </p:nvSpPr>
        <p:spPr>
          <a:xfrm flipV="1">
            <a:off x="2582694" y="2202504"/>
            <a:ext cx="3276600" cy="45720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09553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0F5F014E-CDE7-CAEB-8FC9-60B108B7F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50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0F5F014E-CDE7-CAEB-8FC9-60B108B7F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oughnut 1">
            <a:extLst>
              <a:ext uri="{FF2B5EF4-FFF2-40B4-BE49-F238E27FC236}">
                <a16:creationId xmlns:a16="http://schemas.microsoft.com/office/drawing/2014/main" id="{6E1E8EA9-334D-1772-2395-7A1FB9D29807}"/>
              </a:ext>
            </a:extLst>
          </p:cNvPr>
          <p:cNvSpPr/>
          <p:nvPr/>
        </p:nvSpPr>
        <p:spPr>
          <a:xfrm>
            <a:off x="5410200" y="1047750"/>
            <a:ext cx="1371600" cy="1371600"/>
          </a:xfrm>
          <a:prstGeom prst="donut">
            <a:avLst>
              <a:gd name="adj" fmla="val 897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6403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FD8BC24A-DF6F-267F-B25A-EDBAA96AF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19304AA5-4136-1C72-328C-8B0894CD64FC}"/>
              </a:ext>
            </a:extLst>
          </p:cNvPr>
          <p:cNvSpPr txBox="1">
            <a:spLocks/>
          </p:cNvSpPr>
          <p:nvPr/>
        </p:nvSpPr>
        <p:spPr>
          <a:xfrm>
            <a:off x="4953000" y="590550"/>
            <a:ext cx="3886200" cy="40386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/>
              <a:t>La </a:t>
            </a:r>
            <a:r>
              <a:rPr lang="en-US" dirty="0" err="1"/>
              <a:t>Squadra</a:t>
            </a:r>
            <a:r>
              <a:rPr lang="en-US" dirty="0"/>
              <a:t> Nazionale </a:t>
            </a:r>
            <a:r>
              <a:rPr lang="en-US" dirty="0" err="1"/>
              <a:t>Italiana</a:t>
            </a:r>
            <a:r>
              <a:rPr lang="en-US" dirty="0"/>
              <a:t> di Cyber-defender</a:t>
            </a:r>
          </a:p>
          <a:p>
            <a:r>
              <a:rPr lang="en-US" dirty="0" err="1"/>
              <a:t>Partecipa</a:t>
            </a:r>
            <a:r>
              <a:rPr lang="en-US" dirty="0"/>
              <a:t> a </a:t>
            </a:r>
            <a:r>
              <a:rPr lang="en-US" dirty="0" err="1"/>
              <a:t>competizioni</a:t>
            </a:r>
            <a:r>
              <a:rPr lang="en-US" dirty="0"/>
              <a:t> </a:t>
            </a:r>
            <a:r>
              <a:rPr lang="en-US" dirty="0" err="1"/>
              <a:t>internazionali</a:t>
            </a:r>
            <a:r>
              <a:rPr lang="en-US" dirty="0"/>
              <a:t>, </a:t>
            </a:r>
            <a:r>
              <a:rPr lang="en-US" dirty="0" err="1"/>
              <a:t>quali</a:t>
            </a:r>
            <a:r>
              <a:rPr lang="en-US" dirty="0"/>
              <a:t> </a:t>
            </a:r>
            <a:r>
              <a:rPr lang="en-US" i="1" dirty="0">
                <a:solidFill>
                  <a:srgbClr val="0070C0"/>
                </a:solidFill>
              </a:rPr>
              <a:t>ECSC : European </a:t>
            </a:r>
            <a:br>
              <a:rPr lang="en-US" i="1" dirty="0">
                <a:solidFill>
                  <a:srgbClr val="0070C0"/>
                </a:solidFill>
              </a:rPr>
            </a:br>
            <a:r>
              <a:rPr lang="en-US" i="1" dirty="0">
                <a:solidFill>
                  <a:srgbClr val="0070C0"/>
                </a:solidFill>
              </a:rPr>
              <a:t>Cybersecurity </a:t>
            </a:r>
            <a:br>
              <a:rPr lang="en-US" i="1" dirty="0">
                <a:solidFill>
                  <a:srgbClr val="0070C0"/>
                </a:solidFill>
              </a:rPr>
            </a:br>
            <a:r>
              <a:rPr lang="en-US" i="1" dirty="0">
                <a:solidFill>
                  <a:srgbClr val="0070C0"/>
                </a:solidFill>
              </a:rPr>
              <a:t>Challenge</a:t>
            </a:r>
            <a:br>
              <a:rPr lang="en-US" i="1" dirty="0">
                <a:solidFill>
                  <a:srgbClr val="0070C0"/>
                </a:solidFill>
              </a:rPr>
            </a:br>
            <a:endParaRPr lang="it-IT" dirty="0"/>
          </a:p>
          <a:p>
            <a:endParaRPr lang="en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2F9463-C500-9838-9B4B-565DF0A6C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402" y="3304759"/>
            <a:ext cx="1806244" cy="180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10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FD8BC24A-DF6F-267F-B25A-EDBAA96AF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19304AA5-4136-1C72-328C-8B0894CD64FC}"/>
              </a:ext>
            </a:extLst>
          </p:cNvPr>
          <p:cNvSpPr txBox="1">
            <a:spLocks/>
          </p:cNvSpPr>
          <p:nvPr/>
        </p:nvSpPr>
        <p:spPr>
          <a:xfrm>
            <a:off x="4953000" y="590550"/>
            <a:ext cx="3886200" cy="4038600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i="1" dirty="0"/>
          </a:p>
          <a:p>
            <a:r>
              <a:rPr lang="en-US" dirty="0"/>
              <a:t>2024:</a:t>
            </a:r>
          </a:p>
          <a:p>
            <a:pPr lvl="1"/>
            <a:r>
              <a:rPr lang="en-US" dirty="0"/>
              <a:t>20 </a:t>
            </a:r>
            <a:r>
              <a:rPr lang="en-US" dirty="0" err="1"/>
              <a:t>selezionati</a:t>
            </a:r>
            <a:r>
              <a:rPr lang="en-US" dirty="0"/>
              <a:t> </a:t>
            </a:r>
            <a:r>
              <a:rPr lang="en-US" dirty="0" err="1"/>
              <a:t>convocati</a:t>
            </a:r>
            <a:r>
              <a:rPr lang="en-US" dirty="0"/>
              <a:t> al </a:t>
            </a:r>
            <a:r>
              <a:rPr lang="en-US" i="1" dirty="0" err="1">
                <a:solidFill>
                  <a:srgbClr val="0070C0"/>
                </a:solidFill>
              </a:rPr>
              <a:t>ritiro</a:t>
            </a:r>
            <a:r>
              <a:rPr lang="en-US" dirty="0"/>
              <a:t>, a Lucca, </a:t>
            </a:r>
            <a:r>
              <a:rPr lang="en-US" dirty="0" err="1"/>
              <a:t>presso</a:t>
            </a:r>
            <a:r>
              <a:rPr lang="en-US" dirty="0"/>
              <a:t> il nuovo Campus IMT, dal 8 al 15 </a:t>
            </a:r>
            <a:r>
              <a:rPr lang="en-US" dirty="0" err="1"/>
              <a:t>settembre</a:t>
            </a:r>
            <a:r>
              <a:rPr lang="en-US" dirty="0"/>
              <a:t> 2024. </a:t>
            </a:r>
            <a:br>
              <a:rPr lang="en-US" dirty="0"/>
            </a:br>
            <a:endParaRPr lang="it-IT" dirty="0"/>
          </a:p>
          <a:p>
            <a:endParaRPr lang="en-IT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F24410-45A9-3B08-AF2B-5C817C62E8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" t="17407" r="6946" b="21852"/>
          <a:stretch/>
        </p:blipFill>
        <p:spPr>
          <a:xfrm rot="21208960">
            <a:off x="138630" y="1521044"/>
            <a:ext cx="5023848" cy="2395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49868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2F48F4-39F2-5C51-7729-F287E8B0734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1123950"/>
            <a:ext cx="533400" cy="182563"/>
          </a:xfrm>
        </p:spPr>
        <p:txBody>
          <a:bodyPr/>
          <a:lstStyle/>
          <a:p>
            <a:fld id="{8F82E0A0-C266-4798-8C8F-B9F91E9DA37E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9" name="Picture 8" descr="A group of people standing in front of a screen&#10;&#10;Description automatically generated">
            <a:extLst>
              <a:ext uri="{FF2B5EF4-FFF2-40B4-BE49-F238E27FC236}">
                <a16:creationId xmlns:a16="http://schemas.microsoft.com/office/drawing/2014/main" id="{F9F269D1-1AFE-E67C-8C34-231A6C91D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70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273DAA1-7EF7-CBAE-198A-0C5C950F3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2F48F4-39F2-5C51-7729-F287E8B07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9" name="Picture 8" descr="A group of people standing in front of a screen&#10;&#10;Description automatically generated">
            <a:extLst>
              <a:ext uri="{FF2B5EF4-FFF2-40B4-BE49-F238E27FC236}">
                <a16:creationId xmlns:a16="http://schemas.microsoft.com/office/drawing/2014/main" id="{F9F269D1-1AFE-E67C-8C34-231A6C91D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30BE527-BFC4-6915-D51C-DF8FBFCE6F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 r="8604" b="39170"/>
          <a:stretch/>
        </p:blipFill>
        <p:spPr>
          <a:xfrm rot="21344210">
            <a:off x="188451" y="683333"/>
            <a:ext cx="8767096" cy="3237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2AE54D1-D84B-1770-BF56-A0DA0F811B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8" t="13265" r="4886" b="16616"/>
          <a:stretch/>
        </p:blipFill>
        <p:spPr>
          <a:xfrm rot="324026">
            <a:off x="1209784" y="433566"/>
            <a:ext cx="7081175" cy="4327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large screen in a large building&#10;&#10;Description automatically generated">
            <a:extLst>
              <a:ext uri="{FF2B5EF4-FFF2-40B4-BE49-F238E27FC236}">
                <a16:creationId xmlns:a16="http://schemas.microsoft.com/office/drawing/2014/main" id="{BFDCE851-5B13-1541-0813-F2A3A853DC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r="11796"/>
          <a:stretch/>
        </p:blipFill>
        <p:spPr>
          <a:xfrm rot="21426925">
            <a:off x="553422" y="260526"/>
            <a:ext cx="7673916" cy="4531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group of people sitting on a couch&#10;&#10;Description automatically generated">
            <a:extLst>
              <a:ext uri="{FF2B5EF4-FFF2-40B4-BE49-F238E27FC236}">
                <a16:creationId xmlns:a16="http://schemas.microsoft.com/office/drawing/2014/main" id="{5CFEBC61-7A0B-69DC-3C77-F4E9143686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b="8518"/>
          <a:stretch/>
        </p:blipFill>
        <p:spPr>
          <a:xfrm rot="199159">
            <a:off x="510371" y="307858"/>
            <a:ext cx="8075127" cy="4572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92344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9270A-E5C7-3B49-BB65-94D9E063A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ECSC 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1461CF-5D9D-504A-BA1D-E66F079A8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Autofit/>
          </a:bodyPr>
          <a:lstStyle/>
          <a:p>
            <a:fld id="{8F82E0A0-C266-4798-8C8F-B9F91E9DA37E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49E90F-8E67-4B44-905A-D0C3C851C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599" y="1352550"/>
            <a:ext cx="6740857" cy="3276600"/>
          </a:xfrm>
        </p:spPr>
        <p:txBody>
          <a:bodyPr>
            <a:normAutofit/>
          </a:bodyPr>
          <a:lstStyle/>
          <a:p>
            <a:r>
              <a:rPr lang="en-US" dirty="0"/>
              <a:t>Dal 7 al 11 </a:t>
            </a:r>
            <a:r>
              <a:rPr lang="en-US" dirty="0" err="1"/>
              <a:t>ottobre</a:t>
            </a:r>
            <a:r>
              <a:rPr lang="en-US" dirty="0"/>
              <a:t> 2024 , </a:t>
            </a:r>
            <a:r>
              <a:rPr lang="en-US" dirty="0" err="1"/>
              <a:t>organizzeremo</a:t>
            </a:r>
            <a:r>
              <a:rPr lang="en-US" dirty="0"/>
              <a:t> a Torino, </a:t>
            </a:r>
            <a:r>
              <a:rPr lang="en-US" dirty="0" err="1"/>
              <a:t>presso</a:t>
            </a:r>
            <a:r>
              <a:rPr lang="en-US" dirty="0"/>
              <a:t> le OGR,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mandato</a:t>
            </a:r>
            <a:r>
              <a:rPr lang="en-US" dirty="0"/>
              <a:t> </a:t>
            </a:r>
            <a:r>
              <a:rPr lang="en-US" dirty="0" err="1"/>
              <a:t>dell’ACN</a:t>
            </a:r>
            <a:r>
              <a:rPr lang="en-US" dirty="0"/>
              <a:t>, la </a:t>
            </a:r>
            <a:r>
              <a:rPr lang="en-US" dirty="0" err="1"/>
              <a:t>competizione</a:t>
            </a:r>
            <a:r>
              <a:rPr lang="en-US" dirty="0"/>
              <a:t> </a:t>
            </a:r>
            <a:r>
              <a:rPr lang="en-US" i="1" dirty="0">
                <a:solidFill>
                  <a:srgbClr val="0070C0"/>
                </a:solidFill>
              </a:rPr>
              <a:t>ECSC 2024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FC6BE9-2C2C-07EF-B56B-A65CE12A02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60"/>
          <a:stretch/>
        </p:blipFill>
        <p:spPr>
          <a:xfrm>
            <a:off x="2286000" y="2800350"/>
            <a:ext cx="5334000" cy="1900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793385-3FD6-E782-EF2A-CF4969E67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456" y="0"/>
            <a:ext cx="1806244" cy="18062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72432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A96E67-AD82-7047-97B1-7A06BEB81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E0C1B2-46C6-EC48-85EC-DE3A8D78A8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962150"/>
            <a:ext cx="8153400" cy="3181350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/>
              <a:t>Insieme integrato di programmi di </a:t>
            </a:r>
            <a:r>
              <a:rPr lang="it-IT" i="1" dirty="0">
                <a:solidFill>
                  <a:srgbClr val="0070C0"/>
                </a:solidFill>
              </a:rPr>
              <a:t>formazione e addestramento </a:t>
            </a:r>
            <a:r>
              <a:rPr lang="it-IT" dirty="0"/>
              <a:t>su vari aspetti della Cybersicurezza</a:t>
            </a:r>
          </a:p>
          <a:p>
            <a:pPr marL="0" indent="0">
              <a:buNone/>
            </a:pPr>
            <a:r>
              <a:rPr lang="it-IT" dirty="0"/>
              <a:t>           </a:t>
            </a:r>
            <a:r>
              <a:rPr lang="it-IT" i="1" dirty="0"/>
              <a:t>organizzato da                 con il patrocinio di</a:t>
            </a:r>
          </a:p>
        </p:txBody>
      </p:sp>
      <p:pic>
        <p:nvPicPr>
          <p:cNvPr id="8" name="Picture 7" descr="A group of colorful squares&#10;&#10;Description automatically generated">
            <a:extLst>
              <a:ext uri="{FF2B5EF4-FFF2-40B4-BE49-F238E27FC236}">
                <a16:creationId xmlns:a16="http://schemas.microsoft.com/office/drawing/2014/main" id="{F0F2A540-7CC1-E905-A124-38AFF36DC8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 t="5714" r="2918" b="8571"/>
          <a:stretch/>
        </p:blipFill>
        <p:spPr>
          <a:xfrm>
            <a:off x="2133600" y="-19050"/>
            <a:ext cx="4419600" cy="1867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963CFFB1-26FC-91FD-1155-375B500D3C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638550"/>
            <a:ext cx="2878647" cy="906762"/>
          </a:xfrm>
          <a:prstGeom prst="rect">
            <a:avLst/>
          </a:prstGeom>
        </p:spPr>
      </p:pic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A66CB51F-1B57-878D-52E4-0A8616B7FA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4" t="24867" r="5664" b="23236"/>
          <a:stretch/>
        </p:blipFill>
        <p:spPr>
          <a:xfrm>
            <a:off x="4495800" y="3547996"/>
            <a:ext cx="4447758" cy="105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349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9270A-E5C7-3B49-BB65-94D9E063A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ECSC 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1461CF-5D9D-504A-BA1D-E66F079A8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Autofit/>
          </a:bodyPr>
          <a:lstStyle/>
          <a:p>
            <a:fld id="{8F82E0A0-C266-4798-8C8F-B9F91E9DA37E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49E90F-8E67-4B44-905A-D0C3C851C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599" y="1352550"/>
            <a:ext cx="6740857" cy="3276600"/>
          </a:xfrm>
        </p:spPr>
        <p:txBody>
          <a:bodyPr>
            <a:normAutofit/>
          </a:bodyPr>
          <a:lstStyle/>
          <a:p>
            <a:r>
              <a:rPr lang="en-US" dirty="0"/>
              <a:t>Dal 8 al 11 </a:t>
            </a:r>
            <a:r>
              <a:rPr lang="en-US" dirty="0" err="1"/>
              <a:t>ottobre</a:t>
            </a:r>
            <a:r>
              <a:rPr lang="en-US" dirty="0"/>
              <a:t> 2024 , </a:t>
            </a:r>
            <a:r>
              <a:rPr lang="en-US" dirty="0" err="1"/>
              <a:t>organizzeremo</a:t>
            </a:r>
            <a:r>
              <a:rPr lang="en-US" dirty="0"/>
              <a:t> a Torino, </a:t>
            </a:r>
            <a:r>
              <a:rPr lang="en-US" dirty="0" err="1"/>
              <a:t>presso</a:t>
            </a:r>
            <a:r>
              <a:rPr lang="en-US" dirty="0"/>
              <a:t> le OGR,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mandato</a:t>
            </a:r>
            <a:r>
              <a:rPr lang="en-US" dirty="0"/>
              <a:t> </a:t>
            </a:r>
            <a:r>
              <a:rPr lang="en-US" dirty="0" err="1"/>
              <a:t>dell’ACN</a:t>
            </a:r>
            <a:r>
              <a:rPr lang="en-US" dirty="0"/>
              <a:t>, la </a:t>
            </a:r>
            <a:r>
              <a:rPr lang="en-US" dirty="0" err="1"/>
              <a:t>competizione</a:t>
            </a:r>
            <a:r>
              <a:rPr lang="en-US" dirty="0"/>
              <a:t> </a:t>
            </a:r>
            <a:r>
              <a:rPr lang="en-US" i="1" dirty="0">
                <a:solidFill>
                  <a:srgbClr val="0070C0"/>
                </a:solidFill>
              </a:rPr>
              <a:t>ECSC 2024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FC6BE9-2C2C-07EF-B56B-A65CE12A02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60"/>
          <a:stretch/>
        </p:blipFill>
        <p:spPr>
          <a:xfrm>
            <a:off x="2286000" y="2800350"/>
            <a:ext cx="5334000" cy="1900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793385-3FD6-E782-EF2A-CF4969E67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456" y="0"/>
            <a:ext cx="1806244" cy="180624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9AF57EE-891D-39AA-96EE-7C1D8724FA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1119">
            <a:off x="685800" y="429885"/>
            <a:ext cx="7772400" cy="42837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61182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3"/>
          <p:cNvPicPr preferRelativeResize="0"/>
          <p:nvPr/>
        </p:nvPicPr>
        <p:blipFill rotWithShape="1">
          <a:blip r:embed="rId3">
            <a:alphaModFix/>
          </a:blip>
          <a:srcRect t="8491"/>
          <a:stretch/>
        </p:blipFill>
        <p:spPr>
          <a:xfrm>
            <a:off x="0" y="0"/>
            <a:ext cx="9144000" cy="522984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3"/>
          <p:cNvSpPr/>
          <p:nvPr/>
        </p:nvSpPr>
        <p:spPr>
          <a:xfrm>
            <a:off x="0" y="0"/>
            <a:ext cx="9144000" cy="5229900"/>
          </a:xfrm>
          <a:prstGeom prst="rect">
            <a:avLst/>
          </a:prstGeom>
          <a:solidFill>
            <a:srgbClr val="000000">
              <a:alpha val="50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69" name="Google Shape;69;p13"/>
          <p:cNvSpPr txBox="1">
            <a:spLocks noGrp="1"/>
          </p:cNvSpPr>
          <p:nvPr>
            <p:ph type="ctrTitle"/>
          </p:nvPr>
        </p:nvSpPr>
        <p:spPr>
          <a:xfrm>
            <a:off x="2083950" y="2384175"/>
            <a:ext cx="67755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ECSC 2024</a:t>
            </a:r>
            <a:endParaRPr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"/>
          </p:nvPr>
        </p:nvSpPr>
        <p:spPr>
          <a:xfrm>
            <a:off x="2083950" y="1951275"/>
            <a:ext cx="67755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latin typeface="Calibri" panose="020F0502020204030204" pitchFamily="34" charset="0"/>
                <a:cs typeface="Calibri" panose="020F0502020204030204" pitchFamily="34" charset="0"/>
              </a:rPr>
              <a:t>Road to…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" name="Google Shape;7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550" y="1951275"/>
            <a:ext cx="1799400" cy="179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3913" y="338570"/>
            <a:ext cx="933600" cy="9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89701" y="338575"/>
            <a:ext cx="2615624" cy="9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3"/>
          <p:cNvSpPr txBox="1">
            <a:spLocks noGrp="1"/>
          </p:cNvSpPr>
          <p:nvPr>
            <p:ph type="subTitle" idx="1"/>
          </p:nvPr>
        </p:nvSpPr>
        <p:spPr>
          <a:xfrm>
            <a:off x="2083950" y="3317775"/>
            <a:ext cx="67755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latin typeface="Calibri" panose="020F0502020204030204" pitchFamily="34" charset="0"/>
                <a:cs typeface="Calibri" panose="020F0502020204030204" pitchFamily="34" charset="0"/>
              </a:rPr>
              <a:t>Torino, 7-11/10/2024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18E6F-A04D-9784-47B0-7044CA1EF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ECSC 2024 venue: </a:t>
            </a:r>
            <a:br>
              <a:rPr lang="en-GB" dirty="0"/>
            </a:br>
            <a:r>
              <a:rPr lang="en-GB" dirty="0"/>
              <a:t>OGR – Officine </a:t>
            </a:r>
            <a:r>
              <a:rPr lang="en-GB" dirty="0" err="1"/>
              <a:t>Grandi</a:t>
            </a:r>
            <a:r>
              <a:rPr lang="en-GB" dirty="0"/>
              <a:t> </a:t>
            </a:r>
            <a:r>
              <a:rPr lang="en-GB" dirty="0" err="1"/>
              <a:t>Riparazioni</a:t>
            </a:r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B60003-32A8-3DA5-A3E0-3EB90AD5C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5" name="Immagine 6" descr="Immagine che contiene Urbanistica, edificio, Modello in scala, Aerofotogrammetria&#10;&#10;Descrizione generata automaticamente">
            <a:extLst>
              <a:ext uri="{FF2B5EF4-FFF2-40B4-BE49-F238E27FC236}">
                <a16:creationId xmlns:a16="http://schemas.microsoft.com/office/drawing/2014/main" id="{93883406-647C-316E-1782-D3372421A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379832"/>
            <a:ext cx="6690965" cy="37636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26003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18E6F-A04D-9784-47B0-7044CA1EF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ECSC 2024 venue: </a:t>
            </a:r>
            <a:br>
              <a:rPr lang="en-GB" dirty="0"/>
            </a:br>
            <a:r>
              <a:rPr lang="en-GB" dirty="0"/>
              <a:t>OGR – Officine </a:t>
            </a:r>
            <a:r>
              <a:rPr lang="en-GB" dirty="0" err="1"/>
              <a:t>Grandi</a:t>
            </a:r>
            <a:r>
              <a:rPr lang="en-GB" dirty="0"/>
              <a:t> </a:t>
            </a:r>
            <a:r>
              <a:rPr lang="en-GB" dirty="0" err="1"/>
              <a:t>Riparazioni</a:t>
            </a:r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B60003-32A8-3DA5-A3E0-3EB90AD5C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5" name="Immagine 6" descr="Immagine che contiene Urbanistica, edificio, Modello in scala, Aerofotogrammetria&#10;&#10;Descrizione generata automaticamente">
            <a:extLst>
              <a:ext uri="{FF2B5EF4-FFF2-40B4-BE49-F238E27FC236}">
                <a16:creationId xmlns:a16="http://schemas.microsoft.com/office/drawing/2014/main" id="{93883406-647C-316E-1782-D3372421A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379832"/>
            <a:ext cx="6690965" cy="37636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9A1FAE-50B0-9240-2D95-4138A3881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82713">
            <a:off x="1748478" y="492433"/>
            <a:ext cx="5647043" cy="4235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35663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F460B4-1B26-F5D9-5EDB-FACCD21C2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Road to ECSC 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C45A97-FB35-EAF6-BEA4-D0C0D83A6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D2AEF6-29EC-5232-B762-8D92F131C97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o</a:t>
            </a:r>
            <a:r>
              <a:rPr lang="en-IT" dirty="0"/>
              <a:t>penECSC</a:t>
            </a:r>
          </a:p>
        </p:txBody>
      </p:sp>
    </p:spTree>
    <p:extLst>
      <p:ext uri="{BB962C8B-B14F-4D97-AF65-F5344CB8AC3E}">
        <p14:creationId xmlns:p14="http://schemas.microsoft.com/office/powerpoint/2010/main" val="35932822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F2D93-4CB0-0E2A-E7C3-726CC6CF4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dirty="0"/>
              <a:t>openECSC</a:t>
            </a:r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91E4E0-D54A-10E7-6B04-C92A41A5F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647A7D-9593-110B-535E-61C700DCE42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/>
              <a:t>A worldwide cybersecurity competition open to everyone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/>
              <a:t>Aimed to broaden participation beyond traditional age and nationality restrictions and to expands the ECSC community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/>
              <a:t>The 2024 edition will feature 3 one-week long rounds and a 24 hour final round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/>
              <a:t>Hosted by the same organizers of ECSC 2024</a:t>
            </a:r>
          </a:p>
        </p:txBody>
      </p:sp>
    </p:spTree>
    <p:extLst>
      <p:ext uri="{BB962C8B-B14F-4D97-AF65-F5344CB8AC3E}">
        <p14:creationId xmlns:p14="http://schemas.microsoft.com/office/powerpoint/2010/main" val="39621387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F460B4-1B26-F5D9-5EDB-FACCD21C2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</p:spPr>
        <p:txBody>
          <a:bodyPr/>
          <a:lstStyle/>
          <a:p>
            <a:r>
              <a:rPr lang="en-IT" dirty="0"/>
              <a:t>Road to ECSC 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C45A97-FB35-EAF6-BEA4-D0C0D83A6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1123507"/>
            <a:ext cx="533400" cy="183357"/>
          </a:xfrm>
        </p:spPr>
        <p:txBody>
          <a:bodyPr/>
          <a:lstStyle/>
          <a:p>
            <a:fld id="{8F82E0A0-C266-4798-8C8F-B9F91E9DA37E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D2AEF6-29EC-5232-B762-8D92F131C97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8153400" cy="3276600"/>
          </a:xfrm>
        </p:spPr>
        <p:txBody>
          <a:bodyPr>
            <a:normAutofit/>
          </a:bodyPr>
          <a:lstStyle/>
          <a:p>
            <a:pPr lvl="0"/>
            <a:r>
              <a:rPr lang="en-GB" dirty="0"/>
              <a:t>All the CTFs organized in 2024 by our Lab will be freely accessible and playable by every countries involved in ECSC</a:t>
            </a:r>
          </a:p>
          <a:p>
            <a:pPr lvl="1"/>
            <a:r>
              <a:rPr lang="en-GB" i="1" dirty="0" err="1">
                <a:solidFill>
                  <a:srgbClr val="0070C0"/>
                </a:solidFill>
              </a:rPr>
              <a:t>CyberChallenge.IT</a:t>
            </a:r>
            <a:r>
              <a:rPr lang="en-GB" i="1" dirty="0">
                <a:solidFill>
                  <a:srgbClr val="0070C0"/>
                </a:solidFill>
              </a:rPr>
              <a:t> </a:t>
            </a:r>
          </a:p>
          <a:p>
            <a:pPr lvl="1"/>
            <a:r>
              <a:rPr lang="en-GB" i="1" dirty="0">
                <a:solidFill>
                  <a:srgbClr val="0070C0"/>
                </a:solidFill>
              </a:rPr>
              <a:t>Italian Cybersecurity Olympiads</a:t>
            </a:r>
          </a:p>
          <a:p>
            <a:pPr lvl="1"/>
            <a:r>
              <a:rPr lang="en-GB" i="1" dirty="0" err="1">
                <a:solidFill>
                  <a:srgbClr val="0070C0"/>
                </a:solidFill>
              </a:rPr>
              <a:t>CyberTrials</a:t>
            </a:r>
            <a:endParaRPr lang="en-GB" i="1" dirty="0">
              <a:solidFill>
                <a:srgbClr val="0070C0"/>
              </a:solidFill>
            </a:endParaRPr>
          </a:p>
          <a:p>
            <a:pPr lvl="1"/>
            <a:r>
              <a:rPr lang="en-GB" i="1" dirty="0" err="1">
                <a:solidFill>
                  <a:srgbClr val="0070C0"/>
                </a:solidFill>
              </a:rPr>
              <a:t>TeamItaly</a:t>
            </a:r>
            <a:endParaRPr lang="en-GB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539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0F5F014E-CDE7-CAEB-8FC9-60B108B7F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oughnut 1">
            <a:extLst>
              <a:ext uri="{FF2B5EF4-FFF2-40B4-BE49-F238E27FC236}">
                <a16:creationId xmlns:a16="http://schemas.microsoft.com/office/drawing/2014/main" id="{6E1E8EA9-334D-1772-2395-7A1FB9D29807}"/>
              </a:ext>
            </a:extLst>
          </p:cNvPr>
          <p:cNvSpPr/>
          <p:nvPr/>
        </p:nvSpPr>
        <p:spPr>
          <a:xfrm>
            <a:off x="6553200" y="1047750"/>
            <a:ext cx="1371600" cy="1371600"/>
          </a:xfrm>
          <a:prstGeom prst="donut">
            <a:avLst>
              <a:gd name="adj" fmla="val 897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8935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ICC 2022 &amp;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anchor="t">
            <a:normAutofit/>
          </a:bodyPr>
          <a:lstStyle/>
          <a:p>
            <a:r>
              <a:rPr lang="en-US" dirty="0"/>
              <a:t>Il Cybersecurity National Lab </a:t>
            </a:r>
            <a:r>
              <a:rPr lang="en-US" dirty="0" err="1"/>
              <a:t>è</a:t>
            </a:r>
            <a:r>
              <a:rPr lang="en-US" dirty="0"/>
              <a:t> </a:t>
            </a:r>
            <a:r>
              <a:rPr lang="en-US" dirty="0" err="1"/>
              <a:t>stato</a:t>
            </a:r>
            <a:r>
              <a:rPr lang="en-US" dirty="0"/>
              <a:t> </a:t>
            </a:r>
            <a:r>
              <a:rPr lang="en-US" dirty="0" err="1"/>
              <a:t>selezionato</a:t>
            </a:r>
            <a:r>
              <a:rPr lang="en-US" dirty="0"/>
              <a:t> </a:t>
            </a:r>
            <a:r>
              <a:rPr lang="en-US" dirty="0" err="1"/>
              <a:t>dagli</a:t>
            </a:r>
            <a:r>
              <a:rPr lang="en-US" dirty="0"/>
              <a:t> </a:t>
            </a:r>
            <a:r>
              <a:rPr lang="en-US" dirty="0" err="1"/>
              <a:t>organizzatori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ultime</a:t>
            </a:r>
            <a:r>
              <a:rPr lang="en-US" dirty="0"/>
              <a:t> due </a:t>
            </a:r>
            <a:r>
              <a:rPr lang="en-US" dirty="0" err="1"/>
              <a:t>edizioni</a:t>
            </a:r>
            <a:r>
              <a:rPr lang="en-US" dirty="0"/>
              <a:t> di ICC (Atene, 2022 e San Diego, CA, 2023), per </a:t>
            </a:r>
            <a:r>
              <a:rPr lang="en-US" dirty="0" err="1"/>
              <a:t>fornire</a:t>
            </a:r>
            <a:r>
              <a:rPr lang="en-US" dirty="0"/>
              <a:t> la </a:t>
            </a:r>
            <a:r>
              <a:rPr lang="en-US" dirty="0" err="1"/>
              <a:t>piattaforma</a:t>
            </a:r>
            <a:r>
              <a:rPr lang="en-US" dirty="0"/>
              <a:t> e le </a:t>
            </a:r>
            <a:r>
              <a:rPr lang="en-US" dirty="0" err="1"/>
              <a:t>sfide</a:t>
            </a:r>
            <a:r>
              <a:rPr lang="en-US" dirty="0"/>
              <a:t> per la </a:t>
            </a:r>
            <a:r>
              <a:rPr lang="en-US" dirty="0" err="1"/>
              <a:t>CtF</a:t>
            </a:r>
            <a:r>
              <a:rPr lang="en-US" dirty="0"/>
              <a:t> Attack/</a:t>
            </a:r>
            <a:r>
              <a:rPr lang="en-US" dirty="0" err="1"/>
              <a:t>Defence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A87B3978-AA9D-E73B-79E2-5370B9F0C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4062">
            <a:off x="218464" y="877348"/>
            <a:ext cx="8498276" cy="377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394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ICC 2022 &amp;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anchor="t">
            <a:normAutofit/>
          </a:bodyPr>
          <a:lstStyle/>
          <a:p>
            <a:r>
              <a:rPr lang="en-US" dirty="0"/>
              <a:t>Il Cybersecurity National Lab </a:t>
            </a:r>
            <a:r>
              <a:rPr lang="en-US" dirty="0" err="1"/>
              <a:t>è</a:t>
            </a:r>
            <a:r>
              <a:rPr lang="en-US" dirty="0"/>
              <a:t> </a:t>
            </a:r>
            <a:r>
              <a:rPr lang="en-US" dirty="0" err="1"/>
              <a:t>stato</a:t>
            </a:r>
            <a:r>
              <a:rPr lang="en-US" dirty="0"/>
              <a:t> </a:t>
            </a:r>
            <a:r>
              <a:rPr lang="en-US" dirty="0" err="1"/>
              <a:t>selezionato</a:t>
            </a:r>
            <a:r>
              <a:rPr lang="en-US" dirty="0"/>
              <a:t> </a:t>
            </a:r>
            <a:r>
              <a:rPr lang="en-US" dirty="0" err="1"/>
              <a:t>dagli</a:t>
            </a:r>
            <a:r>
              <a:rPr lang="en-US" dirty="0"/>
              <a:t> </a:t>
            </a:r>
            <a:r>
              <a:rPr lang="en-US" dirty="0" err="1"/>
              <a:t>organizzatori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ultime</a:t>
            </a:r>
            <a:r>
              <a:rPr lang="en-US" dirty="0"/>
              <a:t> due </a:t>
            </a:r>
            <a:r>
              <a:rPr lang="en-US" dirty="0" err="1"/>
              <a:t>edizioni</a:t>
            </a:r>
            <a:r>
              <a:rPr lang="en-US" dirty="0"/>
              <a:t> di ICC (</a:t>
            </a:r>
            <a:r>
              <a:rPr lang="en-US" dirty="0" err="1"/>
              <a:t>rispettivamente</a:t>
            </a:r>
            <a:r>
              <a:rPr lang="en-US" dirty="0"/>
              <a:t> Atene, 2022 e San Diego, CA, 2023), per </a:t>
            </a:r>
            <a:r>
              <a:rPr lang="en-US" dirty="0" err="1"/>
              <a:t>fornire</a:t>
            </a:r>
            <a:r>
              <a:rPr lang="en-US" dirty="0"/>
              <a:t> la </a:t>
            </a:r>
            <a:r>
              <a:rPr lang="en-US" dirty="0" err="1"/>
              <a:t>piattaforma</a:t>
            </a:r>
            <a:r>
              <a:rPr lang="en-US" dirty="0"/>
              <a:t> e le </a:t>
            </a:r>
            <a:r>
              <a:rPr lang="en-US" dirty="0" err="1"/>
              <a:t>sfide</a:t>
            </a:r>
            <a:r>
              <a:rPr lang="en-US" dirty="0"/>
              <a:t> per la </a:t>
            </a:r>
            <a:r>
              <a:rPr lang="en-US" dirty="0" err="1"/>
              <a:t>CtF</a:t>
            </a:r>
            <a:r>
              <a:rPr lang="en-US" dirty="0"/>
              <a:t> Attack/</a:t>
            </a:r>
            <a:r>
              <a:rPr lang="en-US" dirty="0" err="1"/>
              <a:t>Defence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014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B82FBBC-62D7-A144-8D87-A994405BB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</p:spPr>
        <p:txBody>
          <a:bodyPr/>
          <a:lstStyle/>
          <a:p>
            <a:r>
              <a:rPr lang="en-US" dirty="0"/>
              <a:t>Chi </a:t>
            </a:r>
            <a:r>
              <a:rPr lang="en-US" dirty="0" err="1"/>
              <a:t>siamo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8F3752-E241-554B-B314-BE6F85427B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0" y="1123507"/>
            <a:ext cx="533400" cy="183357"/>
          </a:xfrm>
        </p:spPr>
        <p:txBody>
          <a:bodyPr/>
          <a:lstStyle/>
          <a:p>
            <a:fld id="{8F82E0A0-C266-4798-8C8F-B9F91E9DA37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1" name="Rectangle 42">
            <a:extLst>
              <a:ext uri="{FF2B5EF4-FFF2-40B4-BE49-F238E27FC236}">
                <a16:creationId xmlns:a16="http://schemas.microsoft.com/office/drawing/2014/main" id="{5631E4C2-7055-AA46-AB47-84FD3615B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577" y="4001507"/>
            <a:ext cx="342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4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</a:t>
            </a:r>
            <a:r>
              <a:rPr lang="it-IT" sz="24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://</a:t>
            </a:r>
            <a:r>
              <a:rPr lang="it-IT" sz="24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cybersecnatlab.it</a:t>
            </a:r>
            <a:endParaRPr lang="it-IT" sz="240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824BC670-7942-0993-D476-AB8357054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4" y="2114550"/>
            <a:ext cx="4736407" cy="1491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3078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EBD50-E9F1-7794-B12B-8D0F1B9B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Linea </a:t>
            </a:r>
            <a:r>
              <a:rPr lang="en-IT" i="1" dirty="0">
                <a:solidFill>
                  <a:srgbClr val="0070C0"/>
                </a:solidFill>
              </a:rPr>
              <a:t>CyberHighSchools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6E7F8E-4B29-C429-07D1-4EB97D48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5" name="Picture 4" descr="A diagram of a game&#10;&#10;Description automatically generated">
            <a:extLst>
              <a:ext uri="{FF2B5EF4-FFF2-40B4-BE49-F238E27FC236}">
                <a16:creationId xmlns:a16="http://schemas.microsoft.com/office/drawing/2014/main" id="{44208397-1799-29C5-1072-C862E5B892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r="4167" b="82593"/>
          <a:stretch/>
        </p:blipFill>
        <p:spPr>
          <a:xfrm>
            <a:off x="2133599" y="1801748"/>
            <a:ext cx="4232343" cy="19892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A79524-3D81-8281-851A-07C386FACBBF}"/>
              </a:ext>
            </a:extLst>
          </p:cNvPr>
          <p:cNvSpPr/>
          <p:nvPr/>
        </p:nvSpPr>
        <p:spPr>
          <a:xfrm flipV="1">
            <a:off x="2611470" y="2190750"/>
            <a:ext cx="3276600" cy="76200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65600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8650CC60-52C7-937B-4F34-7D6605362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 descr="A red white and blue flag&#10;&#10;Description automatically generated">
            <a:extLst>
              <a:ext uri="{FF2B5EF4-FFF2-40B4-BE49-F238E27FC236}">
                <a16:creationId xmlns:a16="http://schemas.microsoft.com/office/drawing/2014/main" id="{6E4A4B83-1BB2-BB78-0A13-ADBAEAB4C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13766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716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8650CC60-52C7-937B-4F34-7D6605362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oughnut 1">
            <a:extLst>
              <a:ext uri="{FF2B5EF4-FFF2-40B4-BE49-F238E27FC236}">
                <a16:creationId xmlns:a16="http://schemas.microsoft.com/office/drawing/2014/main" id="{7817DBD9-D286-90BA-F862-8C418062896F}"/>
              </a:ext>
            </a:extLst>
          </p:cNvPr>
          <p:cNvSpPr/>
          <p:nvPr/>
        </p:nvSpPr>
        <p:spPr>
          <a:xfrm>
            <a:off x="609600" y="1885950"/>
            <a:ext cx="1371600" cy="1371600"/>
          </a:xfrm>
          <a:prstGeom prst="donut">
            <a:avLst>
              <a:gd name="adj" fmla="val 897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pic>
        <p:nvPicPr>
          <p:cNvPr id="4" name="Picture 3" descr="A red white and blue flag&#10;&#10;Description automatically generated">
            <a:extLst>
              <a:ext uri="{FF2B5EF4-FFF2-40B4-BE49-F238E27FC236}">
                <a16:creationId xmlns:a16="http://schemas.microsoft.com/office/drawing/2014/main" id="{FFCC23F3-9600-27ED-EB42-F589391CE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13766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60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ell phone&#10;&#10;Description automatically generated">
            <a:extLst>
              <a:ext uri="{FF2B5EF4-FFF2-40B4-BE49-F238E27FC236}">
                <a16:creationId xmlns:a16="http://schemas.microsoft.com/office/drawing/2014/main" id="{6D57B5DF-39B9-FE86-6D08-53B8C7838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04BB74-58B8-7ACA-3251-070CC50F6CCF}"/>
              </a:ext>
            </a:extLst>
          </p:cNvPr>
          <p:cNvSpPr txBox="1">
            <a:spLocks/>
          </p:cNvSpPr>
          <p:nvPr/>
        </p:nvSpPr>
        <p:spPr>
          <a:xfrm>
            <a:off x="5029200" y="857250"/>
            <a:ext cx="3886200" cy="3428999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it-IT" dirty="0"/>
              <a:t>Programma finalizzato a: </a:t>
            </a:r>
          </a:p>
          <a:p>
            <a:pPr lvl="1"/>
            <a:r>
              <a:rPr lang="it-IT" dirty="0"/>
              <a:t>attivare una </a:t>
            </a:r>
            <a:r>
              <a:rPr lang="it-IT" i="1" dirty="0">
                <a:solidFill>
                  <a:srgbClr val="0070C0"/>
                </a:solidFill>
              </a:rPr>
              <a:t>rete</a:t>
            </a:r>
            <a:r>
              <a:rPr lang="it-IT" dirty="0"/>
              <a:t> tra le scuole superiori di II grado</a:t>
            </a:r>
          </a:p>
        </p:txBody>
      </p:sp>
    </p:spTree>
    <p:extLst>
      <p:ext uri="{BB962C8B-B14F-4D97-AF65-F5344CB8AC3E}">
        <p14:creationId xmlns:p14="http://schemas.microsoft.com/office/powerpoint/2010/main" val="21550536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ell phone&#10;&#10;Description automatically generated">
            <a:extLst>
              <a:ext uri="{FF2B5EF4-FFF2-40B4-BE49-F238E27FC236}">
                <a16:creationId xmlns:a16="http://schemas.microsoft.com/office/drawing/2014/main" id="{6D57B5DF-39B9-FE86-6D08-53B8C7838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04BB74-58B8-7ACA-3251-070CC50F6CCF}"/>
              </a:ext>
            </a:extLst>
          </p:cNvPr>
          <p:cNvSpPr txBox="1">
            <a:spLocks/>
          </p:cNvSpPr>
          <p:nvPr/>
        </p:nvSpPr>
        <p:spPr>
          <a:xfrm>
            <a:off x="5029200" y="857250"/>
            <a:ext cx="3886200" cy="3428999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it-IT" dirty="0"/>
              <a:t>Programma finalizzato a: </a:t>
            </a:r>
          </a:p>
          <a:p>
            <a:pPr lvl="1"/>
            <a:r>
              <a:rPr lang="it-IT" dirty="0"/>
              <a:t>attivare una </a:t>
            </a:r>
            <a:r>
              <a:rPr lang="it-IT" i="1" dirty="0">
                <a:solidFill>
                  <a:srgbClr val="0070C0"/>
                </a:solidFill>
              </a:rPr>
              <a:t>rete</a:t>
            </a:r>
            <a:r>
              <a:rPr lang="it-IT" dirty="0"/>
              <a:t> tra le scuole superiori di II grado</a:t>
            </a:r>
          </a:p>
        </p:txBody>
      </p:sp>
      <p:pic>
        <p:nvPicPr>
          <p:cNvPr id="2" name="Picture 1" descr="C:\Users\Marco\Desktop\post it notes.png">
            <a:extLst>
              <a:ext uri="{FF2B5EF4-FFF2-40B4-BE49-F238E27FC236}">
                <a16:creationId xmlns:a16="http://schemas.microsoft.com/office/drawing/2014/main" id="{35DB7C56-74E6-E1EE-CB6C-275805567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6" t="8331" r="9954" b="5836"/>
          <a:stretch/>
        </p:blipFill>
        <p:spPr bwMode="auto">
          <a:xfrm>
            <a:off x="533400" y="857250"/>
            <a:ext cx="3444796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5">
            <a:extLst>
              <a:ext uri="{FF2B5EF4-FFF2-40B4-BE49-F238E27FC236}">
                <a16:creationId xmlns:a16="http://schemas.microsoft.com/office/drawing/2014/main" id="{6D0625D8-EC31-6DC0-3FB1-9D18D5CC9101}"/>
              </a:ext>
            </a:extLst>
          </p:cNvPr>
          <p:cNvSpPr txBox="1"/>
          <p:nvPr/>
        </p:nvSpPr>
        <p:spPr>
          <a:xfrm rot="21289942">
            <a:off x="922439" y="2089659"/>
            <a:ext cx="2742177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2400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oggi 600+ </a:t>
            </a:r>
            <a:br>
              <a:rPr lang="it-IT" sz="2400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400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scuole superiori federate</a:t>
            </a:r>
          </a:p>
        </p:txBody>
      </p:sp>
    </p:spTree>
    <p:extLst>
      <p:ext uri="{BB962C8B-B14F-4D97-AF65-F5344CB8AC3E}">
        <p14:creationId xmlns:p14="http://schemas.microsoft.com/office/powerpoint/2010/main" val="15185271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ell phone&#10;&#10;Description automatically generated">
            <a:extLst>
              <a:ext uri="{FF2B5EF4-FFF2-40B4-BE49-F238E27FC236}">
                <a16:creationId xmlns:a16="http://schemas.microsoft.com/office/drawing/2014/main" id="{6D57B5DF-39B9-FE86-6D08-53B8C7838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04BB74-58B8-7ACA-3251-070CC50F6CCF}"/>
              </a:ext>
            </a:extLst>
          </p:cNvPr>
          <p:cNvSpPr txBox="1">
            <a:spLocks/>
          </p:cNvSpPr>
          <p:nvPr/>
        </p:nvSpPr>
        <p:spPr>
          <a:xfrm>
            <a:off x="5029200" y="857250"/>
            <a:ext cx="3886200" cy="3428999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it-IT" dirty="0"/>
              <a:t>Programma finalizzato a: </a:t>
            </a:r>
          </a:p>
          <a:p>
            <a:pPr lvl="1"/>
            <a:r>
              <a:rPr lang="it-IT" sz="2400" dirty="0"/>
              <a:t>contribuire alla crescita di una comunità di professori sempre più consapevoli delle problematiche legate alla cybersicurezza</a:t>
            </a:r>
          </a:p>
        </p:txBody>
      </p:sp>
    </p:spTree>
    <p:extLst>
      <p:ext uri="{BB962C8B-B14F-4D97-AF65-F5344CB8AC3E}">
        <p14:creationId xmlns:p14="http://schemas.microsoft.com/office/powerpoint/2010/main" val="3205957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ell phone&#10;&#10;Description automatically generated">
            <a:extLst>
              <a:ext uri="{FF2B5EF4-FFF2-40B4-BE49-F238E27FC236}">
                <a16:creationId xmlns:a16="http://schemas.microsoft.com/office/drawing/2014/main" id="{6D57B5DF-39B9-FE86-6D08-53B8C7838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04BB74-58B8-7ACA-3251-070CC50F6CCF}"/>
              </a:ext>
            </a:extLst>
          </p:cNvPr>
          <p:cNvSpPr txBox="1">
            <a:spLocks/>
          </p:cNvSpPr>
          <p:nvPr/>
        </p:nvSpPr>
        <p:spPr>
          <a:xfrm>
            <a:off x="5029200" y="857250"/>
            <a:ext cx="3733800" cy="3428999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it-IT" dirty="0"/>
              <a:t>Programma finalizzato a: </a:t>
            </a:r>
          </a:p>
          <a:p>
            <a:pPr lvl="1"/>
            <a:r>
              <a:rPr lang="it-IT" sz="2400" dirty="0"/>
              <a:t>offrire corsi di formazione gratuiti per i professori interessati</a:t>
            </a:r>
          </a:p>
        </p:txBody>
      </p:sp>
    </p:spTree>
    <p:extLst>
      <p:ext uri="{BB962C8B-B14F-4D97-AF65-F5344CB8AC3E}">
        <p14:creationId xmlns:p14="http://schemas.microsoft.com/office/powerpoint/2010/main" val="10816472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8650CC60-52C7-937B-4F34-7D6605362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oughnut 1">
            <a:extLst>
              <a:ext uri="{FF2B5EF4-FFF2-40B4-BE49-F238E27FC236}">
                <a16:creationId xmlns:a16="http://schemas.microsoft.com/office/drawing/2014/main" id="{7817DBD9-D286-90BA-F862-8C418062896F}"/>
              </a:ext>
            </a:extLst>
          </p:cNvPr>
          <p:cNvSpPr/>
          <p:nvPr/>
        </p:nvSpPr>
        <p:spPr>
          <a:xfrm>
            <a:off x="990600" y="3451860"/>
            <a:ext cx="1371600" cy="1371600"/>
          </a:xfrm>
          <a:prstGeom prst="donut">
            <a:avLst>
              <a:gd name="adj" fmla="val 897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pic>
        <p:nvPicPr>
          <p:cNvPr id="4" name="Picture 3" descr="A red white and blue flag&#10;&#10;Description automatically generated">
            <a:extLst>
              <a:ext uri="{FF2B5EF4-FFF2-40B4-BE49-F238E27FC236}">
                <a16:creationId xmlns:a16="http://schemas.microsoft.com/office/drawing/2014/main" id="{FFCC23F3-9600-27ED-EB42-F589391CE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13766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931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ell phone&#10;&#10;Description automatically generated">
            <a:extLst>
              <a:ext uri="{FF2B5EF4-FFF2-40B4-BE49-F238E27FC236}">
                <a16:creationId xmlns:a16="http://schemas.microsoft.com/office/drawing/2014/main" id="{6D57B5DF-39B9-FE86-6D08-53B8C7838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44000" cy="51435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04BB74-58B8-7ACA-3251-070CC50F6CCF}"/>
              </a:ext>
            </a:extLst>
          </p:cNvPr>
          <p:cNvSpPr txBox="1">
            <a:spLocks/>
          </p:cNvSpPr>
          <p:nvPr/>
        </p:nvSpPr>
        <p:spPr>
          <a:xfrm>
            <a:off x="5029200" y="857250"/>
            <a:ext cx="3733800" cy="3428999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it-IT" dirty="0"/>
              <a:t>Programma finalizzato a: </a:t>
            </a:r>
          </a:p>
          <a:p>
            <a:pPr lvl="1"/>
            <a:r>
              <a:rPr lang="it-IT" sz="2400" dirty="0"/>
              <a:t>offrire corsi di formazione gratuiti per i professori interessati</a:t>
            </a:r>
          </a:p>
        </p:txBody>
      </p:sp>
      <p:pic>
        <p:nvPicPr>
          <p:cNvPr id="2" name="Picture 1" descr="C:\Users\Marco\Desktop\post it notes.png">
            <a:extLst>
              <a:ext uri="{FF2B5EF4-FFF2-40B4-BE49-F238E27FC236}">
                <a16:creationId xmlns:a16="http://schemas.microsoft.com/office/drawing/2014/main" id="{CA52E080-25B4-7613-F6CF-59FC9C9AA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6" t="8331" r="9954" b="5836"/>
          <a:stretch/>
        </p:blipFill>
        <p:spPr bwMode="auto">
          <a:xfrm>
            <a:off x="670005" y="857250"/>
            <a:ext cx="3444796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5">
            <a:extLst>
              <a:ext uri="{FF2B5EF4-FFF2-40B4-BE49-F238E27FC236}">
                <a16:creationId xmlns:a16="http://schemas.microsoft.com/office/drawing/2014/main" id="{E79DB837-6EB1-AB4E-3B5C-DB46BC3AB1A4}"/>
              </a:ext>
            </a:extLst>
          </p:cNvPr>
          <p:cNvSpPr txBox="1"/>
          <p:nvPr/>
        </p:nvSpPr>
        <p:spPr>
          <a:xfrm rot="21289942">
            <a:off x="1059044" y="1923459"/>
            <a:ext cx="2742177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2400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oggi 1.550+ professori hanno completato i nostri corsi</a:t>
            </a:r>
          </a:p>
        </p:txBody>
      </p:sp>
    </p:spTree>
    <p:extLst>
      <p:ext uri="{BB962C8B-B14F-4D97-AF65-F5344CB8AC3E}">
        <p14:creationId xmlns:p14="http://schemas.microsoft.com/office/powerpoint/2010/main" val="21985658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ell phone&#10;&#10;Description automatically generated">
            <a:extLst>
              <a:ext uri="{FF2B5EF4-FFF2-40B4-BE49-F238E27FC236}">
                <a16:creationId xmlns:a16="http://schemas.microsoft.com/office/drawing/2014/main" id="{6D57B5DF-39B9-FE86-6D08-53B8C7838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44000" cy="51435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04BB74-58B8-7ACA-3251-070CC50F6CCF}"/>
              </a:ext>
            </a:extLst>
          </p:cNvPr>
          <p:cNvSpPr txBox="1">
            <a:spLocks/>
          </p:cNvSpPr>
          <p:nvPr/>
        </p:nvSpPr>
        <p:spPr>
          <a:xfrm>
            <a:off x="5029200" y="857250"/>
            <a:ext cx="3733800" cy="3428999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it-IT" dirty="0"/>
              <a:t>Programma finalizzato a: </a:t>
            </a:r>
          </a:p>
          <a:p>
            <a:pPr lvl="1"/>
            <a:r>
              <a:rPr lang="it-IT" sz="2400" dirty="0"/>
              <a:t>offrire corsi di formazione gratuiti per i professori interessati</a:t>
            </a:r>
          </a:p>
        </p:txBody>
      </p:sp>
      <p:pic>
        <p:nvPicPr>
          <p:cNvPr id="2" name="Picture 1" descr="C:\Users\Marco\Desktop\post it notes.png">
            <a:extLst>
              <a:ext uri="{FF2B5EF4-FFF2-40B4-BE49-F238E27FC236}">
                <a16:creationId xmlns:a16="http://schemas.microsoft.com/office/drawing/2014/main" id="{CA52E080-25B4-7613-F6CF-59FC9C9AA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6" t="8331" r="9954" b="5836"/>
          <a:stretch/>
        </p:blipFill>
        <p:spPr bwMode="auto">
          <a:xfrm>
            <a:off x="670005" y="857250"/>
            <a:ext cx="3444796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5">
            <a:extLst>
              <a:ext uri="{FF2B5EF4-FFF2-40B4-BE49-F238E27FC236}">
                <a16:creationId xmlns:a16="http://schemas.microsoft.com/office/drawing/2014/main" id="{E79DB837-6EB1-AB4E-3B5C-DB46BC3AB1A4}"/>
              </a:ext>
            </a:extLst>
          </p:cNvPr>
          <p:cNvSpPr txBox="1"/>
          <p:nvPr/>
        </p:nvSpPr>
        <p:spPr>
          <a:xfrm rot="21289942">
            <a:off x="1059044" y="1923459"/>
            <a:ext cx="2742177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2400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oggi 1.550+ professori hanno completato i nostri corsi</a:t>
            </a:r>
          </a:p>
        </p:txBody>
      </p:sp>
      <p:pic>
        <p:nvPicPr>
          <p:cNvPr id="6" name="Picture 5" descr="C:\Users\Marco\Desktop\post it notes.png">
            <a:extLst>
              <a:ext uri="{FF2B5EF4-FFF2-40B4-BE49-F238E27FC236}">
                <a16:creationId xmlns:a16="http://schemas.microsoft.com/office/drawing/2014/main" id="{2E871A70-09A5-D70E-ACE2-D2218DFFD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6" t="8331" r="9954" b="5836"/>
          <a:stretch/>
        </p:blipFill>
        <p:spPr bwMode="auto">
          <a:xfrm>
            <a:off x="5013404" y="895350"/>
            <a:ext cx="3444796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5">
            <a:extLst>
              <a:ext uri="{FF2B5EF4-FFF2-40B4-BE49-F238E27FC236}">
                <a16:creationId xmlns:a16="http://schemas.microsoft.com/office/drawing/2014/main" id="{8F1DEDA4-446D-3450-A6BB-B55977B764BA}"/>
              </a:ext>
            </a:extLst>
          </p:cNvPr>
          <p:cNvSpPr txBox="1"/>
          <p:nvPr/>
        </p:nvSpPr>
        <p:spPr>
          <a:xfrm rot="21289942">
            <a:off x="5407364" y="1931217"/>
            <a:ext cx="27763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0350">
              <a:lnSpc>
                <a:spcPct val="90000"/>
              </a:lnSpc>
            </a:pPr>
            <a:r>
              <a:rPr lang="en-US" sz="2400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Ultimate:</a:t>
            </a:r>
          </a:p>
          <a:p>
            <a:pPr marL="268288" indent="-260350">
              <a:lnSpc>
                <a:spcPct val="90000"/>
              </a:lnSpc>
            </a:pPr>
            <a:r>
              <a:rPr lang="en-US" sz="2400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- 9 </a:t>
            </a:r>
            <a:r>
              <a:rPr lang="en-US" sz="2400" i="1" dirty="0" err="1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edizioni</a:t>
            </a:r>
            <a:r>
              <a:rPr lang="en-US" sz="2400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2400" i="1" dirty="0" err="1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corso</a:t>
            </a:r>
            <a:r>
              <a:rPr lang="en-US" sz="2400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introduttivo</a:t>
            </a:r>
            <a:endParaRPr lang="en-US" sz="2400" i="1" dirty="0">
              <a:solidFill>
                <a:srgbClr val="0000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8288" indent="-260350">
              <a:lnSpc>
                <a:spcPct val="90000"/>
              </a:lnSpc>
            </a:pPr>
            <a:r>
              <a:rPr lang="en-US" sz="2400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- 11 </a:t>
            </a:r>
            <a:r>
              <a:rPr lang="en-US" sz="2400" i="1" dirty="0" err="1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edizioni</a:t>
            </a:r>
            <a:r>
              <a:rPr lang="en-US" sz="2400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2400" i="1" dirty="0" err="1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corso</a:t>
            </a:r>
            <a:r>
              <a:rPr lang="en-US" sz="2400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avanzato</a:t>
            </a:r>
            <a:endParaRPr lang="en-US" sz="2400" i="1" dirty="0">
              <a:solidFill>
                <a:srgbClr val="0000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94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B82FBBC-62D7-A144-8D87-A994405BB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</p:spPr>
        <p:txBody>
          <a:bodyPr/>
          <a:lstStyle/>
          <a:p>
            <a:r>
              <a:rPr lang="en-US" dirty="0"/>
              <a:t>Chi </a:t>
            </a:r>
            <a:r>
              <a:rPr lang="en-US" dirty="0" err="1"/>
              <a:t>siamo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8F3752-E241-554B-B314-BE6F85427B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0" y="1123507"/>
            <a:ext cx="533400" cy="183357"/>
          </a:xfrm>
        </p:spPr>
        <p:txBody>
          <a:bodyPr/>
          <a:lstStyle/>
          <a:p>
            <a:fld id="{8F82E0A0-C266-4798-8C8F-B9F91E9DA37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1" name="Rectangle 42">
            <a:extLst>
              <a:ext uri="{FF2B5EF4-FFF2-40B4-BE49-F238E27FC236}">
                <a16:creationId xmlns:a16="http://schemas.microsoft.com/office/drawing/2014/main" id="{5631E4C2-7055-AA46-AB47-84FD3615B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577" y="4001507"/>
            <a:ext cx="342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4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</a:t>
            </a:r>
            <a:r>
              <a:rPr lang="it-IT" sz="24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://</a:t>
            </a:r>
            <a:r>
              <a:rPr lang="it-IT" sz="24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cybersecnatlab.it</a:t>
            </a:r>
            <a:endParaRPr lang="it-IT" sz="240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11">
            <a:extLst>
              <a:ext uri="{FF2B5EF4-FFF2-40B4-BE49-F238E27FC236}">
                <a16:creationId xmlns:a16="http://schemas.microsoft.com/office/drawing/2014/main" id="{E449509B-AFF8-33B2-2B0C-FEE678212551}"/>
              </a:ext>
            </a:extLst>
          </p:cNvPr>
          <p:cNvSpPr txBox="1">
            <a:spLocks/>
          </p:cNvSpPr>
          <p:nvPr/>
        </p:nvSpPr>
        <p:spPr>
          <a:xfrm>
            <a:off x="4844901" y="1352549"/>
            <a:ext cx="3886200" cy="326862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None/>
            </a:pPr>
            <a:r>
              <a:rPr lang="en-US" dirty="0"/>
              <a:t>Uno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Laboratori</a:t>
            </a:r>
            <a:r>
              <a:rPr lang="en-US" dirty="0"/>
              <a:t> </a:t>
            </a:r>
            <a:r>
              <a:rPr lang="en-US" dirty="0" err="1"/>
              <a:t>Nazionali</a:t>
            </a:r>
            <a:r>
              <a:rPr lang="en-US" dirty="0"/>
              <a:t> del</a:t>
            </a:r>
          </a:p>
          <a:p>
            <a:endParaRPr lang="en-US" dirty="0"/>
          </a:p>
        </p:txBody>
      </p:sp>
      <p:pic>
        <p:nvPicPr>
          <p:cNvPr id="4" name="Picture 3" descr="logo cini.jpg">
            <a:extLst>
              <a:ext uri="{FF2B5EF4-FFF2-40B4-BE49-F238E27FC236}">
                <a16:creationId xmlns:a16="http://schemas.microsoft.com/office/drawing/2014/main" id="{0BFD374D-2105-BCAE-B0AC-DA1C56F705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469" y="2463498"/>
            <a:ext cx="2980183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824BC670-7942-0993-D476-AB8357054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4" y="2114550"/>
            <a:ext cx="4736407" cy="1491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45926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8650CC60-52C7-937B-4F34-7D6605362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oughnut 1">
            <a:extLst>
              <a:ext uri="{FF2B5EF4-FFF2-40B4-BE49-F238E27FC236}">
                <a16:creationId xmlns:a16="http://schemas.microsoft.com/office/drawing/2014/main" id="{7817DBD9-D286-90BA-F862-8C418062896F}"/>
              </a:ext>
            </a:extLst>
          </p:cNvPr>
          <p:cNvSpPr/>
          <p:nvPr/>
        </p:nvSpPr>
        <p:spPr>
          <a:xfrm>
            <a:off x="1915160" y="971550"/>
            <a:ext cx="1371600" cy="1371600"/>
          </a:xfrm>
          <a:prstGeom prst="donut">
            <a:avLst>
              <a:gd name="adj" fmla="val 897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pic>
        <p:nvPicPr>
          <p:cNvPr id="4" name="Picture 3" descr="A red white and blue flag&#10;&#10;Description automatically generated">
            <a:extLst>
              <a:ext uri="{FF2B5EF4-FFF2-40B4-BE49-F238E27FC236}">
                <a16:creationId xmlns:a16="http://schemas.microsoft.com/office/drawing/2014/main" id="{FFCC23F3-9600-27ED-EB42-F589391CE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137660"/>
            <a:ext cx="838200" cy="838200"/>
          </a:xfrm>
          <a:prstGeom prst="rect">
            <a:avLst/>
          </a:prstGeom>
        </p:spPr>
      </p:pic>
      <p:sp>
        <p:nvSpPr>
          <p:cNvPr id="5" name="Doughnut 4">
            <a:extLst>
              <a:ext uri="{FF2B5EF4-FFF2-40B4-BE49-F238E27FC236}">
                <a16:creationId xmlns:a16="http://schemas.microsoft.com/office/drawing/2014/main" id="{0707A6ED-E895-4563-7CDC-CA986F0E2F59}"/>
              </a:ext>
            </a:extLst>
          </p:cNvPr>
          <p:cNvSpPr/>
          <p:nvPr/>
        </p:nvSpPr>
        <p:spPr>
          <a:xfrm>
            <a:off x="2171700" y="3806825"/>
            <a:ext cx="1371600" cy="1371600"/>
          </a:xfrm>
          <a:prstGeom prst="donut">
            <a:avLst>
              <a:gd name="adj" fmla="val 897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6" name="Doughnut 5">
            <a:extLst>
              <a:ext uri="{FF2B5EF4-FFF2-40B4-BE49-F238E27FC236}">
                <a16:creationId xmlns:a16="http://schemas.microsoft.com/office/drawing/2014/main" id="{6146F96C-01A7-88E9-42C3-AFCF7DC7CBEB}"/>
              </a:ext>
            </a:extLst>
          </p:cNvPr>
          <p:cNvSpPr/>
          <p:nvPr/>
        </p:nvSpPr>
        <p:spPr>
          <a:xfrm>
            <a:off x="3246954" y="1943100"/>
            <a:ext cx="1371600" cy="1371600"/>
          </a:xfrm>
          <a:prstGeom prst="donut">
            <a:avLst>
              <a:gd name="adj" fmla="val 897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4126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16A73-2077-264D-8307-086066BD3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Opportunità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062E6A-E91B-3EC9-F842-A78666AB4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B63701-2518-EF1F-5D84-F69A890531C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IT" dirty="0"/>
              <a:t>I professori sono invitati ad accompagnare </a:t>
            </a:r>
            <a:r>
              <a:rPr lang="en-GB" dirty="0"/>
              <a:t>i</a:t>
            </a:r>
            <a:r>
              <a:rPr lang="en-IT" dirty="0"/>
              <a:t> loro studenti partecipanti alle competizioni nazionali finali di OliCyber, CyberTrials e ai CTF Workshop</a:t>
            </a:r>
          </a:p>
          <a:p>
            <a:r>
              <a:rPr lang="en-IT" dirty="0"/>
              <a:t>Momenti di formazione specifici per loro durante questi eventi</a:t>
            </a:r>
          </a:p>
        </p:txBody>
      </p:sp>
    </p:spTree>
    <p:extLst>
      <p:ext uri="{BB962C8B-B14F-4D97-AF65-F5344CB8AC3E}">
        <p14:creationId xmlns:p14="http://schemas.microsoft.com/office/powerpoint/2010/main" val="24506724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ame&#10;&#10;Description automatically generated">
            <a:extLst>
              <a:ext uri="{FF2B5EF4-FFF2-40B4-BE49-F238E27FC236}">
                <a16:creationId xmlns:a16="http://schemas.microsoft.com/office/drawing/2014/main" id="{775DC432-2D9D-0A9E-5284-768F4B145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AFBD7F7-B843-8A0B-6B72-9B9E3B6BBF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 t="10785" r="13726" b="13726"/>
          <a:stretch/>
        </p:blipFill>
        <p:spPr>
          <a:xfrm rot="21277865">
            <a:off x="1304143" y="695317"/>
            <a:ext cx="6951325" cy="39101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66174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Tramonto per sl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0742"/>
            <a:ext cx="6870732" cy="515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6200" y="57150"/>
            <a:ext cx="3581400" cy="63594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 lIns="85725" tIns="42862" rIns="85725" bIns="42862">
            <a:prstTxWarp prst="textNoShape">
              <a:avLst/>
            </a:prstTxWarp>
            <a:spAutoFit/>
          </a:bodyPr>
          <a:lstStyle/>
          <a:p>
            <a:pPr marL="0" marR="0" lvl="0" indent="0" defTabSz="531813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cs typeface="Helvetica Neue"/>
              </a:rPr>
              <a:t>Малые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cs typeface="Helvetica Neue"/>
              </a:rPr>
              <a:t>Автюхи</a:t>
            </a:r>
            <a:br>
              <a:rPr lang="it-IT" sz="1400" kern="0" noProof="0" dirty="0">
                <a:solidFill>
                  <a:srgbClr val="0000FF"/>
                </a:solidFill>
                <a:latin typeface="Helvetica Neue"/>
                <a:cs typeface="Helvetica Neue"/>
              </a:rPr>
            </a:b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cs typeface="Helvetica Neue"/>
              </a:rPr>
              <a:t>Калинковичский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cs typeface="Helvetica Neue"/>
              </a:rPr>
              <a:t> район</a:t>
            </a: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cs typeface="Helvetica Neue"/>
              </a:rPr>
              <a:t> </a:t>
            </a:r>
          </a:p>
          <a:p>
            <a:pPr marL="0" marR="0" lvl="0" indent="0" defTabSz="531813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cs typeface="Helvetica Neue"/>
              </a:rPr>
              <a:t>Республики Беларусь 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E79FE38-674A-DDD5-B3F7-D7B173307748}"/>
              </a:ext>
            </a:extLst>
          </p:cNvPr>
          <p:cNvSpPr txBox="1">
            <a:spLocks noChangeArrowheads="1"/>
          </p:cNvSpPr>
          <p:nvPr/>
        </p:nvSpPr>
        <p:spPr>
          <a:xfrm>
            <a:off x="6629400" y="217190"/>
            <a:ext cx="2546130" cy="21259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286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it-IT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Paolo PRINETTO</a:t>
            </a:r>
          </a:p>
          <a:p>
            <a:pPr marL="2286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it-IT" sz="1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 </a:t>
            </a:r>
          </a:p>
          <a:p>
            <a:pPr marL="2286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it-IT" sz="1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CINI Cybersecurity National Lab</a:t>
            </a:r>
          </a:p>
          <a:p>
            <a:pPr marL="228600">
              <a:spcBef>
                <a:spcPct val="20000"/>
              </a:spcBef>
              <a:defRPr/>
            </a:pPr>
            <a:endParaRPr lang="it-IT" sz="120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>
              <a:spcBef>
                <a:spcPct val="20000"/>
              </a:spcBef>
              <a:defRPr/>
            </a:pPr>
            <a:r>
              <a:rPr lang="it-IT" sz="12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Paolo.Prinetto@cybersecnatlab.it</a:t>
            </a:r>
            <a:br>
              <a:rPr lang="it-IT" sz="1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it-IT" sz="120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>
              <a:spcBef>
                <a:spcPct val="20000"/>
              </a:spcBef>
              <a:defRPr/>
            </a:pPr>
            <a:r>
              <a:rPr lang="it-IT" sz="1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Mob. +39 335 227529</a:t>
            </a:r>
          </a:p>
          <a:p>
            <a:pPr>
              <a:spcBef>
                <a:spcPct val="20000"/>
              </a:spcBef>
              <a:buFont typeface="Wingdings" pitchFamily="2" charset="2"/>
              <a:buNone/>
              <a:defRPr/>
            </a:pPr>
            <a:endParaRPr lang="it-IT" sz="140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20000"/>
              </a:spcBef>
              <a:buFont typeface="Wingdings" pitchFamily="2" charset="2"/>
              <a:buNone/>
              <a:defRPr/>
            </a:pPr>
            <a:endParaRPr lang="it-IT" sz="140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8C807508-272C-6F80-C1D9-D93DD6A67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7176" y="4618189"/>
            <a:ext cx="22105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it-IT" sz="1200" i="1" dirty="0">
                <a:solidFill>
                  <a:srgbClr val="000099"/>
                </a:solidFill>
                <a:latin typeface="Helvetica Neue Medium"/>
                <a:cs typeface="Helvetica Neue Medium"/>
              </a:rPr>
              <a:t>https://cybersecnatlab.it</a:t>
            </a: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7A63BDF5-18BB-39D4-E389-DE35E1375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530" y="3867150"/>
            <a:ext cx="2178270" cy="74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81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0AD9E-0BB0-4149-A733-6DC1D5891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Obiettivi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F353FB-7E0D-C244-9315-A9835928F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8F6CC-884A-0747-9072-92433DD3F9E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Incrementare</a:t>
            </a:r>
            <a:r>
              <a:rPr lang="en-US" dirty="0"/>
              <a:t> la </a:t>
            </a:r>
            <a:r>
              <a:rPr lang="en-US" i="1" dirty="0" err="1">
                <a:solidFill>
                  <a:srgbClr val="0070C0"/>
                </a:solidFill>
              </a:rPr>
              <a:t>sensibilizzazione</a:t>
            </a:r>
            <a:r>
              <a:rPr lang="en-US" dirty="0"/>
              <a:t> e la </a:t>
            </a:r>
            <a:r>
              <a:rPr lang="en-US" i="1" dirty="0" err="1">
                <a:solidFill>
                  <a:srgbClr val="0070C0"/>
                </a:solidFill>
              </a:rPr>
              <a:t>cultura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sulla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cybersicurezza</a:t>
            </a:r>
            <a:endParaRPr lang="en-US" i="1" dirty="0">
              <a:solidFill>
                <a:srgbClr val="0070C0"/>
              </a:solidFill>
            </a:endParaRPr>
          </a:p>
          <a:p>
            <a:r>
              <a:rPr lang="en-US" dirty="0" err="1"/>
              <a:t>Affrontare</a:t>
            </a:r>
            <a:r>
              <a:rPr lang="en-US" dirty="0"/>
              <a:t> la </a:t>
            </a:r>
            <a:r>
              <a:rPr lang="en-US" i="1" dirty="0" err="1">
                <a:solidFill>
                  <a:srgbClr val="0070C0"/>
                </a:solidFill>
              </a:rPr>
              <a:t>carenza</a:t>
            </a:r>
            <a:r>
              <a:rPr lang="en-US" i="1" dirty="0">
                <a:solidFill>
                  <a:srgbClr val="0070C0"/>
                </a:solidFill>
              </a:rPr>
              <a:t> di forza </a:t>
            </a:r>
            <a:r>
              <a:rPr lang="en-US" i="1" dirty="0" err="1">
                <a:solidFill>
                  <a:srgbClr val="0070C0"/>
                </a:solidFill>
              </a:rPr>
              <a:t>lavoro</a:t>
            </a:r>
            <a:endParaRPr lang="en-US" i="1" dirty="0">
              <a:solidFill>
                <a:srgbClr val="0070C0"/>
              </a:solidFill>
            </a:endParaRPr>
          </a:p>
          <a:p>
            <a:r>
              <a:rPr lang="en-GB" dirty="0" err="1"/>
              <a:t>Creare</a:t>
            </a:r>
            <a:r>
              <a:rPr lang="en-GB" dirty="0"/>
              <a:t> e far </a:t>
            </a:r>
            <a:r>
              <a:rPr lang="en-GB" dirty="0" err="1"/>
              <a:t>crescere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una </a:t>
            </a:r>
            <a:r>
              <a:rPr lang="en-GB" i="1" dirty="0" err="1">
                <a:solidFill>
                  <a:srgbClr val="0070C0"/>
                </a:solidFill>
              </a:rPr>
              <a:t>comunità</a:t>
            </a:r>
            <a:r>
              <a:rPr lang="en-GB" i="1" dirty="0">
                <a:solidFill>
                  <a:srgbClr val="0070C0"/>
                </a:solidFill>
              </a:rPr>
              <a:t> di cyber-defenders</a:t>
            </a:r>
            <a:r>
              <a:rPr lang="en-GB" dirty="0"/>
              <a:t>, </a:t>
            </a:r>
            <a:r>
              <a:rPr lang="en-GB" dirty="0" err="1"/>
              <a:t>investendo</a:t>
            </a:r>
            <a:r>
              <a:rPr lang="en-GB" dirty="0"/>
              <a:t> sui </a:t>
            </a:r>
            <a:r>
              <a:rPr lang="en-GB" dirty="0" err="1"/>
              <a:t>giovani</a:t>
            </a:r>
            <a:r>
              <a:rPr lang="en-GB" dirty="0"/>
              <a:t> </a:t>
            </a:r>
            <a:r>
              <a:rPr lang="en-GB" dirty="0" err="1"/>
              <a:t>talenti</a:t>
            </a:r>
            <a:endParaRPr lang="en-GB" dirty="0"/>
          </a:p>
          <a:p>
            <a:pPr lvl="1"/>
            <a:r>
              <a:rPr lang="en-GB" dirty="0"/>
              <a:t>una </a:t>
            </a:r>
            <a:r>
              <a:rPr lang="en-GB" i="1" dirty="0" err="1">
                <a:solidFill>
                  <a:srgbClr val="0070C0"/>
                </a:solidFill>
              </a:rPr>
              <a:t>comunità</a:t>
            </a:r>
            <a:r>
              <a:rPr lang="en-GB" i="1" dirty="0">
                <a:solidFill>
                  <a:srgbClr val="0070C0"/>
                </a:solidFill>
              </a:rPr>
              <a:t> di </a:t>
            </a:r>
            <a:r>
              <a:rPr lang="en-GB" i="1" dirty="0" err="1">
                <a:solidFill>
                  <a:srgbClr val="0070C0"/>
                </a:solidFill>
              </a:rPr>
              <a:t>professori</a:t>
            </a:r>
            <a:r>
              <a:rPr lang="en-GB" i="1" dirty="0">
                <a:solidFill>
                  <a:srgbClr val="0070C0"/>
                </a:solidFill>
              </a:rPr>
              <a:t> </a:t>
            </a:r>
            <a:r>
              <a:rPr lang="en-GB" dirty="0" err="1"/>
              <a:t>delle</a:t>
            </a:r>
            <a:r>
              <a:rPr lang="en-GB" dirty="0"/>
              <a:t> </a:t>
            </a:r>
            <a:r>
              <a:rPr lang="en-GB" dirty="0" err="1"/>
              <a:t>scuole</a:t>
            </a:r>
            <a:r>
              <a:rPr lang="en-GB" dirty="0"/>
              <a:t> </a:t>
            </a:r>
            <a:r>
              <a:rPr lang="en-GB" dirty="0" err="1"/>
              <a:t>superiori</a:t>
            </a:r>
            <a:r>
              <a:rPr lang="en-GB" dirty="0"/>
              <a:t> di II </a:t>
            </a:r>
            <a:r>
              <a:rPr lang="en-GB" dirty="0" err="1"/>
              <a:t>grado</a:t>
            </a: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6A302A-51FA-DA44-B85F-108E2B31D8CD}"/>
              </a:ext>
            </a:extLst>
          </p:cNvPr>
          <p:cNvSpPr/>
          <p:nvPr/>
        </p:nvSpPr>
        <p:spPr>
          <a:xfrm>
            <a:off x="584200" y="2190750"/>
            <a:ext cx="8331200" cy="243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Calibri"/>
              <a:cs typeface="Calibri"/>
            </a:endParaRPr>
          </a:p>
        </p:txBody>
      </p:sp>
      <p:pic>
        <p:nvPicPr>
          <p:cNvPr id="7" name="Picture 6" descr="A group of colorful squares&#10;&#10;Description automatically generated">
            <a:extLst>
              <a:ext uri="{FF2B5EF4-FFF2-40B4-BE49-F238E27FC236}">
                <a16:creationId xmlns:a16="http://schemas.microsoft.com/office/drawing/2014/main" id="{ED66F50E-7F45-DF41-F908-9583F7B004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 t="5714" r="2918" b="8571"/>
          <a:stretch/>
        </p:blipFill>
        <p:spPr>
          <a:xfrm>
            <a:off x="6763510" y="118109"/>
            <a:ext cx="2380490" cy="1005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2662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0AD9E-0BB0-4149-A733-6DC1D5891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Obiettivi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F353FB-7E0D-C244-9315-A9835928F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8F6CC-884A-0747-9072-92433DD3F9E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Incrementare</a:t>
            </a:r>
            <a:r>
              <a:rPr lang="en-US" dirty="0"/>
              <a:t> la </a:t>
            </a:r>
            <a:r>
              <a:rPr lang="en-US" i="1" dirty="0" err="1">
                <a:solidFill>
                  <a:srgbClr val="0070C0"/>
                </a:solidFill>
              </a:rPr>
              <a:t>sensibilizzazione</a:t>
            </a:r>
            <a:r>
              <a:rPr lang="en-US" dirty="0"/>
              <a:t> e la </a:t>
            </a:r>
            <a:r>
              <a:rPr lang="en-US" i="1" dirty="0" err="1">
                <a:solidFill>
                  <a:srgbClr val="0070C0"/>
                </a:solidFill>
              </a:rPr>
              <a:t>cultura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sulla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cybersicurezza</a:t>
            </a:r>
            <a:endParaRPr lang="en-US" i="1" dirty="0">
              <a:solidFill>
                <a:srgbClr val="0070C0"/>
              </a:solidFill>
            </a:endParaRPr>
          </a:p>
          <a:p>
            <a:r>
              <a:rPr lang="en-US" dirty="0" err="1"/>
              <a:t>Affrontare</a:t>
            </a:r>
            <a:r>
              <a:rPr lang="en-US" dirty="0"/>
              <a:t> la </a:t>
            </a:r>
            <a:r>
              <a:rPr lang="en-US" i="1" dirty="0" err="1">
                <a:solidFill>
                  <a:srgbClr val="0070C0"/>
                </a:solidFill>
              </a:rPr>
              <a:t>carenza</a:t>
            </a:r>
            <a:r>
              <a:rPr lang="en-US" i="1" dirty="0">
                <a:solidFill>
                  <a:srgbClr val="0070C0"/>
                </a:solidFill>
              </a:rPr>
              <a:t> di forza </a:t>
            </a:r>
            <a:r>
              <a:rPr lang="en-US" i="1" dirty="0" err="1">
                <a:solidFill>
                  <a:srgbClr val="0070C0"/>
                </a:solidFill>
              </a:rPr>
              <a:t>lavoro</a:t>
            </a:r>
            <a:endParaRPr lang="en-US" i="1" dirty="0">
              <a:solidFill>
                <a:srgbClr val="0070C0"/>
              </a:solidFill>
            </a:endParaRPr>
          </a:p>
          <a:p>
            <a:r>
              <a:rPr lang="en-GB" dirty="0" err="1"/>
              <a:t>Creare</a:t>
            </a:r>
            <a:r>
              <a:rPr lang="en-GB" dirty="0"/>
              <a:t> e far </a:t>
            </a:r>
            <a:r>
              <a:rPr lang="en-GB" dirty="0" err="1"/>
              <a:t>crescere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una </a:t>
            </a:r>
            <a:r>
              <a:rPr lang="en-GB" i="1" dirty="0" err="1">
                <a:solidFill>
                  <a:srgbClr val="0070C0"/>
                </a:solidFill>
              </a:rPr>
              <a:t>comunità</a:t>
            </a:r>
            <a:r>
              <a:rPr lang="en-GB" i="1" dirty="0">
                <a:solidFill>
                  <a:srgbClr val="0070C0"/>
                </a:solidFill>
              </a:rPr>
              <a:t> di cyber-defenders</a:t>
            </a:r>
            <a:r>
              <a:rPr lang="en-GB" dirty="0"/>
              <a:t>, </a:t>
            </a:r>
            <a:r>
              <a:rPr lang="en-GB" dirty="0" err="1"/>
              <a:t>investendo</a:t>
            </a:r>
            <a:r>
              <a:rPr lang="en-GB" dirty="0"/>
              <a:t> sui </a:t>
            </a:r>
            <a:r>
              <a:rPr lang="en-GB" dirty="0" err="1"/>
              <a:t>giovani</a:t>
            </a:r>
            <a:r>
              <a:rPr lang="en-GB" dirty="0"/>
              <a:t> </a:t>
            </a:r>
            <a:r>
              <a:rPr lang="en-GB" dirty="0" err="1"/>
              <a:t>talenti</a:t>
            </a:r>
            <a:endParaRPr lang="en-GB" dirty="0"/>
          </a:p>
          <a:p>
            <a:pPr lvl="1"/>
            <a:r>
              <a:rPr lang="en-GB" dirty="0"/>
              <a:t>una </a:t>
            </a:r>
            <a:r>
              <a:rPr lang="en-GB" i="1" dirty="0" err="1">
                <a:solidFill>
                  <a:srgbClr val="0070C0"/>
                </a:solidFill>
              </a:rPr>
              <a:t>comunità</a:t>
            </a:r>
            <a:r>
              <a:rPr lang="en-GB" i="1" dirty="0">
                <a:solidFill>
                  <a:srgbClr val="0070C0"/>
                </a:solidFill>
              </a:rPr>
              <a:t> di </a:t>
            </a:r>
            <a:r>
              <a:rPr lang="en-GB" i="1" dirty="0" err="1">
                <a:solidFill>
                  <a:srgbClr val="0070C0"/>
                </a:solidFill>
              </a:rPr>
              <a:t>professori</a:t>
            </a:r>
            <a:r>
              <a:rPr lang="en-GB" i="1" dirty="0">
                <a:solidFill>
                  <a:srgbClr val="0070C0"/>
                </a:solidFill>
              </a:rPr>
              <a:t> </a:t>
            </a:r>
            <a:r>
              <a:rPr lang="en-GB" dirty="0" err="1"/>
              <a:t>delle</a:t>
            </a:r>
            <a:r>
              <a:rPr lang="en-GB" dirty="0"/>
              <a:t> </a:t>
            </a:r>
            <a:r>
              <a:rPr lang="en-GB" dirty="0" err="1"/>
              <a:t>scuole</a:t>
            </a:r>
            <a:r>
              <a:rPr lang="en-GB" dirty="0"/>
              <a:t> </a:t>
            </a:r>
            <a:r>
              <a:rPr lang="en-GB" dirty="0" err="1"/>
              <a:t>superiori</a:t>
            </a:r>
            <a:r>
              <a:rPr lang="en-GB" dirty="0"/>
              <a:t> di II </a:t>
            </a:r>
            <a:r>
              <a:rPr lang="en-GB" dirty="0" err="1"/>
              <a:t>grado</a:t>
            </a: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5C408F-041F-DE46-B66D-7BAE3E9C3F1F}"/>
              </a:ext>
            </a:extLst>
          </p:cNvPr>
          <p:cNvSpPr/>
          <p:nvPr/>
        </p:nvSpPr>
        <p:spPr>
          <a:xfrm>
            <a:off x="685800" y="1440053"/>
            <a:ext cx="7848600" cy="82689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Calibri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FF53BE-B119-DA42-B4E5-A7C2ADF06FC9}"/>
              </a:ext>
            </a:extLst>
          </p:cNvPr>
          <p:cNvSpPr/>
          <p:nvPr/>
        </p:nvSpPr>
        <p:spPr>
          <a:xfrm>
            <a:off x="609600" y="2876551"/>
            <a:ext cx="8331200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Calibri"/>
              <a:cs typeface="Calibri"/>
            </a:endParaRPr>
          </a:p>
        </p:txBody>
      </p:sp>
      <p:pic>
        <p:nvPicPr>
          <p:cNvPr id="8" name="Picture 7" descr="A group of colorful squares&#10;&#10;Description automatically generated">
            <a:extLst>
              <a:ext uri="{FF2B5EF4-FFF2-40B4-BE49-F238E27FC236}">
                <a16:creationId xmlns:a16="http://schemas.microsoft.com/office/drawing/2014/main" id="{9037DBAF-8312-A67E-857C-9D7F2AC62A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 t="5714" r="2918" b="8571"/>
          <a:stretch/>
        </p:blipFill>
        <p:spPr>
          <a:xfrm>
            <a:off x="6763510" y="118109"/>
            <a:ext cx="2380490" cy="1005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67936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descreen Presentatio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Widescreen Presentation.potx</Template>
  <TotalTime>0</TotalTime>
  <Words>1549</Words>
  <Application>Microsoft Macintosh PowerPoint</Application>
  <PresentationFormat>On-screen Show (16:9)</PresentationFormat>
  <Paragraphs>233</Paragraphs>
  <Slides>73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9" baseType="lpstr">
      <vt:lpstr>MS Mincho</vt:lpstr>
      <vt:lpstr>Calibri</vt:lpstr>
      <vt:lpstr>Helvetica Neue</vt:lpstr>
      <vt:lpstr>Helvetica Neue Medium</vt:lpstr>
      <vt:lpstr>Wingdings</vt:lpstr>
      <vt:lpstr>Widescreen Presentation</vt:lpstr>
      <vt:lpstr>PowerPoint Presentation</vt:lpstr>
      <vt:lpstr>License &amp; Disclaimer</vt:lpstr>
      <vt:lpstr>PowerPoint Presentation</vt:lpstr>
      <vt:lpstr>PowerPoint Presentation</vt:lpstr>
      <vt:lpstr>PowerPoint Presentation</vt:lpstr>
      <vt:lpstr>Chi siamo</vt:lpstr>
      <vt:lpstr>Chi siamo</vt:lpstr>
      <vt:lpstr>Obiettivi</vt:lpstr>
      <vt:lpstr>Obiettivi</vt:lpstr>
      <vt:lpstr>Obiettivi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vari programmi</vt:lpstr>
      <vt:lpstr>Linea Training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Linea CTFs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ECSC 2024</vt:lpstr>
      <vt:lpstr>ECSC 2024</vt:lpstr>
      <vt:lpstr>ECSC 2024</vt:lpstr>
      <vt:lpstr>ECSC 2024 venue:  OGR – Officine Grandi Riparazioni</vt:lpstr>
      <vt:lpstr>ECSC 2024 venue:  OGR – Officine Grandi Riparazioni</vt:lpstr>
      <vt:lpstr>Road to ECSC 24</vt:lpstr>
      <vt:lpstr>openECSC</vt:lpstr>
      <vt:lpstr>Road to ECSC 24</vt:lpstr>
      <vt:lpstr>PowerPoint Presentation</vt:lpstr>
      <vt:lpstr>ICC 2022 &amp; 2023</vt:lpstr>
      <vt:lpstr>ICC 2022 &amp; 2023</vt:lpstr>
      <vt:lpstr>Linea CyberHighSchools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Opportunità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2021-03-31T10:31:46Z</cp:lastPrinted>
  <dcterms:created xsi:type="dcterms:W3CDTF">2010-04-19T20:53:40Z</dcterms:created>
  <dcterms:modified xsi:type="dcterms:W3CDTF">2024-03-21T14:35:33Z</dcterms:modified>
</cp:coreProperties>
</file>